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microsoft.com/office/2020/02/relationships/classificationlabels" Target="docMetadata/LabelInfo.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117"/>
  </p:notesMasterIdLst>
  <p:sldIdLst>
    <p:sldId id="386" r:id="rId2"/>
    <p:sldId id="340" r:id="rId3"/>
    <p:sldId id="417" r:id="rId4"/>
    <p:sldId id="385" r:id="rId5"/>
    <p:sldId id="314" r:id="rId6"/>
    <p:sldId id="328" r:id="rId7"/>
    <p:sldId id="329" r:id="rId8"/>
    <p:sldId id="258" r:id="rId9"/>
    <p:sldId id="260" r:id="rId10"/>
    <p:sldId id="261" r:id="rId11"/>
    <p:sldId id="263" r:id="rId12"/>
    <p:sldId id="323" r:id="rId13"/>
    <p:sldId id="264" r:id="rId14"/>
    <p:sldId id="265" r:id="rId15"/>
    <p:sldId id="266" r:id="rId16"/>
    <p:sldId id="278" r:id="rId17"/>
    <p:sldId id="279" r:id="rId18"/>
    <p:sldId id="267" r:id="rId19"/>
    <p:sldId id="268" r:id="rId20"/>
    <p:sldId id="304" r:id="rId21"/>
    <p:sldId id="396" r:id="rId22"/>
    <p:sldId id="419" r:id="rId23"/>
    <p:sldId id="399" r:id="rId24"/>
    <p:sldId id="395" r:id="rId25"/>
    <p:sldId id="280" r:id="rId26"/>
    <p:sldId id="271" r:id="rId27"/>
    <p:sldId id="293" r:id="rId28"/>
    <p:sldId id="294" r:id="rId29"/>
    <p:sldId id="295" r:id="rId30"/>
    <p:sldId id="272" r:id="rId31"/>
    <p:sldId id="331" r:id="rId32"/>
    <p:sldId id="332" r:id="rId33"/>
    <p:sldId id="333" r:id="rId34"/>
    <p:sldId id="334" r:id="rId35"/>
    <p:sldId id="353" r:id="rId36"/>
    <p:sldId id="354" r:id="rId37"/>
    <p:sldId id="348" r:id="rId38"/>
    <p:sldId id="361" r:id="rId39"/>
    <p:sldId id="388" r:id="rId40"/>
    <p:sldId id="389" r:id="rId41"/>
    <p:sldId id="420" r:id="rId42"/>
    <p:sldId id="356" r:id="rId43"/>
    <p:sldId id="390" r:id="rId44"/>
    <p:sldId id="391" r:id="rId45"/>
    <p:sldId id="392" r:id="rId46"/>
    <p:sldId id="393" r:id="rId47"/>
    <p:sldId id="262" r:id="rId48"/>
    <p:sldId id="402" r:id="rId49"/>
    <p:sldId id="403" r:id="rId50"/>
    <p:sldId id="404" r:id="rId51"/>
    <p:sldId id="257" r:id="rId52"/>
    <p:sldId id="405" r:id="rId53"/>
    <p:sldId id="406" r:id="rId54"/>
    <p:sldId id="407" r:id="rId55"/>
    <p:sldId id="408" r:id="rId56"/>
    <p:sldId id="269" r:id="rId57"/>
    <p:sldId id="409" r:id="rId58"/>
    <p:sldId id="410" r:id="rId59"/>
    <p:sldId id="273" r:id="rId60"/>
    <p:sldId id="411" r:id="rId61"/>
    <p:sldId id="270" r:id="rId62"/>
    <p:sldId id="412" r:id="rId63"/>
    <p:sldId id="413" r:id="rId64"/>
    <p:sldId id="416" r:id="rId65"/>
    <p:sldId id="394" r:id="rId66"/>
    <p:sldId id="341" r:id="rId67"/>
    <p:sldId id="276" r:id="rId68"/>
    <p:sldId id="277" r:id="rId69"/>
    <p:sldId id="281" r:id="rId70"/>
    <p:sldId id="302" r:id="rId71"/>
    <p:sldId id="282" r:id="rId72"/>
    <p:sldId id="283" r:id="rId73"/>
    <p:sldId id="284" r:id="rId74"/>
    <p:sldId id="418" r:id="rId75"/>
    <p:sldId id="285" r:id="rId76"/>
    <p:sldId id="286" r:id="rId77"/>
    <p:sldId id="287" r:id="rId78"/>
    <p:sldId id="288" r:id="rId79"/>
    <p:sldId id="289" r:id="rId80"/>
    <p:sldId id="290" r:id="rId81"/>
    <p:sldId id="291" r:id="rId82"/>
    <p:sldId id="292" r:id="rId83"/>
    <p:sldId id="298" r:id="rId84"/>
    <p:sldId id="306" r:id="rId85"/>
    <p:sldId id="305" r:id="rId86"/>
    <p:sldId id="313" r:id="rId87"/>
    <p:sldId id="307" r:id="rId88"/>
    <p:sldId id="308" r:id="rId89"/>
    <p:sldId id="309" r:id="rId90"/>
    <p:sldId id="310" r:id="rId91"/>
    <p:sldId id="311" r:id="rId92"/>
    <p:sldId id="299" r:id="rId93"/>
    <p:sldId id="312" r:id="rId94"/>
    <p:sldId id="315" r:id="rId95"/>
    <p:sldId id="316" r:id="rId96"/>
    <p:sldId id="317" r:id="rId97"/>
    <p:sldId id="322" r:id="rId98"/>
    <p:sldId id="320" r:id="rId99"/>
    <p:sldId id="321" r:id="rId100"/>
    <p:sldId id="256" r:id="rId101"/>
    <p:sldId id="303" r:id="rId102"/>
    <p:sldId id="301" r:id="rId103"/>
    <p:sldId id="318" r:id="rId104"/>
    <p:sldId id="324" r:id="rId105"/>
    <p:sldId id="397" r:id="rId106"/>
    <p:sldId id="398" r:id="rId107"/>
    <p:sldId id="325" r:id="rId108"/>
    <p:sldId id="326" r:id="rId109"/>
    <p:sldId id="319" r:id="rId110"/>
    <p:sldId id="327" r:id="rId111"/>
    <p:sldId id="387" r:id="rId112"/>
    <p:sldId id="343" r:id="rId113"/>
    <p:sldId id="344" r:id="rId114"/>
    <p:sldId id="345" r:id="rId115"/>
    <p:sldId id="346" r:id="rId116"/>
  </p:sldIdLst>
  <p:sldSz cx="9144000" cy="6858000" type="screen4x3"/>
  <p:notesSz cx="6797675" cy="9926638"/>
  <p:defaultTex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6C6EEC6-842E-4786-ABF4-996FA7A3C86A}" v="19" dt="2025-11-06T18:03:45.293"/>
  </p1510:revLst>
</p1510:revInfo>
</file>

<file path=ppt/tableStyles.xml><?xml version="1.0" encoding="utf-8"?>
<a:tblStyleLst xmlns:a="http://schemas.openxmlformats.org/drawingml/2006/main" def="{5C22544A-7EE6-4342-B048-85BDC9FD1C3A}">
  <a:tblStyle styleId="{5C22544A-7EE6-4342-B048-85BDC9FD1C3A}" styleName="Middels stil 2 – uthevin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ys stil 1 – utheving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616DA210-FB5B-4158-B5E0-FEB733F419BA}" styleName="Lys stil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964" autoAdjust="0"/>
    <p:restoredTop sz="94660"/>
  </p:normalViewPr>
  <p:slideViewPr>
    <p:cSldViewPr>
      <p:cViewPr varScale="1">
        <p:scale>
          <a:sx n="70" d="100"/>
          <a:sy n="70" d="100"/>
        </p:scale>
        <p:origin x="1320" y="56"/>
      </p:cViewPr>
      <p:guideLst>
        <p:guide orient="horz" pos="2160"/>
        <p:guide pos="2880"/>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notesMaster" Target="notesMasters/notesMaster1.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microsoft.com/office/2015/10/relationships/revisionInfo" Target="revisionInfo.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presProps" Target="presProps.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viewProps" Target="viewProps.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tableStyles" Target="tableStyles.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an Arild Gundersen" userId="8cb3bf47-0121-4ac8-972e-aefb584ee4fb" providerId="ADAL" clId="{8D9E1D6A-CBA0-4B9D-B9C5-F338D4932F6E}"/>
    <pc:docChg chg="custSel addSld modSld">
      <pc:chgData name="Jan Arild Gundersen" userId="8cb3bf47-0121-4ac8-972e-aefb584ee4fb" providerId="ADAL" clId="{8D9E1D6A-CBA0-4B9D-B9C5-F338D4932F6E}" dt="2025-11-06T18:03:45.293" v="93"/>
      <pc:docMkLst>
        <pc:docMk/>
      </pc:docMkLst>
      <pc:sldChg chg="modSp mod">
        <pc:chgData name="Jan Arild Gundersen" userId="8cb3bf47-0121-4ac8-972e-aefb584ee4fb" providerId="ADAL" clId="{8D9E1D6A-CBA0-4B9D-B9C5-F338D4932F6E}" dt="2025-11-06T12:44:22.895" v="77" actId="20577"/>
        <pc:sldMkLst>
          <pc:docMk/>
          <pc:sldMk cId="905066381" sldId="279"/>
        </pc:sldMkLst>
        <pc:spChg chg="mod">
          <ac:chgData name="Jan Arild Gundersen" userId="8cb3bf47-0121-4ac8-972e-aefb584ee4fb" providerId="ADAL" clId="{8D9E1D6A-CBA0-4B9D-B9C5-F338D4932F6E}" dt="2025-11-06T12:44:22.895" v="77" actId="20577"/>
          <ac:spMkLst>
            <pc:docMk/>
            <pc:sldMk cId="905066381" sldId="279"/>
            <ac:spMk id="2" creationId="{00000000-0000-0000-0000-000000000000}"/>
          </ac:spMkLst>
        </pc:spChg>
      </pc:sldChg>
      <pc:sldChg chg="delSp modSp mod delAnim">
        <pc:chgData name="Jan Arild Gundersen" userId="8cb3bf47-0121-4ac8-972e-aefb584ee4fb" providerId="ADAL" clId="{8D9E1D6A-CBA0-4B9D-B9C5-F338D4932F6E}" dt="2025-11-06T09:29:17.692" v="1" actId="478"/>
        <pc:sldMkLst>
          <pc:docMk/>
          <pc:sldMk cId="3465967704" sldId="314"/>
        </pc:sldMkLst>
        <pc:spChg chg="del mod">
          <ac:chgData name="Jan Arild Gundersen" userId="8cb3bf47-0121-4ac8-972e-aefb584ee4fb" providerId="ADAL" clId="{8D9E1D6A-CBA0-4B9D-B9C5-F338D4932F6E}" dt="2025-11-06T09:29:17.692" v="1" actId="478"/>
          <ac:spMkLst>
            <pc:docMk/>
            <pc:sldMk cId="3465967704" sldId="314"/>
            <ac:spMk id="5" creationId="{00000000-0000-0000-0000-000000000000}"/>
          </ac:spMkLst>
        </pc:spChg>
      </pc:sldChg>
      <pc:sldChg chg="modSp mod">
        <pc:chgData name="Jan Arild Gundersen" userId="8cb3bf47-0121-4ac8-972e-aefb584ee4fb" providerId="ADAL" clId="{8D9E1D6A-CBA0-4B9D-B9C5-F338D4932F6E}" dt="2025-11-06T10:32:01.831" v="74" actId="1076"/>
        <pc:sldMkLst>
          <pc:docMk/>
          <pc:sldMk cId="1975102138" sldId="329"/>
        </pc:sldMkLst>
        <pc:spChg chg="mod">
          <ac:chgData name="Jan Arild Gundersen" userId="8cb3bf47-0121-4ac8-972e-aefb584ee4fb" providerId="ADAL" clId="{8D9E1D6A-CBA0-4B9D-B9C5-F338D4932F6E}" dt="2025-11-06T10:32:01.831" v="74" actId="1076"/>
          <ac:spMkLst>
            <pc:docMk/>
            <pc:sldMk cId="1975102138" sldId="329"/>
            <ac:spMk id="2" creationId="{176C8CB0-E580-B0C8-DF34-3B732AADEF1F}"/>
          </ac:spMkLst>
        </pc:spChg>
      </pc:sldChg>
      <pc:sldChg chg="addSp modSp mod modAnim">
        <pc:chgData name="Jan Arild Gundersen" userId="8cb3bf47-0121-4ac8-972e-aefb584ee4fb" providerId="ADAL" clId="{8D9E1D6A-CBA0-4B9D-B9C5-F338D4932F6E}" dt="2025-11-06T09:40:23.853" v="73"/>
        <pc:sldMkLst>
          <pc:docMk/>
          <pc:sldMk cId="2934726227" sldId="340"/>
        </pc:sldMkLst>
        <pc:spChg chg="add mod">
          <ac:chgData name="Jan Arild Gundersen" userId="8cb3bf47-0121-4ac8-972e-aefb584ee4fb" providerId="ADAL" clId="{8D9E1D6A-CBA0-4B9D-B9C5-F338D4932F6E}" dt="2025-11-06T09:39:56.215" v="70" actId="1076"/>
          <ac:spMkLst>
            <pc:docMk/>
            <pc:sldMk cId="2934726227" sldId="340"/>
            <ac:spMk id="4" creationId="{2A9B4F1E-1C8B-F5B5-9DB0-0D559F9C9BEA}"/>
          </ac:spMkLst>
        </pc:spChg>
        <pc:picChg chg="add mod">
          <ac:chgData name="Jan Arild Gundersen" userId="8cb3bf47-0121-4ac8-972e-aefb584ee4fb" providerId="ADAL" clId="{8D9E1D6A-CBA0-4B9D-B9C5-F338D4932F6E}" dt="2025-11-06T09:39:58.569" v="72" actId="14100"/>
          <ac:picMkLst>
            <pc:docMk/>
            <pc:sldMk cId="2934726227" sldId="340"/>
            <ac:picMk id="3" creationId="{9FBDF36C-AD26-7ED1-EDE6-BE31FB562108}"/>
          </ac:picMkLst>
        </pc:picChg>
        <pc:picChg chg="mod">
          <ac:chgData name="Jan Arild Gundersen" userId="8cb3bf47-0121-4ac8-972e-aefb584ee4fb" providerId="ADAL" clId="{8D9E1D6A-CBA0-4B9D-B9C5-F338D4932F6E}" dt="2025-11-06T09:38:24.782" v="61" actId="1076"/>
          <ac:picMkLst>
            <pc:docMk/>
            <pc:sldMk cId="2934726227" sldId="340"/>
            <ac:picMk id="1026" creationId="{00000000-0000-0000-0000-000000000000}"/>
          </ac:picMkLst>
        </pc:picChg>
        <pc:picChg chg="mod">
          <ac:chgData name="Jan Arild Gundersen" userId="8cb3bf47-0121-4ac8-972e-aefb584ee4fb" providerId="ADAL" clId="{8D9E1D6A-CBA0-4B9D-B9C5-F338D4932F6E}" dt="2025-11-06T09:38:15.382" v="59" actId="1076"/>
          <ac:picMkLst>
            <pc:docMk/>
            <pc:sldMk cId="2934726227" sldId="340"/>
            <ac:picMk id="2052" creationId="{00000000-0000-0000-0000-000000000000}"/>
          </ac:picMkLst>
        </pc:picChg>
        <pc:picChg chg="mod">
          <ac:chgData name="Jan Arild Gundersen" userId="8cb3bf47-0121-4ac8-972e-aefb584ee4fb" providerId="ADAL" clId="{8D9E1D6A-CBA0-4B9D-B9C5-F338D4932F6E}" dt="2025-11-06T09:38:10.012" v="58" actId="1076"/>
          <ac:picMkLst>
            <pc:docMk/>
            <pc:sldMk cId="2934726227" sldId="340"/>
            <ac:picMk id="2054" creationId="{00000000-0000-0000-0000-000000000000}"/>
          </ac:picMkLst>
        </pc:picChg>
        <pc:picChg chg="mod">
          <ac:chgData name="Jan Arild Gundersen" userId="8cb3bf47-0121-4ac8-972e-aefb584ee4fb" providerId="ADAL" clId="{8D9E1D6A-CBA0-4B9D-B9C5-F338D4932F6E}" dt="2025-11-06T09:38:19.578" v="60" actId="1076"/>
          <ac:picMkLst>
            <pc:docMk/>
            <pc:sldMk cId="2934726227" sldId="340"/>
            <ac:picMk id="2056" creationId="{00000000-0000-0000-0000-000000000000}"/>
          </ac:picMkLst>
        </pc:picChg>
      </pc:sldChg>
      <pc:sldChg chg="modNotesTx">
        <pc:chgData name="Jan Arild Gundersen" userId="8cb3bf47-0121-4ac8-972e-aefb584ee4fb" providerId="ADAL" clId="{8D9E1D6A-CBA0-4B9D-B9C5-F338D4932F6E}" dt="2025-11-06T09:37:53.643" v="57" actId="20577"/>
        <pc:sldMkLst>
          <pc:docMk/>
          <pc:sldMk cId="2110069268" sldId="385"/>
        </pc:sldMkLst>
      </pc:sldChg>
      <pc:sldChg chg="delSp">
        <pc:chgData name="Jan Arild Gundersen" userId="8cb3bf47-0121-4ac8-972e-aefb584ee4fb" providerId="ADAL" clId="{8D9E1D6A-CBA0-4B9D-B9C5-F338D4932F6E}" dt="2025-11-06T18:03:39.780" v="92" actId="21"/>
        <pc:sldMkLst>
          <pc:docMk/>
          <pc:sldMk cId="3815984440" sldId="389"/>
        </pc:sldMkLst>
        <pc:picChg chg="del">
          <ac:chgData name="Jan Arild Gundersen" userId="8cb3bf47-0121-4ac8-972e-aefb584ee4fb" providerId="ADAL" clId="{8D9E1D6A-CBA0-4B9D-B9C5-F338D4932F6E}" dt="2025-11-06T18:03:39.780" v="92" actId="21"/>
          <ac:picMkLst>
            <pc:docMk/>
            <pc:sldMk cId="3815984440" sldId="389"/>
            <ac:picMk id="3" creationId="{15C1C20F-996B-E50B-E3BE-444326DAE7EB}"/>
          </ac:picMkLst>
        </pc:picChg>
      </pc:sldChg>
      <pc:sldChg chg="addSp modSp new mod modClrScheme chgLayout">
        <pc:chgData name="Jan Arild Gundersen" userId="8cb3bf47-0121-4ac8-972e-aefb584ee4fb" providerId="ADAL" clId="{8D9E1D6A-CBA0-4B9D-B9C5-F338D4932F6E}" dt="2025-11-06T09:33:35.104" v="56" actId="1076"/>
        <pc:sldMkLst>
          <pc:docMk/>
          <pc:sldMk cId="433414522" sldId="419"/>
        </pc:sldMkLst>
        <pc:spChg chg="mod ord">
          <ac:chgData name="Jan Arild Gundersen" userId="8cb3bf47-0121-4ac8-972e-aefb584ee4fb" providerId="ADAL" clId="{8D9E1D6A-CBA0-4B9D-B9C5-F338D4932F6E}" dt="2025-11-06T09:31:17.785" v="6" actId="26606"/>
          <ac:spMkLst>
            <pc:docMk/>
            <pc:sldMk cId="433414522" sldId="419"/>
            <ac:spMk id="2" creationId="{1CE80681-BD17-BE5D-E708-9764C506F422}"/>
          </ac:spMkLst>
        </pc:spChg>
        <pc:spChg chg="add mod">
          <ac:chgData name="Jan Arild Gundersen" userId="8cb3bf47-0121-4ac8-972e-aefb584ee4fb" providerId="ADAL" clId="{8D9E1D6A-CBA0-4B9D-B9C5-F338D4932F6E}" dt="2025-11-06T09:33:35.104" v="56" actId="1076"/>
          <ac:spMkLst>
            <pc:docMk/>
            <pc:sldMk cId="433414522" sldId="419"/>
            <ac:spMk id="5" creationId="{14F07ED2-6A3A-1128-102C-948A2C41234B}"/>
          </ac:spMkLst>
        </pc:spChg>
        <pc:picChg chg="add mod">
          <ac:chgData name="Jan Arild Gundersen" userId="8cb3bf47-0121-4ac8-972e-aefb584ee4fb" providerId="ADAL" clId="{8D9E1D6A-CBA0-4B9D-B9C5-F338D4932F6E}" dt="2025-11-06T09:31:17.785" v="6" actId="26606"/>
          <ac:picMkLst>
            <pc:docMk/>
            <pc:sldMk cId="433414522" sldId="419"/>
            <ac:picMk id="4" creationId="{024E796D-9FF2-9724-55E9-EC27FEFE1562}"/>
          </ac:picMkLst>
        </pc:picChg>
      </pc:sldChg>
      <pc:sldChg chg="addSp modSp new mod">
        <pc:chgData name="Jan Arild Gundersen" userId="8cb3bf47-0121-4ac8-972e-aefb584ee4fb" providerId="ADAL" clId="{8D9E1D6A-CBA0-4B9D-B9C5-F338D4932F6E}" dt="2025-11-06T18:03:45.293" v="93"/>
        <pc:sldMkLst>
          <pc:docMk/>
          <pc:sldMk cId="3907372420" sldId="420"/>
        </pc:sldMkLst>
        <pc:spChg chg="add">
          <ac:chgData name="Jan Arild Gundersen" userId="8cb3bf47-0121-4ac8-972e-aefb584ee4fb" providerId="ADAL" clId="{8D9E1D6A-CBA0-4B9D-B9C5-F338D4932F6E}" dt="2025-11-06T18:02:22.537" v="83"/>
          <ac:spMkLst>
            <pc:docMk/>
            <pc:sldMk cId="3907372420" sldId="420"/>
            <ac:spMk id="3" creationId="{B23BBFDC-C280-D156-1867-2F31EF71F028}"/>
          </ac:spMkLst>
        </pc:spChg>
        <pc:picChg chg="add mod">
          <ac:chgData name="Jan Arild Gundersen" userId="8cb3bf47-0121-4ac8-972e-aefb584ee4fb" providerId="ADAL" clId="{8D9E1D6A-CBA0-4B9D-B9C5-F338D4932F6E}" dt="2025-11-06T18:02:53.039" v="91" actId="1076"/>
          <ac:picMkLst>
            <pc:docMk/>
            <pc:sldMk cId="3907372420" sldId="420"/>
            <ac:picMk id="4" creationId="{A2753247-1175-4DC1-E887-817F473AFC03}"/>
          </ac:picMkLst>
        </pc:picChg>
        <pc:picChg chg="add mod">
          <ac:chgData name="Jan Arild Gundersen" userId="8cb3bf47-0121-4ac8-972e-aefb584ee4fb" providerId="ADAL" clId="{8D9E1D6A-CBA0-4B9D-B9C5-F338D4932F6E}" dt="2025-11-06T18:03:45.293" v="93"/>
          <ac:picMkLst>
            <pc:docMk/>
            <pc:sldMk cId="3907372420" sldId="420"/>
            <ac:picMk id="5" creationId="{15C1C20F-996B-E50B-E3BE-444326DAE7EB}"/>
          </ac:picMkLst>
        </pc:picChg>
        <pc:picChg chg="add mod">
          <ac:chgData name="Jan Arild Gundersen" userId="8cb3bf47-0121-4ac8-972e-aefb584ee4fb" providerId="ADAL" clId="{8D9E1D6A-CBA0-4B9D-B9C5-F338D4932F6E}" dt="2025-11-06T18:02:50.438" v="90" actId="1076"/>
          <ac:picMkLst>
            <pc:docMk/>
            <pc:sldMk cId="3907372420" sldId="420"/>
            <ac:picMk id="1026" creationId="{620FEC53-4AD7-5682-6823-595979EDDDAC}"/>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idx="1"/>
          </p:nvPr>
        </p:nvSpPr>
        <p:spPr>
          <a:xfrm>
            <a:off x="3850443" y="0"/>
            <a:ext cx="2945659" cy="496332"/>
          </a:xfrm>
          <a:prstGeom prst="rect">
            <a:avLst/>
          </a:prstGeom>
        </p:spPr>
        <p:txBody>
          <a:bodyPr vert="horz" lIns="91440" tIns="45720" rIns="91440" bIns="45720" rtlCol="0"/>
          <a:lstStyle>
            <a:lvl1pPr algn="r">
              <a:defRPr sz="1200"/>
            </a:lvl1pPr>
          </a:lstStyle>
          <a:p>
            <a:fld id="{C4D5D38E-4015-4DA5-95C9-B9759D622D54}" type="datetimeFigureOut">
              <a:rPr lang="nb-NO" smtClean="0"/>
              <a:t>04.11.2025</a:t>
            </a:fld>
            <a:endParaRPr lang="nb-NO"/>
          </a:p>
        </p:txBody>
      </p:sp>
      <p:sp>
        <p:nvSpPr>
          <p:cNvPr id="4" name="Plassholder for lysbilde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79768" y="4715153"/>
            <a:ext cx="5438140" cy="4466987"/>
          </a:xfrm>
          <a:prstGeom prst="rect">
            <a:avLst/>
          </a:prstGeom>
        </p:spPr>
        <p:txBody>
          <a:bodyPr vert="horz" lIns="91440" tIns="45720" rIns="91440" bIns="45720" rtlCol="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a:defRPr sz="1200"/>
            </a:lvl1pPr>
          </a:lstStyle>
          <a:p>
            <a:endParaRPr lang="nb-NO"/>
          </a:p>
        </p:txBody>
      </p:sp>
      <p:sp>
        <p:nvSpPr>
          <p:cNvPr id="7" name="Plassholder for lysbildenummer 6"/>
          <p:cNvSpPr>
            <a:spLocks noGrp="1"/>
          </p:cNvSpPr>
          <p:nvPr>
            <p:ph type="sldNum" sz="quarter" idx="5"/>
          </p:nvPr>
        </p:nvSpPr>
        <p:spPr>
          <a:xfrm>
            <a:off x="3850443" y="9428583"/>
            <a:ext cx="2945659" cy="496332"/>
          </a:xfrm>
          <a:prstGeom prst="rect">
            <a:avLst/>
          </a:prstGeom>
        </p:spPr>
        <p:txBody>
          <a:bodyPr vert="horz" lIns="91440" tIns="45720" rIns="91440" bIns="45720" rtlCol="0" anchor="b"/>
          <a:lstStyle>
            <a:lvl1pPr algn="r">
              <a:defRPr sz="1200"/>
            </a:lvl1pPr>
          </a:lstStyle>
          <a:p>
            <a:fld id="{FB2EBFDD-6677-4B77-84C7-548C34FCA6FC}" type="slidenum">
              <a:rPr lang="nb-NO" smtClean="0"/>
              <a:t>‹#›</a:t>
            </a:fld>
            <a:endParaRPr lang="nb-NO"/>
          </a:p>
        </p:txBody>
      </p:sp>
    </p:spTree>
    <p:extLst>
      <p:ext uri="{BB962C8B-B14F-4D97-AF65-F5344CB8AC3E}">
        <p14:creationId xmlns:p14="http://schemas.microsoft.com/office/powerpoint/2010/main" val="30129154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lvl="0"/>
            <a:r>
              <a:rPr lang="nb-NO" sz="1200" b="1" kern="1200" dirty="0">
                <a:solidFill>
                  <a:schemeClr val="tx1"/>
                </a:solidFill>
                <a:effectLst/>
                <a:latin typeface="+mn-lt"/>
                <a:ea typeface="+mn-ea"/>
                <a:cs typeface="+mn-cs"/>
              </a:rPr>
              <a:t>Innledning</a:t>
            </a:r>
            <a:br>
              <a:rPr lang="nb-NO" sz="1200" kern="1200" dirty="0">
                <a:solidFill>
                  <a:schemeClr val="tx1"/>
                </a:solidFill>
                <a:effectLst/>
                <a:latin typeface="+mn-lt"/>
                <a:ea typeface="+mn-ea"/>
                <a:cs typeface="+mn-cs"/>
              </a:rPr>
            </a:br>
            <a:r>
              <a:rPr lang="nb-NO" sz="1200" kern="1200" dirty="0">
                <a:solidFill>
                  <a:schemeClr val="tx1"/>
                </a:solidFill>
                <a:effectLst/>
                <a:latin typeface="+mn-lt"/>
                <a:ea typeface="+mn-ea"/>
                <a:cs typeface="+mn-cs"/>
              </a:rPr>
              <a:t>Velkommen til denne samlingen. Jeg setter stor pris på at akkurat du er her. Det er sikkert veldig ulike årsaker til at du er akkurat her i dag, men jeg er glad for at du kom. Av mellom 40 og 50 kurs så havnet akkurat du her. Kanskje var det bare en tilfeldighet. Du satt og skrollet gjennom kursrekka og tenkte, nei jeg hadde ikke tenkt å lære å spille gitar, eller skape rytmiske tekster, eller få ideer til matematikkoppgaver, for jeg underviser ikke i matematikk. Mellom vil ikke og kan ikke - om elever som strever i skolen – og som skolen også strever med. Det høres ut som Petter i klassen, jeg prøver det.</a:t>
            </a:r>
            <a:br>
              <a:rPr lang="nb-NO" sz="1200" kern="1200" dirty="0">
                <a:solidFill>
                  <a:schemeClr val="tx1"/>
                </a:solidFill>
                <a:effectLst/>
                <a:latin typeface="+mn-lt"/>
                <a:ea typeface="+mn-ea"/>
                <a:cs typeface="+mn-cs"/>
              </a:rPr>
            </a:br>
            <a:r>
              <a:rPr lang="nb-NO" sz="1200" kern="1200" dirty="0">
                <a:solidFill>
                  <a:schemeClr val="tx1"/>
                </a:solidFill>
                <a:effectLst/>
                <a:latin typeface="+mn-lt"/>
                <a:ea typeface="+mn-ea"/>
                <a:cs typeface="+mn-cs"/>
              </a:rPr>
              <a:t>Jeg håper at du som er her kan ta med deg noe etter denne dagen, om ikke annet enn noen ord, eller en følelse av å bli sett, i forhold til alt det du står i, i skolehverdagen. Å være lærer er på en måte å være – alt! Den som fikser, organiserer, hjelper, trøster, ordner opp, forhindrer konflikter, styrer og tilrettelegger, ser og hører, sikrer et godt psykososialt miljø, planlegger og gjennomfører, lager prøver, gjennomfører nasjonale tester, dokumenterer, har ansvar for den enkelte elev, grupper av elever, klasser, trinn, skal samarbeide med de andre voksne på skolen, med teamledere, avdelingsleder, rektor, PPT, foresatte, Abup, Habu, fastlegen, helsesykepleier, kommunepsykologen og andre etater i 2. linje tjenesten - og midt oppi alt dette skal du også rekke - å undervise.</a:t>
            </a:r>
          </a:p>
          <a:p>
            <a:br>
              <a:rPr lang="nb-NO" sz="1200" kern="1200" dirty="0">
                <a:solidFill>
                  <a:schemeClr val="tx1"/>
                </a:solidFill>
                <a:effectLst/>
                <a:latin typeface="+mn-lt"/>
                <a:ea typeface="+mn-ea"/>
                <a:cs typeface="+mn-cs"/>
              </a:rPr>
            </a:br>
            <a:r>
              <a:rPr lang="nb-NO" sz="1200" kern="1200" dirty="0">
                <a:solidFill>
                  <a:schemeClr val="tx1"/>
                </a:solidFill>
                <a:effectLst/>
                <a:latin typeface="+mn-lt"/>
                <a:ea typeface="+mn-ea"/>
                <a:cs typeface="+mn-cs"/>
              </a:rPr>
              <a:t>Kanskje skulle du ønske at du ikke var her i det hele tatt. Du skulle rettet mattebunka som ligger og venter, du skulle planlagt neste uke, du skulle tatt noen telefoner til foresatte, skrevet referat fra møtet du hadde i går osv.</a:t>
            </a:r>
          </a:p>
          <a:p>
            <a:br>
              <a:rPr lang="nb-NO" dirty="0">
                <a:effectLst/>
              </a:rPr>
            </a:br>
            <a:r>
              <a:rPr lang="nb-NO" sz="1200" kern="1200" dirty="0">
                <a:solidFill>
                  <a:schemeClr val="tx1"/>
                </a:solidFill>
                <a:effectLst/>
                <a:latin typeface="+mn-lt"/>
                <a:ea typeface="+mn-ea"/>
                <a:cs typeface="+mn-cs"/>
              </a:rPr>
              <a:t>Jeg håper, når dagen er over, at du kjenner at det var litt godt å komme – likevel. At du tok med deg noen tanker, noen ord, som gjør at både du, og elevene dine, kan få enda bedre skoledager. </a:t>
            </a:r>
            <a:br>
              <a:rPr lang="nb-NO" sz="1200" kern="1200" dirty="0">
                <a:solidFill>
                  <a:schemeClr val="tx1"/>
                </a:solidFill>
                <a:effectLst/>
                <a:latin typeface="+mn-lt"/>
                <a:ea typeface="+mn-ea"/>
                <a:cs typeface="+mn-cs"/>
              </a:rPr>
            </a:br>
            <a:r>
              <a:rPr lang="nb-NO" sz="1200" kern="1200" dirty="0">
                <a:solidFill>
                  <a:schemeClr val="tx1"/>
                </a:solidFill>
                <a:effectLst/>
                <a:latin typeface="+mn-lt"/>
                <a:ea typeface="+mn-ea"/>
                <a:cs typeface="+mn-cs"/>
              </a:rPr>
              <a:t>Om ikke du finner noe i løpet av dagen du kan ta med deg, så skal du få noe allerede nå. Tre enkle ord, som rommer alt: DU ER VIKTIG!</a:t>
            </a:r>
            <a:br>
              <a:rPr lang="nb-NO" sz="1200" kern="1200" dirty="0">
                <a:solidFill>
                  <a:schemeClr val="tx1"/>
                </a:solidFill>
                <a:effectLst/>
                <a:latin typeface="+mn-lt"/>
                <a:ea typeface="+mn-ea"/>
                <a:cs typeface="+mn-cs"/>
              </a:rPr>
            </a:br>
            <a:endParaRPr lang="nb-NO" dirty="0"/>
          </a:p>
        </p:txBody>
      </p:sp>
      <p:sp>
        <p:nvSpPr>
          <p:cNvPr id="4" name="Plassholder for lysbildenummer 3"/>
          <p:cNvSpPr>
            <a:spLocks noGrp="1"/>
          </p:cNvSpPr>
          <p:nvPr>
            <p:ph type="sldNum" sz="quarter" idx="5"/>
          </p:nvPr>
        </p:nvSpPr>
        <p:spPr/>
        <p:txBody>
          <a:bodyPr/>
          <a:lstStyle/>
          <a:p>
            <a:fld id="{FB2EBFDD-6677-4B77-84C7-548C34FCA6FC}" type="slidenum">
              <a:rPr lang="nb-NO" smtClean="0"/>
              <a:t>1</a:t>
            </a:fld>
            <a:endParaRPr lang="nb-NO"/>
          </a:p>
        </p:txBody>
      </p:sp>
    </p:spTree>
    <p:extLst>
      <p:ext uri="{BB962C8B-B14F-4D97-AF65-F5344CB8AC3E}">
        <p14:creationId xmlns:p14="http://schemas.microsoft.com/office/powerpoint/2010/main" val="40733268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b-NO" dirty="0"/>
              <a:t>«Nå må noen gjøre noe!» blir ofte sagt</a:t>
            </a:r>
            <a:r>
              <a:rPr lang="nb-NO" baseline="0" dirty="0"/>
              <a:t> når det er elever som har det vanskelig. Så glemmer vi at disse «noen» er du og jeg. </a:t>
            </a:r>
            <a:endParaRPr lang="nb-NO" dirty="0"/>
          </a:p>
          <a:p>
            <a:r>
              <a:rPr lang="nb-NO" baseline="0" dirty="0"/>
              <a:t>«Det må settes inn tiltak!» roper vi, og krever konkret handling der og da - og glemmer ofte at alle tiltak har sitt utgangspunkt i den kultur og de verdier arbeidet vårt bygger på.  </a:t>
            </a:r>
            <a:br>
              <a:rPr lang="nb-NO" baseline="0" dirty="0"/>
            </a:br>
            <a:r>
              <a:rPr lang="nb-NO" baseline="0" dirty="0"/>
              <a:t>Ofte blir det slik at vi ser atferden – og ikke barnet bak atferden. Vi setter inn tiltak mot atferden – ikke barnet selv.</a:t>
            </a:r>
          </a:p>
          <a:p>
            <a:pPr marL="0" marR="0" lvl="0" indent="0" algn="l" defTabSz="914400" rtl="0" eaLnBrk="1" fontAlgn="auto" latinLnBrk="0" hangingPunct="1">
              <a:lnSpc>
                <a:spcPct val="100000"/>
              </a:lnSpc>
              <a:spcBef>
                <a:spcPts val="0"/>
              </a:spcBef>
              <a:spcAft>
                <a:spcPts val="0"/>
              </a:spcAft>
              <a:buClrTx/>
              <a:buSzTx/>
              <a:buFontTx/>
              <a:buNone/>
              <a:tabLst/>
              <a:defRPr/>
            </a:pPr>
            <a:r>
              <a:rPr lang="nb-NO" sz="1200" kern="1200" dirty="0">
                <a:solidFill>
                  <a:schemeClr val="tx1"/>
                </a:solidFill>
                <a:effectLst/>
                <a:latin typeface="+mn-lt"/>
                <a:ea typeface="+mn-ea"/>
                <a:cs typeface="+mn-cs"/>
              </a:rPr>
              <a:t>Flokker uten sunne verdier og etiske refleksjoner utvikler seg ofte i usunne retninger.</a:t>
            </a:r>
          </a:p>
          <a:p>
            <a:endParaRPr lang="nb-NO" dirty="0"/>
          </a:p>
        </p:txBody>
      </p:sp>
      <p:sp>
        <p:nvSpPr>
          <p:cNvPr id="4" name="Plassholder for lysbildenummer 3"/>
          <p:cNvSpPr>
            <a:spLocks noGrp="1"/>
          </p:cNvSpPr>
          <p:nvPr>
            <p:ph type="sldNum" sz="quarter" idx="10"/>
          </p:nvPr>
        </p:nvSpPr>
        <p:spPr/>
        <p:txBody>
          <a:bodyPr/>
          <a:lstStyle/>
          <a:p>
            <a:fld id="{9BD2335E-E9F6-4952-AF0E-6B45656147F2}" type="slidenum">
              <a:rPr lang="nb-NO" smtClean="0"/>
              <a:t>10</a:t>
            </a:fld>
            <a:endParaRPr lang="nb-NO"/>
          </a:p>
        </p:txBody>
      </p:sp>
    </p:spTree>
    <p:extLst>
      <p:ext uri="{BB962C8B-B14F-4D97-AF65-F5344CB8AC3E}">
        <p14:creationId xmlns:p14="http://schemas.microsoft.com/office/powerpoint/2010/main" val="405211341"/>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Kjærlighetsstolen – fredagsvenn.</a:t>
            </a:r>
          </a:p>
        </p:txBody>
      </p:sp>
      <p:sp>
        <p:nvSpPr>
          <p:cNvPr id="4" name="Plassholder for lysbildenummer 3"/>
          <p:cNvSpPr>
            <a:spLocks noGrp="1"/>
          </p:cNvSpPr>
          <p:nvPr>
            <p:ph type="sldNum" sz="quarter" idx="10"/>
          </p:nvPr>
        </p:nvSpPr>
        <p:spPr/>
        <p:txBody>
          <a:bodyPr/>
          <a:lstStyle/>
          <a:p>
            <a:fld id="{DA1F0478-6D1F-4352-9E28-ED81FE3C91AF}" type="slidenum">
              <a:rPr lang="nb-NO" smtClean="0"/>
              <a:t>102</a:t>
            </a:fld>
            <a:endParaRPr lang="nb-NO" dirty="0"/>
          </a:p>
        </p:txBody>
      </p:sp>
    </p:spTree>
    <p:extLst>
      <p:ext uri="{BB962C8B-B14F-4D97-AF65-F5344CB8AC3E}">
        <p14:creationId xmlns:p14="http://schemas.microsoft.com/office/powerpoint/2010/main" val="4289851555"/>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en-US"/>
          </a:p>
        </p:txBody>
      </p:sp>
      <p:sp>
        <p:nvSpPr>
          <p:cNvPr id="4" name="Plassholder for lysbildenummer 3"/>
          <p:cNvSpPr>
            <a:spLocks noGrp="1"/>
          </p:cNvSpPr>
          <p:nvPr>
            <p:ph type="sldNum" sz="quarter" idx="10"/>
          </p:nvPr>
        </p:nvSpPr>
        <p:spPr/>
        <p:txBody>
          <a:bodyPr/>
          <a:lstStyle/>
          <a:p>
            <a:fld id="{FB2EBFDD-6677-4B77-84C7-548C34FCA6FC}" type="slidenum">
              <a:rPr lang="nb-NO" smtClean="0"/>
              <a:t>103</a:t>
            </a:fld>
            <a:endParaRPr lang="nb-NO"/>
          </a:p>
        </p:txBody>
      </p:sp>
    </p:spTree>
    <p:extLst>
      <p:ext uri="{BB962C8B-B14F-4D97-AF65-F5344CB8AC3E}">
        <p14:creationId xmlns:p14="http://schemas.microsoft.com/office/powerpoint/2010/main" val="3672985995"/>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5B0886-BB89-2D39-6446-3B122C40A2F6}"/>
            </a:ext>
          </a:extLst>
        </p:cNvPr>
        <p:cNvGrpSpPr/>
        <p:nvPr/>
      </p:nvGrpSpPr>
      <p:grpSpPr>
        <a:xfrm>
          <a:off x="0" y="0"/>
          <a:ext cx="0" cy="0"/>
          <a:chOff x="0" y="0"/>
          <a:chExt cx="0" cy="0"/>
        </a:xfrm>
      </p:grpSpPr>
      <p:sp>
        <p:nvSpPr>
          <p:cNvPr id="2" name="Plassholder for lysbilde 1">
            <a:extLst>
              <a:ext uri="{FF2B5EF4-FFF2-40B4-BE49-F238E27FC236}">
                <a16:creationId xmlns:a16="http://schemas.microsoft.com/office/drawing/2014/main" id="{68E47C43-A979-77D0-BBF4-30985FA84472}"/>
              </a:ext>
            </a:extLst>
          </p:cNvPr>
          <p:cNvSpPr>
            <a:spLocks noGrp="1" noRot="1" noChangeAspect="1"/>
          </p:cNvSpPr>
          <p:nvPr>
            <p:ph type="sldImg"/>
          </p:nvPr>
        </p:nvSpPr>
        <p:spPr/>
      </p:sp>
      <p:sp>
        <p:nvSpPr>
          <p:cNvPr id="3" name="Plassholder for notater 2">
            <a:extLst>
              <a:ext uri="{FF2B5EF4-FFF2-40B4-BE49-F238E27FC236}">
                <a16:creationId xmlns:a16="http://schemas.microsoft.com/office/drawing/2014/main" id="{47D41348-9C99-1B97-399A-E9F2EA5EF0D9}"/>
              </a:ext>
            </a:extLst>
          </p:cNvPr>
          <p:cNvSpPr>
            <a:spLocks noGrp="1"/>
          </p:cNvSpPr>
          <p:nvPr>
            <p:ph type="body" idx="1"/>
          </p:nvPr>
        </p:nvSpPr>
        <p:spPr/>
        <p:txBody>
          <a:bodyPr/>
          <a:lstStyle/>
          <a:p>
            <a:endParaRPr lang="en-US"/>
          </a:p>
        </p:txBody>
      </p:sp>
      <p:sp>
        <p:nvSpPr>
          <p:cNvPr id="4" name="Plassholder for lysbildenummer 3">
            <a:extLst>
              <a:ext uri="{FF2B5EF4-FFF2-40B4-BE49-F238E27FC236}">
                <a16:creationId xmlns:a16="http://schemas.microsoft.com/office/drawing/2014/main" id="{6932E2D2-1D64-CB73-C296-946F23A90C41}"/>
              </a:ext>
            </a:extLst>
          </p:cNvPr>
          <p:cNvSpPr>
            <a:spLocks noGrp="1"/>
          </p:cNvSpPr>
          <p:nvPr>
            <p:ph type="sldNum" sz="quarter" idx="10"/>
          </p:nvPr>
        </p:nvSpPr>
        <p:spPr/>
        <p:txBody>
          <a:bodyPr/>
          <a:lstStyle/>
          <a:p>
            <a:fld id="{FB2EBFDD-6677-4B77-84C7-548C34FCA6FC}" type="slidenum">
              <a:rPr lang="nb-NO" smtClean="0"/>
              <a:t>104</a:t>
            </a:fld>
            <a:endParaRPr lang="nb-NO"/>
          </a:p>
        </p:txBody>
      </p:sp>
    </p:spTree>
    <p:extLst>
      <p:ext uri="{BB962C8B-B14F-4D97-AF65-F5344CB8AC3E}">
        <p14:creationId xmlns:p14="http://schemas.microsoft.com/office/powerpoint/2010/main" val="1374407335"/>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nb-NO" dirty="0"/>
          </a:p>
        </p:txBody>
      </p:sp>
      <p:sp>
        <p:nvSpPr>
          <p:cNvPr id="4" name="Plassholder for lysbildenummer 3"/>
          <p:cNvSpPr>
            <a:spLocks noGrp="1"/>
          </p:cNvSpPr>
          <p:nvPr>
            <p:ph type="sldNum" sz="quarter" idx="10"/>
          </p:nvPr>
        </p:nvSpPr>
        <p:spPr/>
        <p:txBody>
          <a:bodyPr/>
          <a:lstStyle/>
          <a:p>
            <a:fld id="{DA1F0478-6D1F-4352-9E28-ED81FE3C91AF}" type="slidenum">
              <a:rPr lang="nb-NO" smtClean="0"/>
              <a:t>105</a:t>
            </a:fld>
            <a:endParaRPr lang="nb-NO" dirty="0"/>
          </a:p>
        </p:txBody>
      </p:sp>
    </p:spTree>
    <p:extLst>
      <p:ext uri="{BB962C8B-B14F-4D97-AF65-F5344CB8AC3E}">
        <p14:creationId xmlns:p14="http://schemas.microsoft.com/office/powerpoint/2010/main" val="3719770366"/>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Barns muligheter begrenses når de voksne rundt ikke klarer å skille mellom de uakseptable handlingene</a:t>
            </a:r>
            <a:r>
              <a:rPr lang="nb-NO" baseline="0" dirty="0"/>
              <a:t> barnet har begått og personen barnet er og kan bli. Når voksne ønsker å straffe framfor å tenke at også dette barnet skal få hjelp, begrenses også muligheten til å endre strategi. </a:t>
            </a:r>
            <a:endParaRPr lang="nb-NO" dirty="0"/>
          </a:p>
        </p:txBody>
      </p:sp>
      <p:sp>
        <p:nvSpPr>
          <p:cNvPr id="4" name="Plassholder for lysbildenummer 3"/>
          <p:cNvSpPr>
            <a:spLocks noGrp="1"/>
          </p:cNvSpPr>
          <p:nvPr>
            <p:ph type="sldNum" sz="quarter" idx="10"/>
          </p:nvPr>
        </p:nvSpPr>
        <p:spPr/>
        <p:txBody>
          <a:bodyPr/>
          <a:lstStyle/>
          <a:p>
            <a:fld id="{DA1F0478-6D1F-4352-9E28-ED81FE3C91AF}" type="slidenum">
              <a:rPr lang="nb-NO" smtClean="0"/>
              <a:t>106</a:t>
            </a:fld>
            <a:endParaRPr lang="nb-NO" dirty="0"/>
          </a:p>
        </p:txBody>
      </p:sp>
    </p:spTree>
    <p:extLst>
      <p:ext uri="{BB962C8B-B14F-4D97-AF65-F5344CB8AC3E}">
        <p14:creationId xmlns:p14="http://schemas.microsoft.com/office/powerpoint/2010/main" val="2887526641"/>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CBED90-86F0-5101-B1FE-012C78CF7C13}"/>
            </a:ext>
          </a:extLst>
        </p:cNvPr>
        <p:cNvGrpSpPr/>
        <p:nvPr/>
      </p:nvGrpSpPr>
      <p:grpSpPr>
        <a:xfrm>
          <a:off x="0" y="0"/>
          <a:ext cx="0" cy="0"/>
          <a:chOff x="0" y="0"/>
          <a:chExt cx="0" cy="0"/>
        </a:xfrm>
      </p:grpSpPr>
      <p:sp>
        <p:nvSpPr>
          <p:cNvPr id="2" name="Plassholder for lysbilde 1">
            <a:extLst>
              <a:ext uri="{FF2B5EF4-FFF2-40B4-BE49-F238E27FC236}">
                <a16:creationId xmlns:a16="http://schemas.microsoft.com/office/drawing/2014/main" id="{E465B032-456B-8F0F-B6DA-2106EAAA0E68}"/>
              </a:ext>
            </a:extLst>
          </p:cNvPr>
          <p:cNvSpPr>
            <a:spLocks noGrp="1" noRot="1" noChangeAspect="1"/>
          </p:cNvSpPr>
          <p:nvPr>
            <p:ph type="sldImg"/>
          </p:nvPr>
        </p:nvSpPr>
        <p:spPr/>
      </p:sp>
      <p:sp>
        <p:nvSpPr>
          <p:cNvPr id="3" name="Plassholder for notater 2">
            <a:extLst>
              <a:ext uri="{FF2B5EF4-FFF2-40B4-BE49-F238E27FC236}">
                <a16:creationId xmlns:a16="http://schemas.microsoft.com/office/drawing/2014/main" id="{8EBA5359-4617-359F-F75C-988B8F89F024}"/>
              </a:ext>
            </a:extLst>
          </p:cNvPr>
          <p:cNvSpPr>
            <a:spLocks noGrp="1"/>
          </p:cNvSpPr>
          <p:nvPr>
            <p:ph type="body" idx="1"/>
          </p:nvPr>
        </p:nvSpPr>
        <p:spPr/>
        <p:txBody>
          <a:bodyPr/>
          <a:lstStyle/>
          <a:p>
            <a:endParaRPr lang="en-US"/>
          </a:p>
        </p:txBody>
      </p:sp>
      <p:sp>
        <p:nvSpPr>
          <p:cNvPr id="4" name="Plassholder for lysbildenummer 3">
            <a:extLst>
              <a:ext uri="{FF2B5EF4-FFF2-40B4-BE49-F238E27FC236}">
                <a16:creationId xmlns:a16="http://schemas.microsoft.com/office/drawing/2014/main" id="{73596CF1-3A96-B0A2-4B0C-A6EF4728D96B}"/>
              </a:ext>
            </a:extLst>
          </p:cNvPr>
          <p:cNvSpPr>
            <a:spLocks noGrp="1"/>
          </p:cNvSpPr>
          <p:nvPr>
            <p:ph type="sldNum" sz="quarter" idx="10"/>
          </p:nvPr>
        </p:nvSpPr>
        <p:spPr/>
        <p:txBody>
          <a:bodyPr/>
          <a:lstStyle/>
          <a:p>
            <a:fld id="{FB2EBFDD-6677-4B77-84C7-548C34FCA6FC}" type="slidenum">
              <a:rPr lang="nb-NO" smtClean="0"/>
              <a:t>107</a:t>
            </a:fld>
            <a:endParaRPr lang="nb-NO"/>
          </a:p>
        </p:txBody>
      </p:sp>
    </p:spTree>
    <p:extLst>
      <p:ext uri="{BB962C8B-B14F-4D97-AF65-F5344CB8AC3E}">
        <p14:creationId xmlns:p14="http://schemas.microsoft.com/office/powerpoint/2010/main" val="2872746463"/>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78E9F9-8B94-EF38-AC76-28E3F998C52B}"/>
            </a:ext>
          </a:extLst>
        </p:cNvPr>
        <p:cNvGrpSpPr/>
        <p:nvPr/>
      </p:nvGrpSpPr>
      <p:grpSpPr>
        <a:xfrm>
          <a:off x="0" y="0"/>
          <a:ext cx="0" cy="0"/>
          <a:chOff x="0" y="0"/>
          <a:chExt cx="0" cy="0"/>
        </a:xfrm>
      </p:grpSpPr>
      <p:sp>
        <p:nvSpPr>
          <p:cNvPr id="2" name="Plassholder for lysbilde 1">
            <a:extLst>
              <a:ext uri="{FF2B5EF4-FFF2-40B4-BE49-F238E27FC236}">
                <a16:creationId xmlns:a16="http://schemas.microsoft.com/office/drawing/2014/main" id="{2DADA2BC-FC94-30C3-3051-734F622D8EC9}"/>
              </a:ext>
            </a:extLst>
          </p:cNvPr>
          <p:cNvSpPr>
            <a:spLocks noGrp="1" noRot="1" noChangeAspect="1"/>
          </p:cNvSpPr>
          <p:nvPr>
            <p:ph type="sldImg"/>
          </p:nvPr>
        </p:nvSpPr>
        <p:spPr/>
      </p:sp>
      <p:sp>
        <p:nvSpPr>
          <p:cNvPr id="3" name="Plassholder for notater 2">
            <a:extLst>
              <a:ext uri="{FF2B5EF4-FFF2-40B4-BE49-F238E27FC236}">
                <a16:creationId xmlns:a16="http://schemas.microsoft.com/office/drawing/2014/main" id="{03DBDD61-8201-FC4B-4C9C-EC8533133D1B}"/>
              </a:ext>
            </a:extLst>
          </p:cNvPr>
          <p:cNvSpPr>
            <a:spLocks noGrp="1"/>
          </p:cNvSpPr>
          <p:nvPr>
            <p:ph type="body" idx="1"/>
          </p:nvPr>
        </p:nvSpPr>
        <p:spPr/>
        <p:txBody>
          <a:bodyPr/>
          <a:lstStyle/>
          <a:p>
            <a:endParaRPr lang="en-US"/>
          </a:p>
        </p:txBody>
      </p:sp>
      <p:sp>
        <p:nvSpPr>
          <p:cNvPr id="4" name="Plassholder for lysbildenummer 3">
            <a:extLst>
              <a:ext uri="{FF2B5EF4-FFF2-40B4-BE49-F238E27FC236}">
                <a16:creationId xmlns:a16="http://schemas.microsoft.com/office/drawing/2014/main" id="{85484EAD-6381-C265-7F8B-08B266E578E0}"/>
              </a:ext>
            </a:extLst>
          </p:cNvPr>
          <p:cNvSpPr>
            <a:spLocks noGrp="1"/>
          </p:cNvSpPr>
          <p:nvPr>
            <p:ph type="sldNum" sz="quarter" idx="10"/>
          </p:nvPr>
        </p:nvSpPr>
        <p:spPr/>
        <p:txBody>
          <a:bodyPr/>
          <a:lstStyle/>
          <a:p>
            <a:fld id="{FB2EBFDD-6677-4B77-84C7-548C34FCA6FC}" type="slidenum">
              <a:rPr lang="nb-NO" smtClean="0"/>
              <a:t>108</a:t>
            </a:fld>
            <a:endParaRPr lang="nb-NO"/>
          </a:p>
        </p:txBody>
      </p:sp>
    </p:spTree>
    <p:extLst>
      <p:ext uri="{BB962C8B-B14F-4D97-AF65-F5344CB8AC3E}">
        <p14:creationId xmlns:p14="http://schemas.microsoft.com/office/powerpoint/2010/main" val="940253037"/>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en-US"/>
          </a:p>
        </p:txBody>
      </p:sp>
      <p:sp>
        <p:nvSpPr>
          <p:cNvPr id="4" name="Plassholder for lysbildenummer 3"/>
          <p:cNvSpPr>
            <a:spLocks noGrp="1"/>
          </p:cNvSpPr>
          <p:nvPr>
            <p:ph type="sldNum" sz="quarter" idx="10"/>
          </p:nvPr>
        </p:nvSpPr>
        <p:spPr/>
        <p:txBody>
          <a:bodyPr/>
          <a:lstStyle/>
          <a:p>
            <a:fld id="{FB2EBFDD-6677-4B77-84C7-548C34FCA6FC}" type="slidenum">
              <a:rPr lang="nb-NO" smtClean="0"/>
              <a:t>109</a:t>
            </a:fld>
            <a:endParaRPr lang="nb-NO"/>
          </a:p>
        </p:txBody>
      </p:sp>
    </p:spTree>
    <p:extLst>
      <p:ext uri="{BB962C8B-B14F-4D97-AF65-F5344CB8AC3E}">
        <p14:creationId xmlns:p14="http://schemas.microsoft.com/office/powerpoint/2010/main" val="722060716"/>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E025BE-2CE2-F154-685C-E449D41BD749}"/>
            </a:ext>
          </a:extLst>
        </p:cNvPr>
        <p:cNvGrpSpPr/>
        <p:nvPr/>
      </p:nvGrpSpPr>
      <p:grpSpPr>
        <a:xfrm>
          <a:off x="0" y="0"/>
          <a:ext cx="0" cy="0"/>
          <a:chOff x="0" y="0"/>
          <a:chExt cx="0" cy="0"/>
        </a:xfrm>
      </p:grpSpPr>
      <p:sp>
        <p:nvSpPr>
          <p:cNvPr id="2" name="Plassholder for lysbilde 1">
            <a:extLst>
              <a:ext uri="{FF2B5EF4-FFF2-40B4-BE49-F238E27FC236}">
                <a16:creationId xmlns:a16="http://schemas.microsoft.com/office/drawing/2014/main" id="{7B81E19E-EFB5-B7C2-AA12-610DA19367F6}"/>
              </a:ext>
            </a:extLst>
          </p:cNvPr>
          <p:cNvSpPr>
            <a:spLocks noGrp="1" noRot="1" noChangeAspect="1"/>
          </p:cNvSpPr>
          <p:nvPr>
            <p:ph type="sldImg"/>
          </p:nvPr>
        </p:nvSpPr>
        <p:spPr/>
      </p:sp>
      <p:sp>
        <p:nvSpPr>
          <p:cNvPr id="3" name="Plassholder for notater 2">
            <a:extLst>
              <a:ext uri="{FF2B5EF4-FFF2-40B4-BE49-F238E27FC236}">
                <a16:creationId xmlns:a16="http://schemas.microsoft.com/office/drawing/2014/main" id="{CAAB9D47-CC42-1188-3172-902551DEDBE2}"/>
              </a:ext>
            </a:extLst>
          </p:cNvPr>
          <p:cNvSpPr>
            <a:spLocks noGrp="1"/>
          </p:cNvSpPr>
          <p:nvPr>
            <p:ph type="body" idx="1"/>
          </p:nvPr>
        </p:nvSpPr>
        <p:spPr/>
        <p:txBody>
          <a:bodyPr/>
          <a:lstStyle/>
          <a:p>
            <a:endParaRPr lang="en-US"/>
          </a:p>
        </p:txBody>
      </p:sp>
      <p:sp>
        <p:nvSpPr>
          <p:cNvPr id="4" name="Plassholder for lysbildenummer 3">
            <a:extLst>
              <a:ext uri="{FF2B5EF4-FFF2-40B4-BE49-F238E27FC236}">
                <a16:creationId xmlns:a16="http://schemas.microsoft.com/office/drawing/2014/main" id="{471A796F-B90B-8D36-08E5-5CCA685FC195}"/>
              </a:ext>
            </a:extLst>
          </p:cNvPr>
          <p:cNvSpPr>
            <a:spLocks noGrp="1"/>
          </p:cNvSpPr>
          <p:nvPr>
            <p:ph type="sldNum" sz="quarter" idx="10"/>
          </p:nvPr>
        </p:nvSpPr>
        <p:spPr/>
        <p:txBody>
          <a:bodyPr/>
          <a:lstStyle/>
          <a:p>
            <a:fld id="{FB2EBFDD-6677-4B77-84C7-548C34FCA6FC}" type="slidenum">
              <a:rPr lang="nb-NO" smtClean="0"/>
              <a:t>110</a:t>
            </a:fld>
            <a:endParaRPr lang="nb-NO"/>
          </a:p>
        </p:txBody>
      </p:sp>
    </p:spTree>
    <p:extLst>
      <p:ext uri="{BB962C8B-B14F-4D97-AF65-F5344CB8AC3E}">
        <p14:creationId xmlns:p14="http://schemas.microsoft.com/office/powerpoint/2010/main" val="771693542"/>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E950931A-9D7B-43CE-A7D7-A99A45D9792F}" type="slidenum">
              <a:rPr lang="nb-NO" smtClean="0"/>
              <a:t>111</a:t>
            </a:fld>
            <a:endParaRPr lang="nb-NO"/>
          </a:p>
        </p:txBody>
      </p:sp>
    </p:spTree>
    <p:extLst>
      <p:ext uri="{BB962C8B-B14F-4D97-AF65-F5344CB8AC3E}">
        <p14:creationId xmlns:p14="http://schemas.microsoft.com/office/powerpoint/2010/main" val="25651236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10"/>
          </p:nvPr>
        </p:nvSpPr>
        <p:spPr/>
        <p:txBody>
          <a:bodyPr/>
          <a:lstStyle/>
          <a:p>
            <a:fld id="{9BD2335E-E9F6-4952-AF0E-6B45656147F2}" type="slidenum">
              <a:rPr lang="nb-NO" smtClean="0"/>
              <a:t>11</a:t>
            </a:fld>
            <a:endParaRPr lang="nb-NO"/>
          </a:p>
        </p:txBody>
      </p:sp>
    </p:spTree>
    <p:extLst>
      <p:ext uri="{BB962C8B-B14F-4D97-AF65-F5344CB8AC3E}">
        <p14:creationId xmlns:p14="http://schemas.microsoft.com/office/powerpoint/2010/main" val="1554333239"/>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For mange nevrodivergente er overskuddet – læringsvinduet – smalt og opptrer i korte tidsrom av gangen. </a:t>
            </a:r>
          </a:p>
        </p:txBody>
      </p:sp>
      <p:sp>
        <p:nvSpPr>
          <p:cNvPr id="4" name="Plassholder for lysbildenummer 3"/>
          <p:cNvSpPr>
            <a:spLocks noGrp="1"/>
          </p:cNvSpPr>
          <p:nvPr>
            <p:ph type="sldNum" sz="quarter" idx="5"/>
          </p:nvPr>
        </p:nvSpPr>
        <p:spPr/>
        <p:txBody>
          <a:bodyPr/>
          <a:lstStyle/>
          <a:p>
            <a:fld id="{E950931A-9D7B-43CE-A7D7-A99A45D9792F}" type="slidenum">
              <a:rPr lang="nb-NO" smtClean="0"/>
              <a:t>112</a:t>
            </a:fld>
            <a:endParaRPr lang="nb-NO"/>
          </a:p>
        </p:txBody>
      </p:sp>
    </p:spTree>
    <p:extLst>
      <p:ext uri="{BB962C8B-B14F-4D97-AF65-F5344CB8AC3E}">
        <p14:creationId xmlns:p14="http://schemas.microsoft.com/office/powerpoint/2010/main" val="1447333996"/>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E950931A-9D7B-43CE-A7D7-A99A45D9792F}" type="slidenum">
              <a:rPr lang="nb-NO" smtClean="0"/>
              <a:t>113</a:t>
            </a:fld>
            <a:endParaRPr lang="nb-NO"/>
          </a:p>
        </p:txBody>
      </p:sp>
    </p:spTree>
    <p:extLst>
      <p:ext uri="{BB962C8B-B14F-4D97-AF65-F5344CB8AC3E}">
        <p14:creationId xmlns:p14="http://schemas.microsoft.com/office/powerpoint/2010/main" val="634413366"/>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E950931A-9D7B-43CE-A7D7-A99A45D9792F}" type="slidenum">
              <a:rPr lang="nb-NO" smtClean="0"/>
              <a:t>114</a:t>
            </a:fld>
            <a:endParaRPr lang="nb-NO"/>
          </a:p>
        </p:txBody>
      </p:sp>
    </p:spTree>
    <p:extLst>
      <p:ext uri="{BB962C8B-B14F-4D97-AF65-F5344CB8AC3E}">
        <p14:creationId xmlns:p14="http://schemas.microsoft.com/office/powerpoint/2010/main" val="2668702775"/>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gn="l" fontAlgn="base"/>
            <a:br>
              <a:rPr lang="nb-NO" dirty="0"/>
            </a:br>
            <a:r>
              <a:rPr lang="nb-NO" b="0" i="0" dirty="0">
                <a:solidFill>
                  <a:srgbClr val="2B2B2B"/>
                </a:solidFill>
                <a:effectLst/>
                <a:highlight>
                  <a:srgbClr val="FFFFFF"/>
                </a:highlight>
                <a:latin typeface="Arial" panose="020B0604020202020204" pitchFamily="34" charset="0"/>
              </a:rPr>
              <a:t>Autistiske </a:t>
            </a:r>
            <a:r>
              <a:rPr lang="nb-NO" b="0" i="0" dirty="0" err="1">
                <a:solidFill>
                  <a:srgbClr val="2B2B2B"/>
                </a:solidFill>
                <a:effectLst/>
                <a:highlight>
                  <a:srgbClr val="FFFFFF"/>
                </a:highlight>
                <a:latin typeface="Arial" panose="020B0604020202020204" pitchFamily="34" charset="0"/>
              </a:rPr>
              <a:t>nedsmeltninger</a:t>
            </a:r>
            <a:r>
              <a:rPr lang="nb-NO" b="0" i="0" dirty="0">
                <a:solidFill>
                  <a:srgbClr val="2B2B2B"/>
                </a:solidFill>
                <a:effectLst/>
                <a:highlight>
                  <a:srgbClr val="FFFFFF"/>
                </a:highlight>
                <a:latin typeface="Arial" panose="020B0604020202020204" pitchFamily="34" charset="0"/>
              </a:rPr>
              <a:t>, som strekker seg fra småbarnsalderen til voksenlivet, utløses ofte av sensorisk overbelastning - en konsekvens av hjernens manglende evne til å behandle et overskudd av sensoriske input effektivt.</a:t>
            </a:r>
            <a:br>
              <a:rPr lang="nb-NO" b="0" i="0" dirty="0">
                <a:solidFill>
                  <a:srgbClr val="2B2B2B"/>
                </a:solidFill>
                <a:effectLst/>
                <a:highlight>
                  <a:srgbClr val="FFFFFF"/>
                </a:highlight>
                <a:latin typeface="Arial" panose="020B0604020202020204" pitchFamily="34" charset="0"/>
              </a:rPr>
            </a:br>
            <a:br>
              <a:rPr lang="nb-NO" b="0" i="0" dirty="0">
                <a:solidFill>
                  <a:srgbClr val="2B2B2B"/>
                </a:solidFill>
                <a:effectLst/>
                <a:highlight>
                  <a:srgbClr val="FFFFFF"/>
                </a:highlight>
                <a:latin typeface="Arial" panose="020B0604020202020204" pitchFamily="34" charset="0"/>
              </a:rPr>
            </a:br>
            <a:r>
              <a:rPr lang="nb-NO" b="0" i="0" dirty="0">
                <a:solidFill>
                  <a:srgbClr val="2B2B2B"/>
                </a:solidFill>
                <a:effectLst/>
                <a:highlight>
                  <a:srgbClr val="FFFFFF"/>
                </a:highlight>
                <a:latin typeface="Arial" panose="020B0604020202020204" pitchFamily="34" charset="0"/>
              </a:rPr>
              <a:t>For voksne med autisme kan verdens iboende kompleksitet utløse </a:t>
            </a:r>
            <a:r>
              <a:rPr lang="nb-NO" b="0" i="0" dirty="0" err="1">
                <a:solidFill>
                  <a:srgbClr val="2B2B2B"/>
                </a:solidFill>
                <a:effectLst/>
                <a:highlight>
                  <a:srgbClr val="FFFFFF"/>
                </a:highlight>
                <a:latin typeface="Arial" panose="020B0604020202020204" pitchFamily="34" charset="0"/>
              </a:rPr>
              <a:t>nedsmeltninger</a:t>
            </a:r>
            <a:r>
              <a:rPr lang="nb-NO" b="0" i="0" dirty="0">
                <a:solidFill>
                  <a:srgbClr val="2B2B2B"/>
                </a:solidFill>
                <a:effectLst/>
                <a:highlight>
                  <a:srgbClr val="FFFFFF"/>
                </a:highlight>
                <a:latin typeface="Arial" panose="020B0604020202020204" pitchFamily="34" charset="0"/>
              </a:rPr>
              <a:t> når sensoriske input overgår deres prosesseringsevne – i likhet med en systemoverbelastning der den eneste utveien er en nedleggelse for å starte på nytt.</a:t>
            </a:r>
          </a:p>
          <a:p>
            <a:pPr algn="l" fontAlgn="base">
              <a:buFont typeface="Arial" panose="020B0604020202020204" pitchFamily="34" charset="0"/>
              <a:buChar char="•"/>
            </a:pPr>
            <a:r>
              <a:rPr lang="nb-NO" b="1" i="0" dirty="0">
                <a:solidFill>
                  <a:srgbClr val="2B2B2B"/>
                </a:solidFill>
                <a:effectLst/>
                <a:highlight>
                  <a:srgbClr val="FFFFFF"/>
                </a:highlight>
                <a:latin typeface="inherit"/>
              </a:rPr>
              <a:t>Mestringsmekanismer og uavhengighet</a:t>
            </a:r>
            <a:r>
              <a:rPr lang="nb-NO" b="0" i="0" dirty="0">
                <a:solidFill>
                  <a:srgbClr val="2B2B2B"/>
                </a:solidFill>
                <a:effectLst/>
                <a:highlight>
                  <a:srgbClr val="FFFFFF"/>
                </a:highlight>
                <a:latin typeface="inherit"/>
              </a:rPr>
              <a:t>: Voksne utvikler mestringsstrategier som å bruke sensoriske hjelpemidler (f.eks. støyreduserende hodetelefoner), sette klare grenser og etablere rutiner for å håndtere sensorisk overbelastning og opprettholde </a:t>
            </a:r>
          </a:p>
          <a:p>
            <a:endParaRPr lang="nb-NO" dirty="0"/>
          </a:p>
        </p:txBody>
      </p:sp>
      <p:sp>
        <p:nvSpPr>
          <p:cNvPr id="4" name="Plassholder for lysbildenummer 3"/>
          <p:cNvSpPr>
            <a:spLocks noGrp="1"/>
          </p:cNvSpPr>
          <p:nvPr>
            <p:ph type="sldNum" sz="quarter" idx="5"/>
          </p:nvPr>
        </p:nvSpPr>
        <p:spPr/>
        <p:txBody>
          <a:bodyPr/>
          <a:lstStyle/>
          <a:p>
            <a:fld id="{E950931A-9D7B-43CE-A7D7-A99A45D9792F}" type="slidenum">
              <a:rPr lang="nb-NO" smtClean="0"/>
              <a:t>115</a:t>
            </a:fld>
            <a:endParaRPr lang="nb-NO"/>
          </a:p>
        </p:txBody>
      </p:sp>
    </p:spTree>
    <p:extLst>
      <p:ext uri="{BB962C8B-B14F-4D97-AF65-F5344CB8AC3E}">
        <p14:creationId xmlns:p14="http://schemas.microsoft.com/office/powerpoint/2010/main" val="26274644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FB2EBFDD-6677-4B77-84C7-548C34FCA6FC}" type="slidenum">
              <a:rPr lang="nb-NO" smtClean="0"/>
              <a:t>12</a:t>
            </a:fld>
            <a:endParaRPr lang="nb-NO"/>
          </a:p>
        </p:txBody>
      </p:sp>
    </p:spTree>
    <p:extLst>
      <p:ext uri="{BB962C8B-B14F-4D97-AF65-F5344CB8AC3E}">
        <p14:creationId xmlns:p14="http://schemas.microsoft.com/office/powerpoint/2010/main" val="26764284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sz="1200" kern="1200" dirty="0">
                <a:solidFill>
                  <a:schemeClr val="tx1"/>
                </a:solidFill>
                <a:effectLst/>
                <a:latin typeface="+mn-lt"/>
                <a:ea typeface="+mn-ea"/>
                <a:cs typeface="+mn-cs"/>
              </a:rPr>
              <a:t>Du kan ikke be et barn om å roe seg ned, hvis de ikke har lært hvordan de kan gjøre det. Regulering er ikke et instinkt, det er en ferdighet, og alle ferdigheter begynner med veiledning og læring - ikke krav.</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dirty="0"/>
          </a:p>
          <a:p>
            <a:pPr marL="0" marR="0" lvl="0" indent="0" algn="l" defTabSz="914400" rtl="0" eaLnBrk="1" fontAlgn="auto" latinLnBrk="0" hangingPunct="1">
              <a:lnSpc>
                <a:spcPct val="100000"/>
              </a:lnSpc>
              <a:spcBef>
                <a:spcPts val="0"/>
              </a:spcBef>
              <a:spcAft>
                <a:spcPts val="0"/>
              </a:spcAft>
              <a:buClrTx/>
              <a:buSzTx/>
              <a:buFontTx/>
              <a:buNone/>
              <a:tabLst/>
              <a:defRPr/>
            </a:pPr>
            <a:r>
              <a:rPr lang="nb-NO" sz="1200" b="1" kern="1200" dirty="0">
                <a:solidFill>
                  <a:schemeClr val="tx1"/>
                </a:solidFill>
                <a:effectLst/>
                <a:latin typeface="+mn-lt"/>
                <a:ea typeface="+mn-ea"/>
                <a:cs typeface="+mn-cs"/>
              </a:rPr>
              <a:t>Å stadig strekke strikken:</a:t>
            </a:r>
            <a:br>
              <a:rPr lang="nb-NO" sz="1200" kern="1200" dirty="0">
                <a:solidFill>
                  <a:schemeClr val="tx1"/>
                </a:solidFill>
                <a:effectLst/>
                <a:latin typeface="+mn-lt"/>
                <a:ea typeface="+mn-ea"/>
                <a:cs typeface="+mn-cs"/>
              </a:rPr>
            </a:br>
            <a:r>
              <a:rPr lang="nb-NO" sz="1200" kern="1200" dirty="0">
                <a:solidFill>
                  <a:schemeClr val="tx1"/>
                </a:solidFill>
                <a:effectLst/>
                <a:latin typeface="+mn-lt"/>
                <a:ea typeface="+mn-ea"/>
                <a:cs typeface="+mn-cs"/>
              </a:rPr>
              <a:t>Normalisering </a:t>
            </a:r>
            <a:br>
              <a:rPr lang="nb-NO" sz="1200" kern="1200" dirty="0">
                <a:solidFill>
                  <a:schemeClr val="tx1"/>
                </a:solidFill>
                <a:effectLst/>
                <a:latin typeface="+mn-lt"/>
                <a:ea typeface="+mn-ea"/>
                <a:cs typeface="+mn-cs"/>
              </a:rPr>
            </a:br>
            <a:r>
              <a:rPr lang="nb-NO" sz="1200" kern="1200" dirty="0">
                <a:solidFill>
                  <a:schemeClr val="tx1"/>
                </a:solidFill>
                <a:effectLst/>
                <a:latin typeface="+mn-lt"/>
                <a:ea typeface="+mn-ea"/>
                <a:cs typeface="+mn-cs"/>
              </a:rPr>
              <a:t>Som menneske har vi en usedvanlig evne til å venne oss til ting. Vi er i stand til å venne oss til nær sagt alt. Vi er ufattelig gode til å normalisere. Et annet ord for normalisering er </a:t>
            </a:r>
            <a:r>
              <a:rPr lang="nb-NO" sz="1200" kern="1200" dirty="0" err="1">
                <a:solidFill>
                  <a:schemeClr val="tx1"/>
                </a:solidFill>
                <a:effectLst/>
                <a:latin typeface="+mn-lt"/>
                <a:ea typeface="+mn-ea"/>
                <a:cs typeface="+mn-cs"/>
              </a:rPr>
              <a:t>habituering</a:t>
            </a:r>
            <a:r>
              <a:rPr lang="nb-NO" sz="1200" kern="1200" dirty="0">
                <a:solidFill>
                  <a:schemeClr val="tx1"/>
                </a:solidFill>
                <a:effectLst/>
                <a:latin typeface="+mn-lt"/>
                <a:ea typeface="+mn-ea"/>
                <a:cs typeface="+mn-cs"/>
              </a:rPr>
              <a:t>. </a:t>
            </a:r>
            <a:r>
              <a:rPr lang="nb-NO" sz="1200" kern="1200" dirty="0" err="1">
                <a:solidFill>
                  <a:schemeClr val="tx1"/>
                </a:solidFill>
                <a:effectLst/>
                <a:latin typeface="+mn-lt"/>
                <a:ea typeface="+mn-ea"/>
                <a:cs typeface="+mn-cs"/>
              </a:rPr>
              <a:t>Habituering</a:t>
            </a:r>
            <a:r>
              <a:rPr lang="nb-NO" sz="1200" kern="1200" dirty="0">
                <a:solidFill>
                  <a:schemeClr val="tx1"/>
                </a:solidFill>
                <a:effectLst/>
                <a:latin typeface="+mn-lt"/>
                <a:ea typeface="+mn-ea"/>
                <a:cs typeface="+mn-cs"/>
              </a:rPr>
              <a:t> fører til at vi ikke lenger tenker på eller reflekterer over det vi står i.</a:t>
            </a:r>
          </a:p>
          <a:p>
            <a:pPr marL="0" marR="0" lvl="0" indent="0" algn="l" defTabSz="914400" rtl="0" eaLnBrk="1" fontAlgn="auto" latinLnBrk="0" hangingPunct="1">
              <a:lnSpc>
                <a:spcPct val="100000"/>
              </a:lnSpc>
              <a:spcBef>
                <a:spcPts val="0"/>
              </a:spcBef>
              <a:spcAft>
                <a:spcPts val="0"/>
              </a:spcAft>
              <a:buClrTx/>
              <a:buSzTx/>
              <a:buFontTx/>
              <a:buNone/>
              <a:tabLst/>
              <a:defRPr/>
            </a:pPr>
            <a:br>
              <a:rPr lang="nb-NO" dirty="0"/>
            </a:br>
            <a:r>
              <a:rPr lang="nb-NO" sz="1200" kern="1200" dirty="0">
                <a:solidFill>
                  <a:schemeClr val="tx1"/>
                </a:solidFill>
                <a:effectLst/>
                <a:latin typeface="+mn-lt"/>
                <a:ea typeface="+mn-ea"/>
                <a:cs typeface="+mn-cs"/>
              </a:rPr>
              <a:t>Læring skjer når atferden skjer; barn lærer best når de får en umiddelbar reaksjon på det som er sagt og gjort. Da ser de bedre sammenhengen mellom egen atferd og den voksnes reaksjon. Dette gjelder både positive og negative tilbakemeldinger. Det er viktig å anerkjenne følelsene i denne tilbakemeldingen. </a:t>
            </a:r>
          </a:p>
          <a:p>
            <a:endParaRPr lang="nb-NO" dirty="0"/>
          </a:p>
        </p:txBody>
      </p:sp>
      <p:sp>
        <p:nvSpPr>
          <p:cNvPr id="4" name="Plassholder for lysbildenummer 3"/>
          <p:cNvSpPr>
            <a:spLocks noGrp="1"/>
          </p:cNvSpPr>
          <p:nvPr>
            <p:ph type="sldNum" sz="quarter" idx="10"/>
          </p:nvPr>
        </p:nvSpPr>
        <p:spPr/>
        <p:txBody>
          <a:bodyPr/>
          <a:lstStyle/>
          <a:p>
            <a:fld id="{9BD2335E-E9F6-4952-AF0E-6B45656147F2}" type="slidenum">
              <a:rPr lang="nb-NO" smtClean="0"/>
              <a:t>13</a:t>
            </a:fld>
            <a:endParaRPr lang="nb-NO"/>
          </a:p>
        </p:txBody>
      </p:sp>
    </p:spTree>
    <p:extLst>
      <p:ext uri="{BB962C8B-B14F-4D97-AF65-F5344CB8AC3E}">
        <p14:creationId xmlns:p14="http://schemas.microsoft.com/office/powerpoint/2010/main" val="41747673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dirty="0"/>
              <a:t>«Hva trenger</a:t>
            </a:r>
            <a:r>
              <a:rPr lang="nb-NO" baseline="0" dirty="0"/>
              <a:t> du av meg for å fungere best mulig på skolen?»</a:t>
            </a:r>
            <a:br>
              <a:rPr lang="nb-NO" baseline="0" dirty="0"/>
            </a:br>
            <a:br>
              <a:rPr lang="nb-NO" baseline="0" dirty="0"/>
            </a:br>
            <a:r>
              <a:rPr lang="nb-NO" sz="1200" kern="1200" dirty="0">
                <a:solidFill>
                  <a:schemeClr val="tx1"/>
                </a:solidFill>
                <a:effectLst/>
                <a:latin typeface="+mn-lt"/>
                <a:ea typeface="+mn-ea"/>
                <a:cs typeface="+mn-cs"/>
              </a:rPr>
              <a:t>Å være fanget i egne antagelser, egne narrativ, egne spor, gjør at vi ikke bare låser atferden, men også mulighetene. Vi ender opp med å se den sannheten vi vil se, den som passer oss og vår forståelse av virkeligheten best. At virkeligheten er en helt annen, blir underordnet vår egen tolkning, våre egne valg.</a:t>
            </a:r>
            <a:br>
              <a:rPr lang="nb-NO" sz="1200" kern="1200" dirty="0">
                <a:solidFill>
                  <a:schemeClr val="tx1"/>
                </a:solidFill>
                <a:effectLst/>
                <a:latin typeface="+mn-lt"/>
                <a:ea typeface="+mn-ea"/>
                <a:cs typeface="+mn-cs"/>
              </a:rPr>
            </a:br>
            <a:r>
              <a:rPr lang="nb-NO" sz="1200" kern="1200" dirty="0">
                <a:solidFill>
                  <a:schemeClr val="tx1"/>
                </a:solidFill>
                <a:effectLst/>
                <a:latin typeface="+mn-lt"/>
                <a:ea typeface="+mn-ea"/>
                <a:cs typeface="+mn-cs"/>
              </a:rPr>
              <a:t>Noen ganger er det voksnes hypoteser som stenger og kommer i veien for riktige og gode tiltak.</a:t>
            </a:r>
            <a:br>
              <a:rPr lang="nb-NO" sz="1200" kern="1200" dirty="0">
                <a:solidFill>
                  <a:schemeClr val="tx1"/>
                </a:solidFill>
                <a:effectLst/>
                <a:latin typeface="+mn-lt"/>
                <a:ea typeface="+mn-ea"/>
                <a:cs typeface="+mn-cs"/>
              </a:rPr>
            </a:br>
            <a:r>
              <a:rPr lang="nb-NO" sz="1200" kern="1200" dirty="0">
                <a:solidFill>
                  <a:schemeClr val="tx1"/>
                </a:solidFill>
                <a:effectLst/>
                <a:latin typeface="+mn-lt"/>
                <a:ea typeface="+mn-ea"/>
                <a:cs typeface="+mn-cs"/>
              </a:rPr>
              <a:t>Historier om observasjoner av en elev – fotballen.</a:t>
            </a:r>
            <a:br>
              <a:rPr lang="nb-NO" sz="1200" kern="1200" dirty="0">
                <a:solidFill>
                  <a:schemeClr val="tx1"/>
                </a:solidFill>
                <a:effectLst/>
                <a:latin typeface="+mn-lt"/>
                <a:ea typeface="+mn-ea"/>
                <a:cs typeface="+mn-cs"/>
              </a:rPr>
            </a:br>
            <a:br>
              <a:rPr lang="nb-NO" sz="1200" kern="1200" dirty="0">
                <a:solidFill>
                  <a:schemeClr val="tx1"/>
                </a:solidFill>
                <a:effectLst/>
                <a:latin typeface="+mn-lt"/>
                <a:ea typeface="+mn-ea"/>
                <a:cs typeface="+mn-cs"/>
              </a:rPr>
            </a:br>
            <a:r>
              <a:rPr lang="nb-NO" sz="1200" kern="1200" dirty="0">
                <a:solidFill>
                  <a:schemeClr val="tx1"/>
                </a:solidFill>
                <a:effectLst/>
                <a:latin typeface="+mn-lt"/>
                <a:ea typeface="+mn-ea"/>
                <a:cs typeface="+mn-cs"/>
              </a:rPr>
              <a:t>Historien om elev J. – mobbesituasjon.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sz="1200" kern="1200" dirty="0">
                <a:solidFill>
                  <a:schemeClr val="tx1"/>
                </a:solidFill>
                <a:effectLst/>
                <a:latin typeface="+mn-lt"/>
                <a:ea typeface="+mn-ea"/>
                <a:cs typeface="+mn-cs"/>
              </a:rPr>
              <a:t>Skolen har ansvaret for å skape et godt og trygt skolemiljø, og dette skal sikres gjennom kapittel 9 A i opplæringsloven. Forskning har vist at av barn som hadde utviklet ufrivillig skolefravær, hadde 40 prosent ikke noen venner på skolen, rundt halvparten hadde ikke noen gode relasjoner til de voksne på skolen, og nesten 60 prosent ble eller hadde blitt mobbet på skolen (</a:t>
            </a:r>
            <a:r>
              <a:rPr lang="nb-NO" sz="1200" kern="1200" dirty="0" err="1">
                <a:solidFill>
                  <a:schemeClr val="tx1"/>
                </a:solidFill>
                <a:effectLst/>
                <a:latin typeface="+mn-lt"/>
                <a:ea typeface="+mn-ea"/>
                <a:cs typeface="+mn-cs"/>
              </a:rPr>
              <a:t>Björne</a:t>
            </a:r>
            <a:r>
              <a:rPr lang="nb-NO" sz="1200" kern="1200" dirty="0">
                <a:solidFill>
                  <a:schemeClr val="tx1"/>
                </a:solidFill>
                <a:effectLst/>
                <a:latin typeface="+mn-lt"/>
                <a:ea typeface="+mn-ea"/>
                <a:cs typeface="+mn-cs"/>
              </a:rPr>
              <a:t>-Fagerli, </a:t>
            </a:r>
            <a:r>
              <a:rPr lang="nb-NO" sz="1200" kern="1200" dirty="0" err="1">
                <a:solidFill>
                  <a:schemeClr val="tx1"/>
                </a:solidFill>
                <a:effectLst/>
                <a:latin typeface="+mn-lt"/>
                <a:ea typeface="+mn-ea"/>
                <a:cs typeface="+mn-cs"/>
              </a:rPr>
              <a:t>Couling</a:t>
            </a:r>
            <a:r>
              <a:rPr lang="nb-NO" sz="1200" kern="1200" dirty="0">
                <a:solidFill>
                  <a:schemeClr val="tx1"/>
                </a:solidFill>
                <a:effectLst/>
                <a:latin typeface="+mn-lt"/>
                <a:ea typeface="+mn-ea"/>
                <a:cs typeface="+mn-cs"/>
              </a:rPr>
              <a:t>-Aas &amp; Gjeruldsen, 2022).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1200" kern="1200" dirty="0">
              <a:solidFill>
                <a:schemeClr val="tx1"/>
              </a:solidFill>
              <a:effectLst/>
              <a:latin typeface="+mn-lt"/>
              <a:ea typeface="+mn-ea"/>
              <a:cs typeface="+mn-cs"/>
            </a:endParaRPr>
          </a:p>
          <a:p>
            <a:endParaRPr lang="nb-NO" dirty="0"/>
          </a:p>
        </p:txBody>
      </p:sp>
      <p:sp>
        <p:nvSpPr>
          <p:cNvPr id="4" name="Plassholder for lysbildenummer 3"/>
          <p:cNvSpPr>
            <a:spLocks noGrp="1"/>
          </p:cNvSpPr>
          <p:nvPr>
            <p:ph type="sldNum" sz="quarter" idx="10"/>
          </p:nvPr>
        </p:nvSpPr>
        <p:spPr/>
        <p:txBody>
          <a:bodyPr/>
          <a:lstStyle/>
          <a:p>
            <a:fld id="{9BD2335E-E9F6-4952-AF0E-6B45656147F2}" type="slidenum">
              <a:rPr lang="nb-NO" smtClean="0"/>
              <a:t>14</a:t>
            </a:fld>
            <a:endParaRPr lang="nb-NO"/>
          </a:p>
        </p:txBody>
      </p:sp>
    </p:spTree>
    <p:extLst>
      <p:ext uri="{BB962C8B-B14F-4D97-AF65-F5344CB8AC3E}">
        <p14:creationId xmlns:p14="http://schemas.microsoft.com/office/powerpoint/2010/main" val="22779890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200" b="0" i="0" kern="1200" dirty="0">
                <a:solidFill>
                  <a:schemeClr val="tx1"/>
                </a:solidFill>
                <a:effectLst/>
                <a:latin typeface="+mn-lt"/>
                <a:ea typeface="+mn-ea"/>
                <a:cs typeface="+mn-cs"/>
              </a:rPr>
              <a:t>ØVELSER I EMPATI FOR VOKSNE OG BARN. Vi kommer ikke lenger med barn enn vi går med oss selv.</a:t>
            </a:r>
          </a:p>
          <a:p>
            <a:pPr marL="0" marR="0" lvl="0" indent="0" algn="l" defTabSz="914400" rtl="0" eaLnBrk="1" fontAlgn="auto" latinLnBrk="0" hangingPunct="1">
              <a:lnSpc>
                <a:spcPct val="100000"/>
              </a:lnSpc>
              <a:spcBef>
                <a:spcPts val="0"/>
              </a:spcBef>
              <a:spcAft>
                <a:spcPts val="0"/>
              </a:spcAft>
              <a:buClrTx/>
              <a:buSzTx/>
              <a:buFontTx/>
              <a:buNone/>
              <a:tabLst/>
              <a:defRPr/>
            </a:pPr>
            <a:r>
              <a:rPr lang="nb-NO" sz="1200" b="0" i="0" kern="1200" dirty="0">
                <a:solidFill>
                  <a:schemeClr val="tx1"/>
                </a:solidFill>
                <a:effectLst/>
                <a:latin typeface="+mn-lt"/>
                <a:ea typeface="+mn-ea"/>
                <a:cs typeface="+mn-cs"/>
              </a:rPr>
              <a:t>I Danmark har barn fra 6 – 16 år 1 time med empati trening på skolen i uka.</a:t>
            </a:r>
            <a:br>
              <a:rPr lang="nb-NO" sz="1200" b="0" i="0" kern="1200" dirty="0">
                <a:solidFill>
                  <a:schemeClr val="tx1"/>
                </a:solidFill>
                <a:effectLst/>
                <a:latin typeface="+mn-lt"/>
                <a:ea typeface="+mn-ea"/>
                <a:cs typeface="+mn-cs"/>
              </a:rPr>
            </a:br>
            <a:br>
              <a:rPr lang="nb-NO" sz="1200" b="0" i="0" kern="1200" dirty="0">
                <a:solidFill>
                  <a:schemeClr val="tx1"/>
                </a:solidFill>
                <a:effectLst/>
                <a:latin typeface="+mn-lt"/>
                <a:ea typeface="+mn-ea"/>
                <a:cs typeface="+mn-cs"/>
              </a:rPr>
            </a:br>
            <a:r>
              <a:rPr lang="nb-NO" sz="1200" kern="1200" dirty="0">
                <a:solidFill>
                  <a:schemeClr val="tx1"/>
                </a:solidFill>
                <a:effectLst/>
                <a:latin typeface="+mn-lt"/>
                <a:ea typeface="+mn-ea"/>
                <a:cs typeface="+mn-cs"/>
              </a:rPr>
              <a:t>Sinte voksne og sinte barn; vi kan ikke hjelpe barna å regulere seg selv dersom vi ikke er det selv. Gi deg selv en «time-out» dersom det koker over. Barn lærer mer av voksne som sier «unnskyld» enn voksne som blir sinte. </a:t>
            </a:r>
          </a:p>
          <a:p>
            <a:br>
              <a:rPr lang="nb-NO" dirty="0"/>
            </a:br>
            <a:br>
              <a:rPr lang="nb-NO" dirty="0"/>
            </a:br>
            <a:r>
              <a:rPr lang="nb-NO" sz="1200" b="0" i="0" kern="1200" dirty="0">
                <a:solidFill>
                  <a:schemeClr val="tx1"/>
                </a:solidFill>
                <a:effectLst/>
                <a:latin typeface="+mn-lt"/>
                <a:ea typeface="+mn-ea"/>
                <a:cs typeface="+mn-cs"/>
              </a:rPr>
              <a:t>Dr. </a:t>
            </a:r>
            <a:r>
              <a:rPr lang="nb-NO" sz="1200" b="0" i="0" kern="1200" dirty="0" err="1">
                <a:solidFill>
                  <a:schemeClr val="tx1"/>
                </a:solidFill>
                <a:effectLst/>
                <a:latin typeface="+mn-lt"/>
                <a:ea typeface="+mn-ea"/>
                <a:cs typeface="+mn-cs"/>
              </a:rPr>
              <a:t>Siegel</a:t>
            </a:r>
            <a:r>
              <a:rPr lang="nb-NO" sz="1200" b="0" i="0" kern="1200" dirty="0">
                <a:solidFill>
                  <a:schemeClr val="tx1"/>
                </a:solidFill>
                <a:effectLst/>
                <a:latin typeface="+mn-lt"/>
                <a:ea typeface="+mn-ea"/>
                <a:cs typeface="+mn-cs"/>
              </a:rPr>
              <a:t> mener vi kan lære barn å bli empatiske ved å be dem sette seg inn i andres situasjon. Hva andre tenker og føler i møte med barnets væremåte eller handlinger.</a:t>
            </a:r>
            <a:br>
              <a:rPr lang="nb-NO" dirty="0"/>
            </a:br>
            <a:br>
              <a:rPr lang="nb-NO" dirty="0"/>
            </a:br>
            <a:r>
              <a:rPr lang="nb-NO" sz="1200" b="0" i="0" kern="1200" dirty="0">
                <a:solidFill>
                  <a:schemeClr val="tx1"/>
                </a:solidFill>
                <a:effectLst/>
                <a:latin typeface="+mn-lt"/>
                <a:ea typeface="+mn-ea"/>
                <a:cs typeface="+mn-cs"/>
              </a:rPr>
              <a:t>Vi som arbeider med kompetanseheving av hjelpere/fagpersoner og voksne som arbeider med barn og unge, vektlegger at vi ikke kommer lenger med barnet enn vi går med oss selv.</a:t>
            </a:r>
            <a:br>
              <a:rPr lang="nb-NO" sz="1200" b="0" i="0" kern="1200" dirty="0">
                <a:solidFill>
                  <a:schemeClr val="tx1"/>
                </a:solidFill>
                <a:effectLst/>
                <a:latin typeface="+mn-lt"/>
                <a:ea typeface="+mn-ea"/>
                <a:cs typeface="+mn-cs"/>
              </a:rPr>
            </a:br>
            <a:br>
              <a:rPr lang="nb-NO" sz="1200" b="0" i="0" kern="1200" dirty="0">
                <a:solidFill>
                  <a:schemeClr val="tx1"/>
                </a:solidFill>
                <a:effectLst/>
                <a:latin typeface="+mn-lt"/>
                <a:ea typeface="+mn-ea"/>
                <a:cs typeface="+mn-cs"/>
              </a:rPr>
            </a:br>
            <a:r>
              <a:rPr lang="nb-NO" sz="1200" b="0" i="0" kern="1200" dirty="0">
                <a:solidFill>
                  <a:schemeClr val="tx1"/>
                </a:solidFill>
                <a:effectLst/>
                <a:latin typeface="+mn-lt"/>
                <a:ea typeface="+mn-ea"/>
                <a:cs typeface="+mn-cs"/>
              </a:rPr>
              <a:t>Derfor må også vi voksne veilede hverandre og trene: Jeg lurer på hva kollegaen din tenkte og følte da hun hørte hva du sa om henne/til henne?</a:t>
            </a:r>
            <a:br>
              <a:rPr lang="nb-NO" sz="1200" b="0" i="0" kern="1200" dirty="0">
                <a:solidFill>
                  <a:schemeClr val="tx1"/>
                </a:solidFill>
                <a:effectLst/>
                <a:latin typeface="+mn-lt"/>
                <a:ea typeface="+mn-ea"/>
                <a:cs typeface="+mn-cs"/>
              </a:rPr>
            </a:br>
            <a:br>
              <a:rPr lang="nb-NO" sz="1200" b="0" i="0" kern="1200" dirty="0">
                <a:solidFill>
                  <a:schemeClr val="tx1"/>
                </a:solidFill>
                <a:effectLst/>
                <a:latin typeface="+mn-lt"/>
                <a:ea typeface="+mn-ea"/>
                <a:cs typeface="+mn-cs"/>
              </a:rPr>
            </a:br>
            <a:r>
              <a:rPr lang="nb-NO" sz="1200" b="0" i="0" kern="1200" dirty="0">
                <a:solidFill>
                  <a:schemeClr val="tx1"/>
                </a:solidFill>
                <a:effectLst/>
                <a:latin typeface="+mn-lt"/>
                <a:ea typeface="+mn-ea"/>
                <a:cs typeface="+mn-cs"/>
              </a:rPr>
              <a:t>Å sette seg inn i andres sted, kan være god trening i empati og hjelpe oss til å gå fra refleksreaksjoner til reflekterte reaksjoner- også i møte med kollegaer. </a:t>
            </a:r>
          </a:p>
          <a:p>
            <a:pPr marL="0" marR="0" lvl="0" indent="0" algn="l" defTabSz="914400" rtl="0" eaLnBrk="1" fontAlgn="auto" latinLnBrk="0" hangingPunct="1">
              <a:lnSpc>
                <a:spcPct val="100000"/>
              </a:lnSpc>
              <a:spcBef>
                <a:spcPts val="0"/>
              </a:spcBef>
              <a:spcAft>
                <a:spcPts val="0"/>
              </a:spcAft>
              <a:buClrTx/>
              <a:buSzTx/>
              <a:buFontTx/>
              <a:buNone/>
              <a:tabLst/>
              <a:defRPr/>
            </a:pPr>
            <a:r>
              <a:rPr lang="nb-NO" sz="1200" b="1" kern="1200" dirty="0">
                <a:solidFill>
                  <a:schemeClr val="tx1"/>
                </a:solidFill>
                <a:effectLst/>
                <a:latin typeface="+mn-lt"/>
                <a:ea typeface="+mn-ea"/>
                <a:cs typeface="+mn-cs"/>
              </a:rPr>
              <a:t>Mentalisering og følelsesregulering</a:t>
            </a:r>
            <a:br>
              <a:rPr lang="nb-NO" sz="1200" kern="1200" dirty="0">
                <a:solidFill>
                  <a:schemeClr val="tx1"/>
                </a:solidFill>
                <a:effectLst/>
                <a:latin typeface="+mn-lt"/>
                <a:ea typeface="+mn-ea"/>
                <a:cs typeface="+mn-cs"/>
              </a:rPr>
            </a:br>
            <a:r>
              <a:rPr lang="nb-NO" sz="1200" kern="1200" dirty="0">
                <a:solidFill>
                  <a:schemeClr val="tx1"/>
                </a:solidFill>
                <a:effectLst/>
                <a:latin typeface="+mn-lt"/>
                <a:ea typeface="+mn-ea"/>
                <a:cs typeface="+mn-cs"/>
              </a:rPr>
              <a:t>Mentalisering kan beskrives som evnen til å se seg selv utenfra og å se andre innenfra, ifølge </a:t>
            </a:r>
            <a:r>
              <a:rPr lang="nb-NO" sz="1200" kern="1200" dirty="0" err="1">
                <a:solidFill>
                  <a:schemeClr val="tx1"/>
                </a:solidFill>
                <a:effectLst/>
                <a:latin typeface="+mn-lt"/>
                <a:ea typeface="+mn-ea"/>
                <a:cs typeface="+mn-cs"/>
              </a:rPr>
              <a:t>Kvaran</a:t>
            </a:r>
            <a:r>
              <a:rPr lang="nb-NO" sz="1200" kern="1200" dirty="0">
                <a:solidFill>
                  <a:schemeClr val="tx1"/>
                </a:solidFill>
                <a:effectLst/>
                <a:latin typeface="+mn-lt"/>
                <a:ea typeface="+mn-ea"/>
                <a:cs typeface="+mn-cs"/>
              </a:rPr>
              <a:t> &amp; Holm (2012). Gjennom mentalisering kan vi forstå både vårt eget og andres sinn, hevder Skårderud &amp; Sommerfeldt (2013). I stedet for at de skoleansatte handler på sterke impulser og følelser, anvendes sinnet til refleksjon og ettertanke og til å søke realistiske veier for håndtering og tilpasning. Det handler om å forstå andre, og er viktig for god kommunikasjon, forteller Skårderud &amp; Sommerfeldt (2013). Når vi forstår mer av hva som foregår i vårt eget sinn, i andres sinn og mellom mennesker, er det enklere å unngå konflikter, ifølge Skårderud &amp; Sommerfeldt (2013). (</a:t>
            </a:r>
            <a:r>
              <a:rPr lang="nb-NO" sz="1200" i="1" kern="1200" dirty="0">
                <a:solidFill>
                  <a:schemeClr val="tx1"/>
                </a:solidFill>
                <a:effectLst/>
                <a:latin typeface="+mn-lt"/>
                <a:ea typeface="+mn-ea"/>
                <a:cs typeface="+mn-cs"/>
              </a:rPr>
              <a:t>EKSEMPEL Audun</a:t>
            </a:r>
            <a:r>
              <a:rPr lang="nb-NO" sz="1200" kern="1200" dirty="0">
                <a:solidFill>
                  <a:schemeClr val="tx1"/>
                </a:solidFill>
                <a:effectLst/>
                <a:latin typeface="+mn-lt"/>
                <a:ea typeface="+mn-ea"/>
                <a:cs typeface="+mn-cs"/>
              </a:rPr>
              <a:t>)</a:t>
            </a:r>
          </a:p>
          <a:p>
            <a:endParaRPr lang="nb-NO" sz="1200" b="0" i="0" kern="1200" dirty="0">
              <a:solidFill>
                <a:schemeClr val="tx1"/>
              </a:solidFill>
              <a:effectLst/>
              <a:latin typeface="+mn-lt"/>
              <a:ea typeface="+mn-ea"/>
              <a:cs typeface="+mn-cs"/>
            </a:endParaRPr>
          </a:p>
          <a:p>
            <a:r>
              <a:rPr lang="nb-NO" sz="1200" b="0" i="0" kern="1200" dirty="0">
                <a:solidFill>
                  <a:schemeClr val="tx1"/>
                </a:solidFill>
                <a:effectLst/>
                <a:latin typeface="+mn-lt"/>
                <a:ea typeface="+mn-ea"/>
                <a:cs typeface="+mn-cs"/>
              </a:rPr>
              <a:t>Historie fra elev A.</a:t>
            </a:r>
            <a:endParaRPr lang="nb-NO" dirty="0"/>
          </a:p>
        </p:txBody>
      </p:sp>
      <p:sp>
        <p:nvSpPr>
          <p:cNvPr id="4" name="Plassholder for lysbildenummer 3"/>
          <p:cNvSpPr>
            <a:spLocks noGrp="1"/>
          </p:cNvSpPr>
          <p:nvPr>
            <p:ph type="sldNum" sz="quarter" idx="10"/>
          </p:nvPr>
        </p:nvSpPr>
        <p:spPr/>
        <p:txBody>
          <a:bodyPr/>
          <a:lstStyle/>
          <a:p>
            <a:fld id="{9BD2335E-E9F6-4952-AF0E-6B45656147F2}" type="slidenum">
              <a:rPr lang="nb-NO" smtClean="0"/>
              <a:t>15</a:t>
            </a:fld>
            <a:endParaRPr lang="nb-NO"/>
          </a:p>
        </p:txBody>
      </p:sp>
    </p:spTree>
    <p:extLst>
      <p:ext uri="{BB962C8B-B14F-4D97-AF65-F5344CB8AC3E}">
        <p14:creationId xmlns:p14="http://schemas.microsoft.com/office/powerpoint/2010/main" val="99950863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10"/>
          </p:nvPr>
        </p:nvSpPr>
        <p:spPr/>
        <p:txBody>
          <a:bodyPr/>
          <a:lstStyle/>
          <a:p>
            <a:fld id="{9BD2335E-E9F6-4952-AF0E-6B45656147F2}" type="slidenum">
              <a:rPr lang="nb-NO" smtClean="0"/>
              <a:t>16</a:t>
            </a:fld>
            <a:endParaRPr lang="nb-NO"/>
          </a:p>
        </p:txBody>
      </p:sp>
    </p:spTree>
    <p:extLst>
      <p:ext uri="{BB962C8B-B14F-4D97-AF65-F5344CB8AC3E}">
        <p14:creationId xmlns:p14="http://schemas.microsoft.com/office/powerpoint/2010/main" val="271619952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10"/>
          </p:nvPr>
        </p:nvSpPr>
        <p:spPr/>
        <p:txBody>
          <a:bodyPr/>
          <a:lstStyle/>
          <a:p>
            <a:fld id="{9BD2335E-E9F6-4952-AF0E-6B45656147F2}" type="slidenum">
              <a:rPr lang="nb-NO" smtClean="0"/>
              <a:t>17</a:t>
            </a:fld>
            <a:endParaRPr lang="nb-NO"/>
          </a:p>
        </p:txBody>
      </p:sp>
    </p:spTree>
    <p:extLst>
      <p:ext uri="{BB962C8B-B14F-4D97-AF65-F5344CB8AC3E}">
        <p14:creationId xmlns:p14="http://schemas.microsoft.com/office/powerpoint/2010/main" val="249530410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10"/>
          </p:nvPr>
        </p:nvSpPr>
        <p:spPr/>
        <p:txBody>
          <a:bodyPr/>
          <a:lstStyle/>
          <a:p>
            <a:fld id="{9BD2335E-E9F6-4952-AF0E-6B45656147F2}" type="slidenum">
              <a:rPr lang="nb-NO" smtClean="0"/>
              <a:t>18</a:t>
            </a:fld>
            <a:endParaRPr lang="nb-NO"/>
          </a:p>
        </p:txBody>
      </p:sp>
    </p:spTree>
    <p:extLst>
      <p:ext uri="{BB962C8B-B14F-4D97-AF65-F5344CB8AC3E}">
        <p14:creationId xmlns:p14="http://schemas.microsoft.com/office/powerpoint/2010/main" val="104200058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Hvis</a:t>
            </a:r>
            <a:r>
              <a:rPr lang="nb-NO" baseline="0" dirty="0"/>
              <a:t> vi som kolleger møter og støtter hverandre på en god måte vil vi ha en helt annen forutsetning for å møte og støtte elevene på en god måte. </a:t>
            </a:r>
            <a:br>
              <a:rPr lang="nb-NO" baseline="0" dirty="0"/>
            </a:br>
            <a:r>
              <a:rPr lang="nb-NO" baseline="0" dirty="0"/>
              <a:t>Hva trenger du av de rundt deg?</a:t>
            </a:r>
          </a:p>
          <a:p>
            <a:endParaRPr lang="nb-NO"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Mathieu (2012) </a:t>
            </a:r>
            <a:r>
              <a:rPr lang="en-GB" sz="1200" kern="1200" dirty="0" err="1">
                <a:solidFill>
                  <a:schemeClr val="tx1"/>
                </a:solidFill>
                <a:effectLst/>
                <a:latin typeface="+mn-lt"/>
                <a:ea typeface="+mn-ea"/>
                <a:cs typeface="+mn-cs"/>
              </a:rPr>
              <a:t>sier</a:t>
            </a:r>
            <a:r>
              <a:rPr lang="en-GB" sz="1200" kern="1200" dirty="0">
                <a:solidFill>
                  <a:schemeClr val="tx1"/>
                </a:solidFill>
                <a:effectLst/>
                <a:latin typeface="+mn-lt"/>
                <a:ea typeface="+mn-ea"/>
                <a:cs typeface="+mn-cs"/>
              </a:rPr>
              <a:t>: “Stop sliming each other!”</a:t>
            </a:r>
            <a:br>
              <a:rPr lang="en-GB" sz="1200" kern="1200" dirty="0">
                <a:solidFill>
                  <a:schemeClr val="tx1"/>
                </a:solidFill>
                <a:effectLst/>
                <a:latin typeface="+mn-lt"/>
                <a:ea typeface="+mn-ea"/>
                <a:cs typeface="+mn-cs"/>
              </a:rPr>
            </a:br>
            <a:r>
              <a:rPr lang="nb-NO" sz="1200" kern="1200" dirty="0">
                <a:solidFill>
                  <a:schemeClr val="tx1"/>
                </a:solidFill>
                <a:effectLst/>
                <a:latin typeface="+mn-lt"/>
                <a:ea typeface="+mn-ea"/>
                <a:cs typeface="+mn-cs"/>
              </a:rPr>
              <a:t>Med dette mener hun at vi må lære oss å dele historier, reaksjoner og informasjon på en slik måte slik at vi ikke «slimer», overvelder, skylder på eller traumatiserer hverandre. Hun mener at kollegaforgiftning kan stå for en betydelig del av </a:t>
            </a:r>
            <a:r>
              <a:rPr lang="nb-NO" sz="1200" kern="1200" dirty="0" err="1">
                <a:solidFill>
                  <a:schemeClr val="tx1"/>
                </a:solidFill>
                <a:effectLst/>
                <a:latin typeface="+mn-lt"/>
                <a:ea typeface="+mn-ea"/>
                <a:cs typeface="+mn-cs"/>
              </a:rPr>
              <a:t>compassion</a:t>
            </a:r>
            <a:r>
              <a:rPr lang="nb-NO" sz="1200" kern="1200" dirty="0">
                <a:solidFill>
                  <a:schemeClr val="tx1"/>
                </a:solidFill>
                <a:effectLst/>
                <a:latin typeface="+mn-lt"/>
                <a:ea typeface="+mn-ea"/>
                <a:cs typeface="+mn-cs"/>
              </a:rPr>
              <a:t> </a:t>
            </a:r>
            <a:r>
              <a:rPr lang="nb-NO" sz="1200" kern="1200" dirty="0" err="1">
                <a:solidFill>
                  <a:schemeClr val="tx1"/>
                </a:solidFill>
                <a:effectLst/>
                <a:latin typeface="+mn-lt"/>
                <a:ea typeface="+mn-ea"/>
                <a:cs typeface="+mn-cs"/>
              </a:rPr>
              <a:t>fatigue</a:t>
            </a:r>
            <a:r>
              <a:rPr lang="nb-NO" sz="1200" kern="1200" dirty="0">
                <a:solidFill>
                  <a:schemeClr val="tx1"/>
                </a:solidFill>
                <a:effectLst/>
                <a:latin typeface="+mn-lt"/>
                <a:ea typeface="+mn-ea"/>
                <a:cs typeface="+mn-cs"/>
              </a:rPr>
              <a:t> på arbeidsplasser. Det er dette Per Isdal kaller kollegasmitte.</a:t>
            </a:r>
          </a:p>
          <a:p>
            <a:endParaRPr lang="nb-NO" dirty="0"/>
          </a:p>
        </p:txBody>
      </p:sp>
      <p:sp>
        <p:nvSpPr>
          <p:cNvPr id="4" name="Plassholder for lysbildenummer 3"/>
          <p:cNvSpPr>
            <a:spLocks noGrp="1"/>
          </p:cNvSpPr>
          <p:nvPr>
            <p:ph type="sldNum" sz="quarter" idx="10"/>
          </p:nvPr>
        </p:nvSpPr>
        <p:spPr/>
        <p:txBody>
          <a:bodyPr/>
          <a:lstStyle/>
          <a:p>
            <a:fld id="{9BD2335E-E9F6-4952-AF0E-6B45656147F2}" type="slidenum">
              <a:rPr lang="nb-NO" smtClean="0"/>
              <a:t>19</a:t>
            </a:fld>
            <a:endParaRPr lang="nb-NO"/>
          </a:p>
        </p:txBody>
      </p:sp>
    </p:spTree>
    <p:extLst>
      <p:ext uri="{BB962C8B-B14F-4D97-AF65-F5344CB8AC3E}">
        <p14:creationId xmlns:p14="http://schemas.microsoft.com/office/powerpoint/2010/main" val="30176032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en-US"/>
          </a:p>
        </p:txBody>
      </p:sp>
      <p:sp>
        <p:nvSpPr>
          <p:cNvPr id="4" name="Plassholder for lysbildenummer 3"/>
          <p:cNvSpPr>
            <a:spLocks noGrp="1"/>
          </p:cNvSpPr>
          <p:nvPr>
            <p:ph type="sldNum" sz="quarter" idx="10"/>
          </p:nvPr>
        </p:nvSpPr>
        <p:spPr/>
        <p:txBody>
          <a:bodyPr/>
          <a:lstStyle/>
          <a:p>
            <a:fld id="{291D79AF-DCA5-4427-B932-AF872D5ECF50}" type="slidenum">
              <a:rPr lang="nb-NO" smtClean="0"/>
              <a:t>2</a:t>
            </a:fld>
            <a:endParaRPr lang="nb-NO"/>
          </a:p>
        </p:txBody>
      </p:sp>
    </p:spTree>
    <p:extLst>
      <p:ext uri="{BB962C8B-B14F-4D97-AF65-F5344CB8AC3E}">
        <p14:creationId xmlns:p14="http://schemas.microsoft.com/office/powerpoint/2010/main" val="3753567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Da du var liten, tegnet du alltid sola i det ene</a:t>
            </a:r>
            <a:r>
              <a:rPr lang="nb-NO" baseline="0" dirty="0"/>
              <a:t> hjørnet av arket?</a:t>
            </a:r>
            <a:br>
              <a:rPr lang="nb-NO" baseline="0" dirty="0"/>
            </a:br>
            <a:r>
              <a:rPr lang="nb-NO" baseline="0" dirty="0"/>
              <a:t>Kanskje vi ennå på mange måter tegner oss inn i et hjørne, og ikke ser de mulighetene vi har – men begrensningene?</a:t>
            </a:r>
            <a:br>
              <a:rPr lang="nb-NO" baseline="0" dirty="0"/>
            </a:br>
            <a:r>
              <a:rPr lang="nb-NO" baseline="0" dirty="0"/>
              <a:t>Bruker du det handlingsrommet du har?</a:t>
            </a:r>
          </a:p>
          <a:p>
            <a:endParaRPr lang="nb-NO"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nb-NO" sz="1200" kern="1200" dirty="0">
                <a:solidFill>
                  <a:schemeClr val="tx1"/>
                </a:solidFill>
                <a:effectLst/>
                <a:latin typeface="+mn-lt"/>
                <a:ea typeface="+mn-ea"/>
                <a:cs typeface="+mn-cs"/>
              </a:rPr>
              <a:t>Symptomer legger ofte lokk på det som er den egentlige smerten. Barnet er fanget dypt nede i mørket, mens alle rundt stirrer på overflaten. </a:t>
            </a:r>
          </a:p>
          <a:p>
            <a:endParaRPr lang="nb-NO" dirty="0"/>
          </a:p>
        </p:txBody>
      </p:sp>
      <p:sp>
        <p:nvSpPr>
          <p:cNvPr id="4" name="Plassholder for lysbildenummer 3"/>
          <p:cNvSpPr>
            <a:spLocks noGrp="1"/>
          </p:cNvSpPr>
          <p:nvPr>
            <p:ph type="sldNum" sz="quarter" idx="10"/>
          </p:nvPr>
        </p:nvSpPr>
        <p:spPr/>
        <p:txBody>
          <a:bodyPr/>
          <a:lstStyle/>
          <a:p>
            <a:fld id="{FB2EBFDD-6677-4B77-84C7-548C34FCA6FC}" type="slidenum">
              <a:rPr lang="nb-NO" smtClean="0"/>
              <a:t>20</a:t>
            </a:fld>
            <a:endParaRPr lang="nb-NO"/>
          </a:p>
        </p:txBody>
      </p:sp>
    </p:spTree>
    <p:extLst>
      <p:ext uri="{BB962C8B-B14F-4D97-AF65-F5344CB8AC3E}">
        <p14:creationId xmlns:p14="http://schemas.microsoft.com/office/powerpoint/2010/main" val="74022979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FB2EBFDD-6677-4B77-84C7-548C34FCA6FC}" type="slidenum">
              <a:rPr lang="nb-NO" smtClean="0"/>
              <a:t>21</a:t>
            </a:fld>
            <a:endParaRPr lang="nb-NO"/>
          </a:p>
        </p:txBody>
      </p:sp>
    </p:spTree>
    <p:extLst>
      <p:ext uri="{BB962C8B-B14F-4D97-AF65-F5344CB8AC3E}">
        <p14:creationId xmlns:p14="http://schemas.microsoft.com/office/powerpoint/2010/main" val="30280383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FB2EBFDD-6677-4B77-84C7-548C34FCA6FC}" type="slidenum">
              <a:rPr lang="nb-NO" smtClean="0"/>
              <a:t>23</a:t>
            </a:fld>
            <a:endParaRPr lang="nb-NO"/>
          </a:p>
        </p:txBody>
      </p:sp>
    </p:spTree>
    <p:extLst>
      <p:ext uri="{BB962C8B-B14F-4D97-AF65-F5344CB8AC3E}">
        <p14:creationId xmlns:p14="http://schemas.microsoft.com/office/powerpoint/2010/main" val="137609827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FB2EBFDD-6677-4B77-84C7-548C34FCA6FC}" type="slidenum">
              <a:rPr lang="nb-NO" smtClean="0"/>
              <a:t>24</a:t>
            </a:fld>
            <a:endParaRPr lang="nb-NO"/>
          </a:p>
        </p:txBody>
      </p:sp>
    </p:spTree>
    <p:extLst>
      <p:ext uri="{BB962C8B-B14F-4D97-AF65-F5344CB8AC3E}">
        <p14:creationId xmlns:p14="http://schemas.microsoft.com/office/powerpoint/2010/main" val="256475595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Fortellingen om O og den usynlige streken 200 meter fra skolen.</a:t>
            </a:r>
          </a:p>
          <a:p>
            <a:pPr marL="0" marR="0" lvl="0" indent="0" algn="l" defTabSz="914400" rtl="0" eaLnBrk="1" fontAlgn="auto" latinLnBrk="0" hangingPunct="1">
              <a:lnSpc>
                <a:spcPct val="100000"/>
              </a:lnSpc>
              <a:spcBef>
                <a:spcPts val="0"/>
              </a:spcBef>
              <a:spcAft>
                <a:spcPts val="0"/>
              </a:spcAft>
              <a:buClrTx/>
              <a:buSzTx/>
              <a:buFontTx/>
              <a:buNone/>
              <a:tabLst/>
              <a:defRPr/>
            </a:pPr>
            <a:r>
              <a:rPr lang="nb-NO" sz="1200" b="1" kern="1200" dirty="0">
                <a:solidFill>
                  <a:schemeClr val="tx1"/>
                </a:solidFill>
                <a:effectLst/>
                <a:latin typeface="+mn-lt"/>
                <a:ea typeface="+mn-ea"/>
                <a:cs typeface="+mn-cs"/>
              </a:rPr>
              <a:t>Språk og atferd er både kommunikasjon – og symptom</a:t>
            </a:r>
            <a:br>
              <a:rPr lang="nb-NO" sz="1200" kern="1200" dirty="0">
                <a:solidFill>
                  <a:schemeClr val="tx1"/>
                </a:solidFill>
                <a:effectLst/>
                <a:latin typeface="+mn-lt"/>
                <a:ea typeface="+mn-ea"/>
                <a:cs typeface="+mn-cs"/>
              </a:rPr>
            </a:br>
            <a:r>
              <a:rPr lang="nb-NO" sz="1200" kern="1200" dirty="0">
                <a:solidFill>
                  <a:schemeClr val="tx1"/>
                </a:solidFill>
                <a:effectLst/>
                <a:latin typeface="+mn-lt"/>
                <a:ea typeface="+mn-ea"/>
                <a:cs typeface="+mn-cs"/>
              </a:rPr>
              <a:t>Forstår man ikke hva barnet sier eller gjør, vil de rope stadig høyere og utagere enda mer, inntil de skriker av full hals eller raserer og ødelegger. Eller enda verre; til de gir opp og blir tause. En taushet som forteller at barnet som lider og har det vondt rett og slett har gitt opp, fordi det ikke blir hørt. </a:t>
            </a:r>
          </a:p>
          <a:p>
            <a:endParaRPr lang="nb-NO" dirty="0"/>
          </a:p>
        </p:txBody>
      </p:sp>
      <p:sp>
        <p:nvSpPr>
          <p:cNvPr id="4" name="Plassholder for lysbildenummer 3"/>
          <p:cNvSpPr>
            <a:spLocks noGrp="1"/>
          </p:cNvSpPr>
          <p:nvPr>
            <p:ph type="sldNum" sz="quarter" idx="10"/>
          </p:nvPr>
        </p:nvSpPr>
        <p:spPr/>
        <p:txBody>
          <a:bodyPr/>
          <a:lstStyle/>
          <a:p>
            <a:fld id="{9BD2335E-E9F6-4952-AF0E-6B45656147F2}" type="slidenum">
              <a:rPr lang="nb-NO" smtClean="0"/>
              <a:t>25</a:t>
            </a:fld>
            <a:endParaRPr lang="nb-NO"/>
          </a:p>
        </p:txBody>
      </p:sp>
    </p:spTree>
    <p:extLst>
      <p:ext uri="{BB962C8B-B14F-4D97-AF65-F5344CB8AC3E}">
        <p14:creationId xmlns:p14="http://schemas.microsoft.com/office/powerpoint/2010/main" val="113756876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For å forstå disse barna og hva</a:t>
            </a:r>
            <a:r>
              <a:rPr lang="nb-NO" baseline="0" dirty="0"/>
              <a:t> som skjer snakker vi om toleransevindu.</a:t>
            </a:r>
            <a:endParaRPr lang="nb-NO" dirty="0"/>
          </a:p>
        </p:txBody>
      </p:sp>
      <p:sp>
        <p:nvSpPr>
          <p:cNvPr id="4" name="Plassholder for lysbildenummer 3"/>
          <p:cNvSpPr>
            <a:spLocks noGrp="1"/>
          </p:cNvSpPr>
          <p:nvPr>
            <p:ph type="sldNum" sz="quarter" idx="10"/>
          </p:nvPr>
        </p:nvSpPr>
        <p:spPr/>
        <p:txBody>
          <a:bodyPr/>
          <a:lstStyle/>
          <a:p>
            <a:fld id="{9BD2335E-E9F6-4952-AF0E-6B45656147F2}" type="slidenum">
              <a:rPr lang="nb-NO" smtClean="0"/>
              <a:t>26</a:t>
            </a:fld>
            <a:endParaRPr lang="nb-NO"/>
          </a:p>
        </p:txBody>
      </p:sp>
    </p:spTree>
    <p:extLst>
      <p:ext uri="{BB962C8B-B14F-4D97-AF65-F5344CB8AC3E}">
        <p14:creationId xmlns:p14="http://schemas.microsoft.com/office/powerpoint/2010/main" val="123752788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Det er også viktig å ta mange individuelle hensyn, slik at barna oppholder seg mest mulig i toleransevinduet og har mulighet til å lære..</a:t>
            </a:r>
          </a:p>
        </p:txBody>
      </p:sp>
      <p:sp>
        <p:nvSpPr>
          <p:cNvPr id="4" name="Plassholder for lysbildenummer 3"/>
          <p:cNvSpPr>
            <a:spLocks noGrp="1"/>
          </p:cNvSpPr>
          <p:nvPr>
            <p:ph type="sldNum" sz="quarter" idx="10"/>
          </p:nvPr>
        </p:nvSpPr>
        <p:spPr/>
        <p:txBody>
          <a:bodyPr/>
          <a:lstStyle/>
          <a:p>
            <a:fld id="{9BD2335E-E9F6-4952-AF0E-6B45656147F2}" type="slidenum">
              <a:rPr lang="nb-NO" smtClean="0"/>
              <a:t>27</a:t>
            </a:fld>
            <a:endParaRPr lang="nb-NO"/>
          </a:p>
        </p:txBody>
      </p:sp>
    </p:spTree>
    <p:extLst>
      <p:ext uri="{BB962C8B-B14F-4D97-AF65-F5344CB8AC3E}">
        <p14:creationId xmlns:p14="http://schemas.microsoft.com/office/powerpoint/2010/main" val="304269254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sz="1200" b="1" kern="1200" dirty="0">
                <a:solidFill>
                  <a:schemeClr val="tx1"/>
                </a:solidFill>
                <a:effectLst/>
                <a:latin typeface="+mn-lt"/>
                <a:ea typeface="+mn-ea"/>
                <a:cs typeface="+mn-cs"/>
              </a:rPr>
              <a:t>Å forstå atferd</a:t>
            </a:r>
            <a:br>
              <a:rPr lang="nb-NO" sz="1200" kern="1200" dirty="0">
                <a:solidFill>
                  <a:schemeClr val="tx1"/>
                </a:solidFill>
                <a:effectLst/>
                <a:latin typeface="+mn-lt"/>
                <a:ea typeface="+mn-ea"/>
                <a:cs typeface="+mn-cs"/>
              </a:rPr>
            </a:br>
            <a:r>
              <a:rPr lang="nb-NO" sz="1200" kern="1200" dirty="0">
                <a:solidFill>
                  <a:schemeClr val="tx1"/>
                </a:solidFill>
                <a:effectLst/>
                <a:latin typeface="+mn-lt"/>
                <a:ea typeface="+mn-ea"/>
                <a:cs typeface="+mn-cs"/>
              </a:rPr>
              <a:t>Å forstå atferd er ikke å se seg blind på symptomer. Symptomer legger ofte lokk på det som er den egentlige smerten. Barnet er fanget dypt nede i mørket, mens alle rundt stirrer på overflaten. Det hjelper ikke barnet at du kun ser symptomene. </a:t>
            </a:r>
          </a:p>
          <a:p>
            <a:endParaRPr lang="nb-NO" dirty="0"/>
          </a:p>
        </p:txBody>
      </p:sp>
      <p:sp>
        <p:nvSpPr>
          <p:cNvPr id="4" name="Plassholder for lysbildenummer 3"/>
          <p:cNvSpPr>
            <a:spLocks noGrp="1"/>
          </p:cNvSpPr>
          <p:nvPr>
            <p:ph type="sldNum" sz="quarter" idx="10"/>
          </p:nvPr>
        </p:nvSpPr>
        <p:spPr/>
        <p:txBody>
          <a:bodyPr/>
          <a:lstStyle/>
          <a:p>
            <a:fld id="{9BD2335E-E9F6-4952-AF0E-6B45656147F2}" type="slidenum">
              <a:rPr lang="nb-NO" smtClean="0"/>
              <a:t>28</a:t>
            </a:fld>
            <a:endParaRPr lang="nb-NO"/>
          </a:p>
        </p:txBody>
      </p:sp>
    </p:spTree>
    <p:extLst>
      <p:ext uri="{BB962C8B-B14F-4D97-AF65-F5344CB8AC3E}">
        <p14:creationId xmlns:p14="http://schemas.microsoft.com/office/powerpoint/2010/main" val="100524500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sz="1200" b="1" kern="1200" dirty="0">
                <a:solidFill>
                  <a:schemeClr val="tx1"/>
                </a:solidFill>
                <a:effectLst/>
                <a:latin typeface="+mn-lt"/>
                <a:ea typeface="+mn-ea"/>
                <a:cs typeface="+mn-cs"/>
              </a:rPr>
              <a:t>Tidlig identifisering</a:t>
            </a:r>
            <a:br>
              <a:rPr lang="nb-NO" sz="1200" kern="1200" dirty="0">
                <a:solidFill>
                  <a:schemeClr val="tx1"/>
                </a:solidFill>
                <a:effectLst/>
                <a:latin typeface="+mn-lt"/>
                <a:ea typeface="+mn-ea"/>
                <a:cs typeface="+mn-cs"/>
              </a:rPr>
            </a:br>
            <a:r>
              <a:rPr lang="nb-NO" sz="1200" kern="1200" dirty="0">
                <a:solidFill>
                  <a:schemeClr val="tx1"/>
                </a:solidFill>
                <a:effectLst/>
                <a:latin typeface="+mn-lt"/>
                <a:ea typeface="+mn-ea"/>
                <a:cs typeface="+mn-cs"/>
              </a:rPr>
              <a:t>Når tidlig identifisering følges opp med tidlige intervensjonstiltak kan det hindre eller redusere sekundære vansker. Det åpner opp for at en kan sette i gang tiltak og intervensjoner før barnet har utviklet for mange uheldige strategier i møte med omverdenen.</a:t>
            </a:r>
          </a:p>
          <a:p>
            <a:pPr marL="0" marR="0" lvl="0" indent="0" algn="l" defTabSz="914400" rtl="0" eaLnBrk="1" fontAlgn="auto" latinLnBrk="0" hangingPunct="1">
              <a:lnSpc>
                <a:spcPct val="100000"/>
              </a:lnSpc>
              <a:spcBef>
                <a:spcPts val="0"/>
              </a:spcBef>
              <a:spcAft>
                <a:spcPts val="0"/>
              </a:spcAft>
              <a:buClrTx/>
              <a:buSzTx/>
              <a:buFontTx/>
              <a:buNone/>
              <a:tabLst/>
              <a:defRPr/>
            </a:pPr>
            <a:r>
              <a:rPr lang="nb-NO" sz="1200" b="1" kern="1200" dirty="0">
                <a:solidFill>
                  <a:schemeClr val="tx1"/>
                </a:solidFill>
                <a:effectLst/>
                <a:latin typeface="+mn-lt"/>
                <a:ea typeface="+mn-ea"/>
                <a:cs typeface="+mn-cs"/>
              </a:rPr>
              <a:t>Hjernen og tidlig intervensjon</a:t>
            </a:r>
            <a:br>
              <a:rPr lang="nb-NO" sz="1200" b="1" kern="1200" dirty="0">
                <a:solidFill>
                  <a:schemeClr val="tx1"/>
                </a:solidFill>
                <a:effectLst/>
                <a:latin typeface="+mn-lt"/>
                <a:ea typeface="+mn-ea"/>
                <a:cs typeface="+mn-cs"/>
              </a:rPr>
            </a:br>
            <a:r>
              <a:rPr lang="nb-NO" sz="1200" kern="1200" dirty="0">
                <a:solidFill>
                  <a:schemeClr val="tx1"/>
                </a:solidFill>
                <a:effectLst/>
                <a:latin typeface="+mn-lt"/>
                <a:ea typeface="+mn-ea"/>
                <a:cs typeface="+mn-cs"/>
              </a:rPr>
              <a:t>Hjernen utvikler seg over tid, med en stadig tilvekst gjennom gjentagelser og eksponeringer. Hvert øyeblikk er en mulighet til å forsterke positive eller negative mønster. I det et mønster blir igangsatt blir det et spor eller en vane, som gjør lignende atferd lettere og mer sannsynlig å gjenta. I tillegg gjør speilsystemet i vår sosiale hjerne atferd smittsom. Dette er flott når det gjelder positive handlinger og atferdsmønster, men ikke så bra når det gjelder impulsive og aggressive responser. Faren er at gode avgjørelser og positiv atferd blir skjøvet lenger og lenger utenfor rekkevidde. </a:t>
            </a:r>
            <a:br>
              <a:rPr lang="nb-NO" sz="1200" kern="1200" dirty="0">
                <a:solidFill>
                  <a:schemeClr val="tx1"/>
                </a:solidFill>
                <a:effectLst/>
                <a:latin typeface="+mn-lt"/>
                <a:ea typeface="+mn-ea"/>
                <a:cs typeface="+mn-cs"/>
              </a:rPr>
            </a:br>
            <a:r>
              <a:rPr lang="nb-NO" sz="1200" kern="1200" dirty="0">
                <a:solidFill>
                  <a:schemeClr val="tx1"/>
                </a:solidFill>
                <a:effectLst/>
                <a:latin typeface="+mn-lt"/>
                <a:ea typeface="+mn-ea"/>
                <a:cs typeface="+mn-cs"/>
              </a:rPr>
              <a:t>En konsekvens er at tidlig intervensjon er bedre enn senere. Men det må være riktig intervensjon! For noen bidrar mye av «hjelpen» de får til en forverring og forsterkning av situasjonen. Ofte kommer negative trekk av behov som ikke har blitt møtt. Vi må se bak atferden og finne kjernen til at atferden oppstår. For at barn skal bli vennlige, rause og empatiske må de behandles på samme vis. Selv om vi må sette grenser, må vi behandle dem skikkelig. Vi må skape positive feedback sløyfer som er kraftigere enn de negative. Vi må finne hva det er som driver den negative oppførselen, for så å reagere adekvat på den, istedenfor å reagere med det samme. Tid og tålmodighet blir kjernekomponenter.</a:t>
            </a:r>
          </a:p>
          <a:p>
            <a:endParaRPr lang="nb-NO" dirty="0"/>
          </a:p>
        </p:txBody>
      </p:sp>
      <p:sp>
        <p:nvSpPr>
          <p:cNvPr id="4" name="Plassholder for lysbildenummer 3"/>
          <p:cNvSpPr>
            <a:spLocks noGrp="1"/>
          </p:cNvSpPr>
          <p:nvPr>
            <p:ph type="sldNum" sz="quarter" idx="10"/>
          </p:nvPr>
        </p:nvSpPr>
        <p:spPr/>
        <p:txBody>
          <a:bodyPr/>
          <a:lstStyle/>
          <a:p>
            <a:fld id="{9BD2335E-E9F6-4952-AF0E-6B45656147F2}" type="slidenum">
              <a:rPr lang="nb-NO" smtClean="0"/>
              <a:t>29</a:t>
            </a:fld>
            <a:endParaRPr lang="nb-NO"/>
          </a:p>
        </p:txBody>
      </p:sp>
    </p:spTree>
    <p:extLst>
      <p:ext uri="{BB962C8B-B14F-4D97-AF65-F5344CB8AC3E}">
        <p14:creationId xmlns:p14="http://schemas.microsoft.com/office/powerpoint/2010/main" val="201421952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De fleste barn kan</a:t>
            </a:r>
            <a:r>
              <a:rPr lang="nb-NO" baseline="0" dirty="0"/>
              <a:t> regulere seg selv – men ikke alle.</a:t>
            </a:r>
            <a:endParaRPr lang="nb-NO" dirty="0"/>
          </a:p>
        </p:txBody>
      </p:sp>
      <p:sp>
        <p:nvSpPr>
          <p:cNvPr id="4" name="Plassholder for lysbildenummer 3"/>
          <p:cNvSpPr>
            <a:spLocks noGrp="1"/>
          </p:cNvSpPr>
          <p:nvPr>
            <p:ph type="sldNum" sz="quarter" idx="10"/>
          </p:nvPr>
        </p:nvSpPr>
        <p:spPr/>
        <p:txBody>
          <a:bodyPr/>
          <a:lstStyle/>
          <a:p>
            <a:fld id="{9BD2335E-E9F6-4952-AF0E-6B45656147F2}" type="slidenum">
              <a:rPr lang="nb-NO" smtClean="0"/>
              <a:t>30</a:t>
            </a:fld>
            <a:endParaRPr lang="nb-NO"/>
          </a:p>
        </p:txBody>
      </p:sp>
    </p:spTree>
    <p:extLst>
      <p:ext uri="{BB962C8B-B14F-4D97-AF65-F5344CB8AC3E}">
        <p14:creationId xmlns:p14="http://schemas.microsoft.com/office/powerpoint/2010/main" val="18706924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FB2EBFDD-6677-4B77-84C7-548C34FCA6FC}" type="slidenum">
              <a:rPr lang="nb-NO" smtClean="0"/>
              <a:t>3</a:t>
            </a:fld>
            <a:endParaRPr lang="nb-NO"/>
          </a:p>
        </p:txBody>
      </p:sp>
    </p:spTree>
    <p:extLst>
      <p:ext uri="{BB962C8B-B14F-4D97-AF65-F5344CB8AC3E}">
        <p14:creationId xmlns:p14="http://schemas.microsoft.com/office/powerpoint/2010/main" val="188951129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b="0" i="0" dirty="0">
                <a:solidFill>
                  <a:srgbClr val="262626"/>
                </a:solidFill>
                <a:effectLst/>
                <a:latin typeface="Source Sans Pro" panose="020B0503030403020204" pitchFamily="34" charset="0"/>
              </a:rPr>
              <a:t>Nevroutviklingsforstyrrelser er tilstander der nevrologisk og psykologisk utvikling er forsinket eller avvikende fra tidlig barndom. De vanligste nevroutviklingsforstyrrelsene er ADHD, Tourettes syndrom og autismespekterforstyrrelser.</a:t>
            </a:r>
            <a:br>
              <a:rPr lang="nb-NO" b="0" i="0" dirty="0">
                <a:solidFill>
                  <a:srgbClr val="262626"/>
                </a:solidFill>
                <a:effectLst/>
                <a:latin typeface="Source Sans Pro" panose="020B0503030403020204" pitchFamily="34" charset="0"/>
              </a:rPr>
            </a:br>
            <a:br>
              <a:rPr lang="nb-NO" b="0" i="0" dirty="0">
                <a:solidFill>
                  <a:srgbClr val="262626"/>
                </a:solidFill>
                <a:effectLst/>
                <a:latin typeface="Source Sans Pro" panose="020B0503030403020204" pitchFamily="34" charset="0"/>
              </a:rPr>
            </a:br>
            <a:r>
              <a:rPr lang="nb-NO" b="0" i="0" dirty="0">
                <a:solidFill>
                  <a:srgbClr val="1F1F1F"/>
                </a:solidFill>
                <a:effectLst/>
                <a:highlight>
                  <a:srgbClr val="FFFFFF"/>
                </a:highlight>
                <a:latin typeface="Google Sans"/>
              </a:rPr>
              <a:t>Dette skiller seg fra nevrotypiske personer. </a:t>
            </a:r>
            <a:endParaRPr lang="nb-NO" dirty="0"/>
          </a:p>
        </p:txBody>
      </p:sp>
      <p:sp>
        <p:nvSpPr>
          <p:cNvPr id="4" name="Plassholder for lysbildenummer 3"/>
          <p:cNvSpPr>
            <a:spLocks noGrp="1"/>
          </p:cNvSpPr>
          <p:nvPr>
            <p:ph type="sldNum" sz="quarter" idx="5"/>
          </p:nvPr>
        </p:nvSpPr>
        <p:spPr/>
        <p:txBody>
          <a:bodyPr/>
          <a:lstStyle/>
          <a:p>
            <a:fld id="{E950931A-9D7B-43CE-A7D7-A99A45D9792F}" type="slidenum">
              <a:rPr lang="nb-NO" smtClean="0"/>
              <a:t>31</a:t>
            </a:fld>
            <a:endParaRPr lang="nb-NO"/>
          </a:p>
        </p:txBody>
      </p:sp>
    </p:spTree>
    <p:extLst>
      <p:ext uri="{BB962C8B-B14F-4D97-AF65-F5344CB8AC3E}">
        <p14:creationId xmlns:p14="http://schemas.microsoft.com/office/powerpoint/2010/main" val="199156906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Lærevansker:</a:t>
            </a:r>
            <a:br>
              <a:rPr lang="nb-NO" dirty="0"/>
            </a:br>
            <a:r>
              <a:rPr lang="nb-NO" dirty="0"/>
              <a:t>Vansker med språk, lesing, skriving, forståelse, avkoding, tilnærming mm.</a:t>
            </a:r>
          </a:p>
          <a:p>
            <a:r>
              <a:rPr lang="nb-NO" dirty="0"/>
              <a:t>Atferdsutfordringer:</a:t>
            </a:r>
            <a:br>
              <a:rPr lang="nb-NO" dirty="0"/>
            </a:br>
            <a:r>
              <a:rPr lang="nb-NO" dirty="0"/>
              <a:t>Tolker verden og hendelser annerledes enn andre, ADHD, regelbrytende atferd (CD) mm.</a:t>
            </a:r>
          </a:p>
          <a:p>
            <a:r>
              <a:rPr lang="nb-NO" dirty="0"/>
              <a:t>Psykiske utfordringer:</a:t>
            </a:r>
          </a:p>
          <a:p>
            <a:r>
              <a:rPr lang="nb-NO" dirty="0"/>
              <a:t>Angst, spiseforstyrrelser, søvnforstyrrelser, tvangshandlinger (OCD), tvangsatferd (OCB) mm.</a:t>
            </a:r>
            <a:br>
              <a:rPr lang="nb-NO" dirty="0"/>
            </a:br>
            <a:r>
              <a:rPr lang="nb-NO" dirty="0"/>
              <a:t>Sensoriske vansker:</a:t>
            </a:r>
            <a:br>
              <a:rPr lang="nb-NO" dirty="0"/>
            </a:br>
            <a:r>
              <a:rPr lang="nb-NO" dirty="0"/>
              <a:t>Annerledes sanseopplevelse som varme – kulde, lys, berøring, smak, lukt mm.</a:t>
            </a:r>
          </a:p>
          <a:p>
            <a:r>
              <a:rPr lang="nb-NO" dirty="0"/>
              <a:t>Skjulte vansker:</a:t>
            </a:r>
            <a:br>
              <a:rPr lang="nb-NO" dirty="0"/>
            </a:br>
            <a:r>
              <a:rPr lang="nb-NO" dirty="0"/>
              <a:t>Mange av vanskene er ikke synlige, og mange nevrodivergente bruker utrolig mye krefter på å maskere. </a:t>
            </a:r>
          </a:p>
        </p:txBody>
      </p:sp>
      <p:sp>
        <p:nvSpPr>
          <p:cNvPr id="4" name="Plassholder for lysbildenummer 3"/>
          <p:cNvSpPr>
            <a:spLocks noGrp="1"/>
          </p:cNvSpPr>
          <p:nvPr>
            <p:ph type="sldNum" sz="quarter" idx="5"/>
          </p:nvPr>
        </p:nvSpPr>
        <p:spPr/>
        <p:txBody>
          <a:bodyPr/>
          <a:lstStyle/>
          <a:p>
            <a:fld id="{E950931A-9D7B-43CE-A7D7-A99A45D9792F}" type="slidenum">
              <a:rPr lang="nb-NO" smtClean="0"/>
              <a:t>32</a:t>
            </a:fld>
            <a:endParaRPr lang="nb-NO"/>
          </a:p>
        </p:txBody>
      </p:sp>
    </p:spTree>
    <p:extLst>
      <p:ext uri="{BB962C8B-B14F-4D97-AF65-F5344CB8AC3E}">
        <p14:creationId xmlns:p14="http://schemas.microsoft.com/office/powerpoint/2010/main" val="348886473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Med nevroutviklingsforstyrrelser følger et livsløpsperspektiv.</a:t>
            </a:r>
          </a:p>
        </p:txBody>
      </p:sp>
      <p:sp>
        <p:nvSpPr>
          <p:cNvPr id="4" name="Plassholder for lysbildenummer 3"/>
          <p:cNvSpPr>
            <a:spLocks noGrp="1"/>
          </p:cNvSpPr>
          <p:nvPr>
            <p:ph type="sldNum" sz="quarter" idx="5"/>
          </p:nvPr>
        </p:nvSpPr>
        <p:spPr/>
        <p:txBody>
          <a:bodyPr/>
          <a:lstStyle/>
          <a:p>
            <a:fld id="{E950931A-9D7B-43CE-A7D7-A99A45D9792F}" type="slidenum">
              <a:rPr lang="nb-NO" smtClean="0"/>
              <a:t>33</a:t>
            </a:fld>
            <a:endParaRPr lang="nb-NO"/>
          </a:p>
        </p:txBody>
      </p:sp>
    </p:spTree>
    <p:extLst>
      <p:ext uri="{BB962C8B-B14F-4D97-AF65-F5344CB8AC3E}">
        <p14:creationId xmlns:p14="http://schemas.microsoft.com/office/powerpoint/2010/main" val="124657250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b="0" i="0" dirty="0">
                <a:solidFill>
                  <a:srgbClr val="000000"/>
                </a:solidFill>
                <a:effectLst/>
                <a:latin typeface="Source Sans Pro" panose="020B0503030403020204" pitchFamily="34" charset="0"/>
              </a:rPr>
              <a:t>Eksekutive funksjoner er en samlebetegnelse på en rekke ferdigheter som blant annet arbeidsminne, selvregulering, oppmerksomhets- og atferdskontroll, </a:t>
            </a:r>
            <a:r>
              <a:rPr lang="nb-NO" b="0" i="0" dirty="0">
                <a:solidFill>
                  <a:srgbClr val="203E51"/>
                </a:solidFill>
                <a:effectLst/>
                <a:highlight>
                  <a:srgbClr val="F3F4F4"/>
                </a:highlight>
                <a:latin typeface="Publico text"/>
              </a:rPr>
              <a:t>en persons evne til </a:t>
            </a:r>
            <a:r>
              <a:rPr lang="nb-NO" b="0" i="0" u="none" strike="noStrike" dirty="0">
                <a:effectLst/>
                <a:highlight>
                  <a:srgbClr val="F3F4F4"/>
                </a:highlight>
                <a:latin typeface="Publico text"/>
              </a:rPr>
              <a:t>problemløsning</a:t>
            </a:r>
            <a:r>
              <a:rPr lang="nb-NO" b="0" i="0" u="none" strike="noStrike" dirty="0">
                <a:solidFill>
                  <a:srgbClr val="203E51"/>
                </a:solidFill>
                <a:effectLst/>
                <a:highlight>
                  <a:srgbClr val="F3F4F4"/>
                </a:highlight>
                <a:latin typeface="Publico text"/>
              </a:rPr>
              <a:t>, planlegging,</a:t>
            </a:r>
            <a:r>
              <a:rPr lang="nb-NO" b="0" i="0" dirty="0">
                <a:solidFill>
                  <a:srgbClr val="203E51"/>
                </a:solidFill>
                <a:effectLst/>
                <a:highlight>
                  <a:srgbClr val="F3F4F4"/>
                </a:highlight>
                <a:latin typeface="Publico text"/>
              </a:rPr>
              <a:t> gjennomføring av oppgaver og regulering av atferd (kognitive funksjoner).</a:t>
            </a:r>
            <a:br>
              <a:rPr lang="nb-NO" b="0" i="0" dirty="0">
                <a:solidFill>
                  <a:srgbClr val="203E51"/>
                </a:solidFill>
                <a:effectLst/>
                <a:highlight>
                  <a:srgbClr val="F3F4F4"/>
                </a:highlight>
                <a:latin typeface="Publico text"/>
              </a:rPr>
            </a:br>
            <a:br>
              <a:rPr lang="nb-NO" b="0" i="0" dirty="0">
                <a:solidFill>
                  <a:srgbClr val="203E51"/>
                </a:solidFill>
                <a:effectLst/>
                <a:highlight>
                  <a:srgbClr val="F3F4F4"/>
                </a:highlight>
                <a:latin typeface="Publico text"/>
              </a:rPr>
            </a:br>
            <a:r>
              <a:rPr lang="nb-NO" b="0" i="0" dirty="0">
                <a:solidFill>
                  <a:srgbClr val="203E51"/>
                </a:solidFill>
                <a:effectLst/>
                <a:highlight>
                  <a:srgbClr val="F3F4F4"/>
                </a:highlight>
                <a:latin typeface="Publico text"/>
              </a:rPr>
              <a:t>Eksekutive funksjoner er først og fremst nært knyttet til </a:t>
            </a:r>
            <a:r>
              <a:rPr lang="nb-NO" b="0" i="0" u="none" strike="noStrike" dirty="0">
                <a:effectLst/>
                <a:highlight>
                  <a:srgbClr val="F3F4F4"/>
                </a:highlight>
                <a:latin typeface="Publico text"/>
              </a:rPr>
              <a:t>hjernens</a:t>
            </a:r>
            <a:r>
              <a:rPr lang="nb-NO" b="0" i="0" dirty="0">
                <a:solidFill>
                  <a:srgbClr val="203E51"/>
                </a:solidFill>
                <a:effectLst/>
                <a:highlight>
                  <a:srgbClr val="F3F4F4"/>
                </a:highlight>
                <a:latin typeface="Publico text"/>
              </a:rPr>
              <a:t> frontallapp (pannelapp), og spesielt de fremre områder (prefrontal </a:t>
            </a:r>
            <a:r>
              <a:rPr lang="nb-NO" b="0" i="0" dirty="0" err="1">
                <a:solidFill>
                  <a:srgbClr val="203E51"/>
                </a:solidFill>
                <a:effectLst/>
                <a:highlight>
                  <a:srgbClr val="F3F4F4"/>
                </a:highlight>
                <a:latin typeface="Publico text"/>
              </a:rPr>
              <a:t>cortex</a:t>
            </a:r>
            <a:r>
              <a:rPr lang="nb-NO" b="0" i="0" dirty="0">
                <a:solidFill>
                  <a:srgbClr val="203E51"/>
                </a:solidFill>
                <a:effectLst/>
                <a:highlight>
                  <a:srgbClr val="F3F4F4"/>
                </a:highlight>
                <a:latin typeface="Publico text"/>
              </a:rPr>
              <a:t>). Ved sykdommer og skader som rammer disse områdene av hjernen kan personens eksekutive funksjoner svekkes. Eksekutive funksjoner deles ofte inn i to hoveddeler, der den ene er eksekutiv kontroll av </a:t>
            </a:r>
            <a:r>
              <a:rPr lang="nb-NO" b="0" i="0" u="none" strike="noStrike" dirty="0">
                <a:effectLst/>
                <a:highlight>
                  <a:srgbClr val="F3F4F4"/>
                </a:highlight>
                <a:latin typeface="Publico text"/>
              </a:rPr>
              <a:t>kognitive funksjoner</a:t>
            </a:r>
            <a:r>
              <a:rPr lang="nb-NO" b="0" i="0" u="none" strike="noStrike" dirty="0">
                <a:solidFill>
                  <a:srgbClr val="203E51"/>
                </a:solidFill>
                <a:effectLst/>
                <a:highlight>
                  <a:srgbClr val="F3F4F4"/>
                </a:highlight>
                <a:latin typeface="Publico text"/>
              </a:rPr>
              <a:t>,</a:t>
            </a:r>
            <a:r>
              <a:rPr lang="nb-NO" b="0" i="0" dirty="0">
                <a:solidFill>
                  <a:srgbClr val="203E51"/>
                </a:solidFill>
                <a:effectLst/>
                <a:highlight>
                  <a:srgbClr val="F3F4F4"/>
                </a:highlight>
                <a:latin typeface="Publico text"/>
              </a:rPr>
              <a:t> og den andre er eksekutiv kontroll av </a:t>
            </a:r>
            <a:r>
              <a:rPr lang="nb-NO" b="0" i="0" u="none" strike="noStrike" dirty="0">
                <a:effectLst/>
                <a:highlight>
                  <a:srgbClr val="F3F4F4"/>
                </a:highlight>
                <a:latin typeface="Publico text"/>
              </a:rPr>
              <a:t>emosjoner</a:t>
            </a:r>
            <a:r>
              <a:rPr lang="nb-NO" b="0" i="0" u="none" strike="noStrike" dirty="0">
                <a:solidFill>
                  <a:srgbClr val="203E51"/>
                </a:solidFill>
                <a:effectLst/>
                <a:highlight>
                  <a:srgbClr val="F3F4F4"/>
                </a:highlight>
                <a:latin typeface="Publico text"/>
              </a:rPr>
              <a:t>.</a:t>
            </a:r>
          </a:p>
          <a:p>
            <a:endParaRPr lang="nb-NO" b="0" i="0" u="none" strike="noStrike" dirty="0">
              <a:solidFill>
                <a:srgbClr val="203E51"/>
              </a:solidFill>
              <a:effectLst/>
              <a:highlight>
                <a:srgbClr val="F3F4F4"/>
              </a:highlight>
              <a:latin typeface="Publico text"/>
            </a:endParaRPr>
          </a:p>
          <a:p>
            <a:r>
              <a:rPr lang="nb-NO" b="0" i="0" u="none" strike="noStrike" dirty="0">
                <a:solidFill>
                  <a:srgbClr val="203E51"/>
                </a:solidFill>
                <a:effectLst/>
                <a:highlight>
                  <a:srgbClr val="F3F4F4"/>
                </a:highlight>
                <a:latin typeface="Publico text"/>
              </a:rPr>
              <a:t>For mange, som for Halvard, er de sensoriske utfordringene store!</a:t>
            </a:r>
            <a:endParaRPr lang="nb-NO" dirty="0"/>
          </a:p>
        </p:txBody>
      </p:sp>
      <p:sp>
        <p:nvSpPr>
          <p:cNvPr id="4" name="Plassholder for lysbildenummer 3"/>
          <p:cNvSpPr>
            <a:spLocks noGrp="1"/>
          </p:cNvSpPr>
          <p:nvPr>
            <p:ph type="sldNum" sz="quarter" idx="5"/>
          </p:nvPr>
        </p:nvSpPr>
        <p:spPr/>
        <p:txBody>
          <a:bodyPr/>
          <a:lstStyle/>
          <a:p>
            <a:fld id="{E950931A-9D7B-43CE-A7D7-A99A45D9792F}" type="slidenum">
              <a:rPr lang="nb-NO" smtClean="0"/>
              <a:t>34</a:t>
            </a:fld>
            <a:endParaRPr lang="nb-NO"/>
          </a:p>
        </p:txBody>
      </p:sp>
    </p:spTree>
    <p:extLst>
      <p:ext uri="{BB962C8B-B14F-4D97-AF65-F5344CB8AC3E}">
        <p14:creationId xmlns:p14="http://schemas.microsoft.com/office/powerpoint/2010/main" val="46109050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gn="l" fontAlgn="base">
              <a:buFont typeface="Arial" panose="020B0604020202020204" pitchFamily="34" charset="0"/>
              <a:buChar char="•"/>
            </a:pPr>
            <a:br>
              <a:rPr lang="nb-NO" dirty="0"/>
            </a:br>
            <a:r>
              <a:rPr lang="nb-NO" b="0" i="0" dirty="0">
                <a:solidFill>
                  <a:srgbClr val="2B2B2B"/>
                </a:solidFill>
                <a:effectLst/>
                <a:highlight>
                  <a:srgbClr val="FFFFFF"/>
                </a:highlight>
                <a:latin typeface="Arial" panose="020B0604020202020204" pitchFamily="34" charset="0"/>
              </a:rPr>
              <a:t>Autistiske </a:t>
            </a:r>
            <a:r>
              <a:rPr lang="nb-NO" b="0" i="0" dirty="0" err="1">
                <a:solidFill>
                  <a:srgbClr val="2B2B2B"/>
                </a:solidFill>
                <a:effectLst/>
                <a:highlight>
                  <a:srgbClr val="FFFFFF"/>
                </a:highlight>
                <a:latin typeface="Arial" panose="020B0604020202020204" pitchFamily="34" charset="0"/>
              </a:rPr>
              <a:t>nedsmeltninger</a:t>
            </a:r>
            <a:r>
              <a:rPr lang="nb-NO" b="0" i="0" dirty="0">
                <a:solidFill>
                  <a:srgbClr val="2B2B2B"/>
                </a:solidFill>
                <a:effectLst/>
                <a:highlight>
                  <a:srgbClr val="FFFFFF"/>
                </a:highlight>
                <a:latin typeface="Arial" panose="020B0604020202020204" pitchFamily="34" charset="0"/>
              </a:rPr>
              <a:t>, som strekker seg fra småbarnsalderen til voksenlivet, utløses ofte av sensorisk overbelastning - en konsekvens av hjernens manglende evne til å behandle et overskudd av sensoriske input effektivt.</a:t>
            </a:r>
            <a:br>
              <a:rPr lang="nb-NO" b="0" i="0" dirty="0">
                <a:solidFill>
                  <a:srgbClr val="2B2B2B"/>
                </a:solidFill>
                <a:effectLst/>
                <a:highlight>
                  <a:srgbClr val="FFFFFF"/>
                </a:highlight>
                <a:latin typeface="Arial" panose="020B0604020202020204" pitchFamily="34" charset="0"/>
              </a:rPr>
            </a:br>
            <a:br>
              <a:rPr lang="nb-NO" b="0" i="0" dirty="0">
                <a:solidFill>
                  <a:srgbClr val="2B2B2B"/>
                </a:solidFill>
                <a:effectLst/>
                <a:highlight>
                  <a:srgbClr val="FFFFFF"/>
                </a:highlight>
                <a:latin typeface="Arial" panose="020B0604020202020204" pitchFamily="34" charset="0"/>
              </a:rPr>
            </a:br>
            <a:br>
              <a:rPr lang="nb-NO" dirty="0"/>
            </a:br>
            <a:r>
              <a:rPr lang="nb-NO" b="0" i="0" dirty="0">
                <a:solidFill>
                  <a:srgbClr val="2B2B2B"/>
                </a:solidFill>
                <a:effectLst/>
                <a:highlight>
                  <a:srgbClr val="FFFFFF"/>
                </a:highlight>
                <a:latin typeface="Arial" panose="020B0604020202020204" pitchFamily="34" charset="0"/>
              </a:rPr>
              <a:t>For småbarn med autisme blir </a:t>
            </a:r>
            <a:r>
              <a:rPr lang="nb-NO" b="0" i="0" dirty="0" err="1">
                <a:solidFill>
                  <a:srgbClr val="2B2B2B"/>
                </a:solidFill>
                <a:effectLst/>
                <a:highlight>
                  <a:srgbClr val="FFFFFF"/>
                </a:highlight>
                <a:latin typeface="Arial" panose="020B0604020202020204" pitchFamily="34" charset="0"/>
              </a:rPr>
              <a:t>nedsmeltninger</a:t>
            </a:r>
            <a:r>
              <a:rPr lang="nb-NO" b="0" i="0" dirty="0">
                <a:solidFill>
                  <a:srgbClr val="2B2B2B"/>
                </a:solidFill>
                <a:effectLst/>
                <a:highlight>
                  <a:srgbClr val="FFFFFF"/>
                </a:highlight>
                <a:latin typeface="Arial" panose="020B0604020202020204" pitchFamily="34" charset="0"/>
              </a:rPr>
              <a:t> ofte utløst av en overstimulert hjerne som sliter med å filtrere og behandle floken av sensorisk informasjon.</a:t>
            </a:r>
            <a:br>
              <a:rPr lang="nb-NO" b="0" i="0" dirty="0">
                <a:solidFill>
                  <a:srgbClr val="2B2B2B"/>
                </a:solidFill>
                <a:effectLst/>
                <a:highlight>
                  <a:srgbClr val="FFFFFF"/>
                </a:highlight>
                <a:latin typeface="Arial" panose="020B0604020202020204" pitchFamily="34" charset="0"/>
              </a:rPr>
            </a:br>
            <a:br>
              <a:rPr lang="nb-NO" b="0" i="0" dirty="0">
                <a:solidFill>
                  <a:srgbClr val="2B2B2B"/>
                </a:solidFill>
                <a:effectLst/>
                <a:highlight>
                  <a:srgbClr val="FFFFFF"/>
                </a:highlight>
                <a:latin typeface="Arial" panose="020B0604020202020204" pitchFamily="34" charset="0"/>
              </a:rPr>
            </a:br>
            <a:r>
              <a:rPr lang="nb-NO" b="0" i="0" dirty="0">
                <a:solidFill>
                  <a:srgbClr val="2B2B2B"/>
                </a:solidFill>
                <a:effectLst/>
                <a:highlight>
                  <a:srgbClr val="FFFFFF"/>
                </a:highlight>
                <a:latin typeface="inherit"/>
              </a:rPr>
              <a:t> på syn, lyder, teksturer, smaker og lukter, sammen med proprioseptive og vestibulære input, som er relatert til henholdsvis kroppsposisjon og balanse.</a:t>
            </a:r>
          </a:p>
          <a:p>
            <a:pPr algn="l" fontAlgn="base">
              <a:buFont typeface="Arial" panose="020B0604020202020204" pitchFamily="34" charset="0"/>
              <a:buChar char="•"/>
            </a:pPr>
            <a:r>
              <a:rPr lang="nb-NO" b="1" i="0" dirty="0">
                <a:solidFill>
                  <a:srgbClr val="2B2B2B"/>
                </a:solidFill>
                <a:effectLst/>
                <a:highlight>
                  <a:srgbClr val="FFFFFF"/>
                </a:highlight>
                <a:latin typeface="inherit"/>
              </a:rPr>
              <a:t>Behandlingsforskjeller</a:t>
            </a:r>
            <a:r>
              <a:rPr lang="nb-NO" b="0" i="0" dirty="0">
                <a:solidFill>
                  <a:srgbClr val="2B2B2B"/>
                </a:solidFill>
                <a:effectLst/>
                <a:highlight>
                  <a:srgbClr val="FFFFFF"/>
                </a:highlight>
                <a:latin typeface="inherit"/>
              </a:rPr>
              <a:t>: Autistiske hjerner filtrerer kanskje ikke automatisk ut irrelevante sensoriske data, noe som gjør tilsynelatende ubetydelige detaljer – som summingen av et fluorescerende lys – overveldende.</a:t>
            </a:r>
          </a:p>
          <a:p>
            <a:pPr algn="l" fontAlgn="base">
              <a:buFont typeface="Arial" panose="020B0604020202020204" pitchFamily="34" charset="0"/>
              <a:buChar char="•"/>
            </a:pPr>
            <a:r>
              <a:rPr lang="nb-NO" b="1" i="0" dirty="0">
                <a:solidFill>
                  <a:srgbClr val="2B2B2B"/>
                </a:solidFill>
                <a:effectLst/>
                <a:highlight>
                  <a:srgbClr val="FFFFFF"/>
                </a:highlight>
                <a:latin typeface="inherit"/>
              </a:rPr>
              <a:t>Håndtering og støtte</a:t>
            </a:r>
            <a:r>
              <a:rPr lang="nb-NO" b="0" i="0" dirty="0">
                <a:solidFill>
                  <a:srgbClr val="2B2B2B"/>
                </a:solidFill>
                <a:effectLst/>
                <a:highlight>
                  <a:srgbClr val="FFFFFF"/>
                </a:highlight>
                <a:latin typeface="inherit"/>
              </a:rPr>
              <a:t>: Støtte for småbarn inkluderer å skape miljøer med reduserte sensoriske triggere, for eksempel lavere støynivå eller mykere belysning, og å tilby trygge rom der de kan trekke seg tilbake når de blir overveldet.</a:t>
            </a:r>
          </a:p>
          <a:p>
            <a:pPr algn="l" fontAlgn="base">
              <a:buFont typeface="Arial" panose="020B0604020202020204" pitchFamily="34" charset="0"/>
              <a:buChar char="•"/>
            </a:pPr>
            <a:endParaRPr lang="nb-NO" b="0" i="0" dirty="0">
              <a:solidFill>
                <a:srgbClr val="2B2B2B"/>
              </a:solidFill>
              <a:effectLst/>
              <a:highlight>
                <a:srgbClr val="FFFFFF"/>
              </a:highlight>
              <a:latin typeface="inherit"/>
            </a:endParaRPr>
          </a:p>
          <a:p>
            <a:pPr algn="l" fontAlgn="base"/>
            <a:r>
              <a:rPr lang="nb-NO" b="0" i="0" dirty="0">
                <a:solidFill>
                  <a:srgbClr val="2B2B2B"/>
                </a:solidFill>
                <a:effectLst/>
                <a:highlight>
                  <a:srgbClr val="FFFFFF"/>
                </a:highlight>
                <a:latin typeface="Arial" panose="020B0604020202020204" pitchFamily="34" charset="0"/>
              </a:rPr>
              <a:t> forventninger og miljøutfordringer mens de håndterer sensoriske følsomheter som kanskje ikke avtar med alderen.</a:t>
            </a:r>
          </a:p>
          <a:p>
            <a:pPr algn="l" fontAlgn="base">
              <a:buFont typeface="Arial" panose="020B0604020202020204" pitchFamily="34" charset="0"/>
              <a:buChar char="•"/>
            </a:pPr>
            <a:r>
              <a:rPr lang="nb-NO" b="1" i="0" dirty="0">
                <a:solidFill>
                  <a:srgbClr val="2B2B2B"/>
                </a:solidFill>
                <a:effectLst/>
                <a:highlight>
                  <a:srgbClr val="FFFFFF"/>
                </a:highlight>
                <a:latin typeface="inherit"/>
              </a:rPr>
              <a:t>Utviklende prosesseringsevner</a:t>
            </a:r>
            <a:r>
              <a:rPr lang="nb-NO" b="0" i="0" dirty="0">
                <a:solidFill>
                  <a:srgbClr val="2B2B2B"/>
                </a:solidFill>
                <a:effectLst/>
                <a:highlight>
                  <a:srgbClr val="FFFFFF"/>
                </a:highlight>
                <a:latin typeface="inherit"/>
              </a:rPr>
              <a:t>: Mens noen ungdommer kan oppleve en evolusjon i deres evne til å behandle sensorisk informasjon, fortsetter mange å møte vanskeligheter med å filtrere ut sensoriske og sosiale stimuli.</a:t>
            </a:r>
          </a:p>
          <a:p>
            <a:pPr algn="l" fontAlgn="base">
              <a:buFont typeface="Arial" panose="020B0604020202020204" pitchFamily="34" charset="0"/>
              <a:buChar char="•"/>
            </a:pPr>
            <a:r>
              <a:rPr lang="nb-NO" b="1" i="0" dirty="0">
                <a:solidFill>
                  <a:srgbClr val="2B2B2B"/>
                </a:solidFill>
                <a:effectLst/>
                <a:highlight>
                  <a:srgbClr val="FFFFFF"/>
                </a:highlight>
                <a:latin typeface="inherit"/>
              </a:rPr>
              <a:t>Økte miljøutfordringer</a:t>
            </a:r>
            <a:r>
              <a:rPr lang="nb-NO" b="0" i="0" dirty="0">
                <a:solidFill>
                  <a:srgbClr val="2B2B2B"/>
                </a:solidFill>
                <a:effectLst/>
                <a:highlight>
                  <a:srgbClr val="FFFFFF"/>
                </a:highlight>
                <a:latin typeface="inherit"/>
              </a:rPr>
              <a:t>: Videregående skoler, sosiale arrangementer og offentlige rom introduserer komplekse sansemiljøer og økte krav til sosial konformitet, som ofte forsterker sensorisk overbelastning.</a:t>
            </a:r>
          </a:p>
          <a:p>
            <a:pPr algn="l" fontAlgn="base">
              <a:buFont typeface="Arial" panose="020B0604020202020204" pitchFamily="34" charset="0"/>
              <a:buNone/>
            </a:pPr>
            <a:br>
              <a:rPr lang="nb-NO" dirty="0"/>
            </a:br>
            <a:r>
              <a:rPr lang="nb-NO" b="0" i="0" dirty="0">
                <a:solidFill>
                  <a:srgbClr val="2B2B2B"/>
                </a:solidFill>
                <a:effectLst/>
                <a:highlight>
                  <a:srgbClr val="FFFFFF"/>
                </a:highlight>
                <a:latin typeface="Arial" panose="020B0604020202020204" pitchFamily="34" charset="0"/>
              </a:rPr>
              <a:t>Autistiske </a:t>
            </a:r>
            <a:r>
              <a:rPr lang="nb-NO" b="0" i="0" dirty="0" err="1">
                <a:solidFill>
                  <a:srgbClr val="2B2B2B"/>
                </a:solidFill>
                <a:effectLst/>
                <a:highlight>
                  <a:srgbClr val="FFFFFF"/>
                </a:highlight>
                <a:latin typeface="Arial" panose="020B0604020202020204" pitchFamily="34" charset="0"/>
              </a:rPr>
              <a:t>nedsmeltninger</a:t>
            </a:r>
            <a:r>
              <a:rPr lang="nb-NO" b="0" i="0" dirty="0">
                <a:solidFill>
                  <a:srgbClr val="2B2B2B"/>
                </a:solidFill>
                <a:effectLst/>
                <a:highlight>
                  <a:srgbClr val="FFFFFF"/>
                </a:highlight>
                <a:latin typeface="Arial" panose="020B0604020202020204" pitchFamily="34" charset="0"/>
              </a:rPr>
              <a:t>, som strekker seg fra småbarnsalderen til voksenlivet, utløses ofte av sensorisk overbelastning - en konsekvens av hjernens manglende evne til å behandle et overskudd av sensoriske input effektivt.</a:t>
            </a:r>
            <a:br>
              <a:rPr lang="nb-NO" b="0" i="0" dirty="0">
                <a:solidFill>
                  <a:srgbClr val="2B2B2B"/>
                </a:solidFill>
                <a:effectLst/>
                <a:highlight>
                  <a:srgbClr val="FFFFFF"/>
                </a:highlight>
                <a:latin typeface="Arial" panose="020B0604020202020204" pitchFamily="34" charset="0"/>
              </a:rPr>
            </a:br>
            <a:br>
              <a:rPr lang="nb-NO" b="0" i="0" dirty="0">
                <a:solidFill>
                  <a:srgbClr val="2B2B2B"/>
                </a:solidFill>
                <a:effectLst/>
                <a:highlight>
                  <a:srgbClr val="FFFFFF"/>
                </a:highlight>
                <a:latin typeface="Arial" panose="020B0604020202020204" pitchFamily="34" charset="0"/>
              </a:rPr>
            </a:br>
            <a:r>
              <a:rPr lang="nb-NO" b="0" i="0" dirty="0">
                <a:solidFill>
                  <a:srgbClr val="2B2B2B"/>
                </a:solidFill>
                <a:effectLst/>
                <a:highlight>
                  <a:srgbClr val="FFFFFF"/>
                </a:highlight>
                <a:latin typeface="Arial" panose="020B0604020202020204" pitchFamily="34" charset="0"/>
              </a:rPr>
              <a:t>For voksne med autisme kan verdens iboende kompleksitet utløse </a:t>
            </a:r>
            <a:r>
              <a:rPr lang="nb-NO" b="0" i="0" dirty="0" err="1">
                <a:solidFill>
                  <a:srgbClr val="2B2B2B"/>
                </a:solidFill>
                <a:effectLst/>
                <a:highlight>
                  <a:srgbClr val="FFFFFF"/>
                </a:highlight>
                <a:latin typeface="Arial" panose="020B0604020202020204" pitchFamily="34" charset="0"/>
              </a:rPr>
              <a:t>nedsmeltninger</a:t>
            </a:r>
            <a:r>
              <a:rPr lang="nb-NO" b="0" i="0" dirty="0">
                <a:solidFill>
                  <a:srgbClr val="2B2B2B"/>
                </a:solidFill>
                <a:effectLst/>
                <a:highlight>
                  <a:srgbClr val="FFFFFF"/>
                </a:highlight>
                <a:latin typeface="Arial" panose="020B0604020202020204" pitchFamily="34" charset="0"/>
              </a:rPr>
              <a:t> når sensoriske input overgår deres prosesseringsevne – i likhet med en systemoverbelastning der den eneste utveien er en nedleggelse for å starte på nytt.</a:t>
            </a:r>
          </a:p>
          <a:p>
            <a:pPr algn="l" fontAlgn="base">
              <a:buFont typeface="Arial" panose="020B0604020202020204" pitchFamily="34" charset="0"/>
              <a:buChar char="•"/>
            </a:pPr>
            <a:r>
              <a:rPr lang="nb-NO" b="1" i="0" dirty="0">
                <a:solidFill>
                  <a:srgbClr val="2B2B2B"/>
                </a:solidFill>
                <a:effectLst/>
                <a:highlight>
                  <a:srgbClr val="FFFFFF"/>
                </a:highlight>
                <a:latin typeface="inherit"/>
              </a:rPr>
              <a:t>Mestringsmekanismer og uavhengighet</a:t>
            </a:r>
            <a:r>
              <a:rPr lang="nb-NO" b="0" i="0" dirty="0">
                <a:solidFill>
                  <a:srgbClr val="2B2B2B"/>
                </a:solidFill>
                <a:effectLst/>
                <a:highlight>
                  <a:srgbClr val="FFFFFF"/>
                </a:highlight>
                <a:latin typeface="inherit"/>
              </a:rPr>
              <a:t>: Voksne utvikler mestringsstrategier som å bruke sensoriske hjelpemidler (f.eks. støyreduserende hodetelefoner), sette klare grenser og etablere rutiner for å håndtere sensorisk overbelastning og opprettholde </a:t>
            </a:r>
          </a:p>
          <a:p>
            <a:endParaRPr lang="nb-NO" dirty="0"/>
          </a:p>
        </p:txBody>
      </p:sp>
      <p:sp>
        <p:nvSpPr>
          <p:cNvPr id="4" name="Plassholder for lysbildenummer 3"/>
          <p:cNvSpPr>
            <a:spLocks noGrp="1"/>
          </p:cNvSpPr>
          <p:nvPr>
            <p:ph type="sldNum" sz="quarter" idx="5"/>
          </p:nvPr>
        </p:nvSpPr>
        <p:spPr/>
        <p:txBody>
          <a:bodyPr/>
          <a:lstStyle/>
          <a:p>
            <a:fld id="{E950931A-9D7B-43CE-A7D7-A99A45D9792F}" type="slidenum">
              <a:rPr lang="nb-NO" smtClean="0"/>
              <a:t>35</a:t>
            </a:fld>
            <a:endParaRPr lang="nb-NO"/>
          </a:p>
        </p:txBody>
      </p:sp>
    </p:spTree>
    <p:extLst>
      <p:ext uri="{BB962C8B-B14F-4D97-AF65-F5344CB8AC3E}">
        <p14:creationId xmlns:p14="http://schemas.microsoft.com/office/powerpoint/2010/main" val="111291932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gn="l" fontAlgn="base">
              <a:buFont typeface="Arial" panose="020B0604020202020204" pitchFamily="34" charset="0"/>
              <a:buNone/>
            </a:pPr>
            <a:r>
              <a:rPr lang="nb-NO" b="0" i="0" dirty="0">
                <a:solidFill>
                  <a:srgbClr val="2B2B2B"/>
                </a:solidFill>
                <a:effectLst/>
                <a:highlight>
                  <a:srgbClr val="FFFFFF"/>
                </a:highlight>
                <a:latin typeface="Arial" panose="020B0604020202020204" pitchFamily="34" charset="0"/>
              </a:rPr>
              <a:t>Sensorisk overbelastning skjer når sensoriske input overgår prosesseringsevnen.</a:t>
            </a:r>
            <a:br>
              <a:rPr lang="nb-NO" dirty="0"/>
            </a:br>
            <a:r>
              <a:rPr lang="nb-NO" b="0" i="0" dirty="0">
                <a:solidFill>
                  <a:srgbClr val="2B2B2B"/>
                </a:solidFill>
                <a:effectLst/>
                <a:highlight>
                  <a:srgbClr val="FFFFFF"/>
                </a:highlight>
                <a:latin typeface="Arial" panose="020B0604020202020204" pitchFamily="34" charset="0"/>
              </a:rPr>
              <a:t>Autistiske </a:t>
            </a:r>
            <a:r>
              <a:rPr lang="nb-NO" b="0" i="0" dirty="0" err="1">
                <a:solidFill>
                  <a:srgbClr val="2B2B2B"/>
                </a:solidFill>
                <a:effectLst/>
                <a:highlight>
                  <a:srgbClr val="FFFFFF"/>
                </a:highlight>
                <a:latin typeface="Arial" panose="020B0604020202020204" pitchFamily="34" charset="0"/>
              </a:rPr>
              <a:t>nedsmeltninger</a:t>
            </a:r>
            <a:r>
              <a:rPr lang="nb-NO" b="0" i="0" dirty="0">
                <a:solidFill>
                  <a:srgbClr val="2B2B2B"/>
                </a:solidFill>
                <a:effectLst/>
                <a:highlight>
                  <a:srgbClr val="FFFFFF"/>
                </a:highlight>
                <a:latin typeface="Arial" panose="020B0604020202020204" pitchFamily="34" charset="0"/>
              </a:rPr>
              <a:t>, som strekker seg fra småbarnsalderen til voksenlivet, utløses ofte av sensorisk overbelastning - en konsekvens av hjernens manglende evne til å behandle et overskudd av sensoriske input effektivt.</a:t>
            </a:r>
            <a:br>
              <a:rPr lang="nb-NO" b="0" i="0" dirty="0">
                <a:solidFill>
                  <a:srgbClr val="2B2B2B"/>
                </a:solidFill>
                <a:effectLst/>
                <a:highlight>
                  <a:srgbClr val="FFFFFF"/>
                </a:highlight>
                <a:latin typeface="Arial" panose="020B0604020202020204" pitchFamily="34" charset="0"/>
              </a:rPr>
            </a:br>
            <a:br>
              <a:rPr lang="nb-NO" b="0" i="0" dirty="0">
                <a:solidFill>
                  <a:srgbClr val="2B2B2B"/>
                </a:solidFill>
                <a:effectLst/>
                <a:highlight>
                  <a:srgbClr val="FFFFFF"/>
                </a:highlight>
                <a:latin typeface="Arial" panose="020B0604020202020204" pitchFamily="34" charset="0"/>
              </a:rPr>
            </a:br>
            <a:br>
              <a:rPr lang="nb-NO" dirty="0"/>
            </a:br>
            <a:r>
              <a:rPr lang="nb-NO" b="0" i="0" dirty="0">
                <a:solidFill>
                  <a:srgbClr val="2B2B2B"/>
                </a:solidFill>
                <a:effectLst/>
                <a:highlight>
                  <a:srgbClr val="FFFFFF"/>
                </a:highlight>
                <a:latin typeface="Arial" panose="020B0604020202020204" pitchFamily="34" charset="0"/>
              </a:rPr>
              <a:t>For småbarn med autisme blir </a:t>
            </a:r>
            <a:r>
              <a:rPr lang="nb-NO" b="0" i="0" dirty="0" err="1">
                <a:solidFill>
                  <a:srgbClr val="2B2B2B"/>
                </a:solidFill>
                <a:effectLst/>
                <a:highlight>
                  <a:srgbClr val="FFFFFF"/>
                </a:highlight>
                <a:latin typeface="Arial" panose="020B0604020202020204" pitchFamily="34" charset="0"/>
              </a:rPr>
              <a:t>nedsmeltninger</a:t>
            </a:r>
            <a:r>
              <a:rPr lang="nb-NO" b="0" i="0" dirty="0">
                <a:solidFill>
                  <a:srgbClr val="2B2B2B"/>
                </a:solidFill>
                <a:effectLst/>
                <a:highlight>
                  <a:srgbClr val="FFFFFF"/>
                </a:highlight>
                <a:latin typeface="Arial" panose="020B0604020202020204" pitchFamily="34" charset="0"/>
              </a:rPr>
              <a:t> ofte utløst av en overstimulert hjerne som sliter med å filtrere og behandle floken av sensorisk informasjon.</a:t>
            </a:r>
            <a:br>
              <a:rPr lang="nb-NO" b="0" i="0" dirty="0">
                <a:solidFill>
                  <a:srgbClr val="2B2B2B"/>
                </a:solidFill>
                <a:effectLst/>
                <a:highlight>
                  <a:srgbClr val="FFFFFF"/>
                </a:highlight>
                <a:latin typeface="Arial" panose="020B0604020202020204" pitchFamily="34" charset="0"/>
              </a:rPr>
            </a:br>
            <a:br>
              <a:rPr lang="nb-NO" b="0" i="0" dirty="0">
                <a:solidFill>
                  <a:srgbClr val="2B2B2B"/>
                </a:solidFill>
                <a:effectLst/>
                <a:highlight>
                  <a:srgbClr val="FFFFFF"/>
                </a:highlight>
                <a:latin typeface="Arial" panose="020B0604020202020204" pitchFamily="34" charset="0"/>
              </a:rPr>
            </a:br>
            <a:r>
              <a:rPr lang="nb-NO" b="0" i="0" dirty="0">
                <a:solidFill>
                  <a:srgbClr val="2B2B2B"/>
                </a:solidFill>
                <a:effectLst/>
                <a:highlight>
                  <a:srgbClr val="FFFFFF"/>
                </a:highlight>
                <a:latin typeface="inherit"/>
              </a:rPr>
              <a:t> på syn, lyder, teksturer, smaker og lukter, sammen med proprioseptive og vestibulære input, som er relatert til henholdsvis kroppsposisjon og balanse.</a:t>
            </a:r>
          </a:p>
          <a:p>
            <a:pPr algn="l" fontAlgn="base">
              <a:buFont typeface="Arial" panose="020B0604020202020204" pitchFamily="34" charset="0"/>
              <a:buChar char="•"/>
            </a:pPr>
            <a:r>
              <a:rPr lang="nb-NO" b="1" i="0" dirty="0">
                <a:solidFill>
                  <a:srgbClr val="2B2B2B"/>
                </a:solidFill>
                <a:effectLst/>
                <a:highlight>
                  <a:srgbClr val="FFFFFF"/>
                </a:highlight>
                <a:latin typeface="inherit"/>
              </a:rPr>
              <a:t>Behandlingsforskjeller</a:t>
            </a:r>
            <a:r>
              <a:rPr lang="nb-NO" b="0" i="0" dirty="0">
                <a:solidFill>
                  <a:srgbClr val="2B2B2B"/>
                </a:solidFill>
                <a:effectLst/>
                <a:highlight>
                  <a:srgbClr val="FFFFFF"/>
                </a:highlight>
                <a:latin typeface="inherit"/>
              </a:rPr>
              <a:t>: Autistiske hjerner filtrerer kanskje ikke automatisk ut irrelevante sensoriske data, noe som gjør tilsynelatende ubetydelige detaljer – som summingen av et fluorescerende lys – overveldende.</a:t>
            </a:r>
          </a:p>
          <a:p>
            <a:pPr algn="l" fontAlgn="base">
              <a:buFont typeface="Arial" panose="020B0604020202020204" pitchFamily="34" charset="0"/>
              <a:buChar char="•"/>
            </a:pPr>
            <a:r>
              <a:rPr lang="nb-NO" b="1" i="0" dirty="0">
                <a:solidFill>
                  <a:srgbClr val="2B2B2B"/>
                </a:solidFill>
                <a:effectLst/>
                <a:highlight>
                  <a:srgbClr val="FFFFFF"/>
                </a:highlight>
                <a:latin typeface="inherit"/>
              </a:rPr>
              <a:t>Håndtering og støtte</a:t>
            </a:r>
            <a:r>
              <a:rPr lang="nb-NO" b="0" i="0" dirty="0">
                <a:solidFill>
                  <a:srgbClr val="2B2B2B"/>
                </a:solidFill>
                <a:effectLst/>
                <a:highlight>
                  <a:srgbClr val="FFFFFF"/>
                </a:highlight>
                <a:latin typeface="inherit"/>
              </a:rPr>
              <a:t>: Støtte for småbarn inkluderer å skape miljøer med reduserte sensoriske triggere, for eksempel lavere støynivå eller mykere belysning, og å tilby trygge rom der de kan trekke seg tilbake når de blir overveldet.</a:t>
            </a:r>
          </a:p>
          <a:p>
            <a:pPr algn="l" fontAlgn="base">
              <a:buFont typeface="Arial" panose="020B0604020202020204" pitchFamily="34" charset="0"/>
              <a:buChar char="•"/>
            </a:pPr>
            <a:endParaRPr lang="nb-NO" b="0" i="0" dirty="0">
              <a:solidFill>
                <a:srgbClr val="2B2B2B"/>
              </a:solidFill>
              <a:effectLst/>
              <a:highlight>
                <a:srgbClr val="FFFFFF"/>
              </a:highlight>
              <a:latin typeface="inherit"/>
            </a:endParaRPr>
          </a:p>
          <a:p>
            <a:pPr algn="l" fontAlgn="base"/>
            <a:r>
              <a:rPr lang="nb-NO" b="0" i="0" dirty="0">
                <a:solidFill>
                  <a:srgbClr val="2B2B2B"/>
                </a:solidFill>
                <a:effectLst/>
                <a:highlight>
                  <a:srgbClr val="FFFFFF"/>
                </a:highlight>
                <a:latin typeface="Arial" panose="020B0604020202020204" pitchFamily="34" charset="0"/>
              </a:rPr>
              <a:t> forventninger og miljøutfordringer mens de håndterer sensoriske følsomheter som kanskje ikke avtar med alderen.</a:t>
            </a:r>
          </a:p>
          <a:p>
            <a:pPr algn="l" fontAlgn="base">
              <a:buFont typeface="Arial" panose="020B0604020202020204" pitchFamily="34" charset="0"/>
              <a:buChar char="•"/>
            </a:pPr>
            <a:r>
              <a:rPr lang="nb-NO" b="1" i="0" dirty="0">
                <a:solidFill>
                  <a:srgbClr val="2B2B2B"/>
                </a:solidFill>
                <a:effectLst/>
                <a:highlight>
                  <a:srgbClr val="FFFFFF"/>
                </a:highlight>
                <a:latin typeface="inherit"/>
              </a:rPr>
              <a:t>Utviklende prosesseringsevner</a:t>
            </a:r>
            <a:r>
              <a:rPr lang="nb-NO" b="0" i="0" dirty="0">
                <a:solidFill>
                  <a:srgbClr val="2B2B2B"/>
                </a:solidFill>
                <a:effectLst/>
                <a:highlight>
                  <a:srgbClr val="FFFFFF"/>
                </a:highlight>
                <a:latin typeface="inherit"/>
              </a:rPr>
              <a:t>: Mens noen ungdommer kan oppleve en evolusjon i deres evne til å behandle sensorisk informasjon, fortsetter mange å møte vanskeligheter med å filtrere ut sensoriske og sosiale stimuli.</a:t>
            </a:r>
          </a:p>
          <a:p>
            <a:pPr algn="l" fontAlgn="base">
              <a:buFont typeface="Arial" panose="020B0604020202020204" pitchFamily="34" charset="0"/>
              <a:buChar char="•"/>
            </a:pPr>
            <a:r>
              <a:rPr lang="nb-NO" b="1" i="0" dirty="0">
                <a:solidFill>
                  <a:srgbClr val="2B2B2B"/>
                </a:solidFill>
                <a:effectLst/>
                <a:highlight>
                  <a:srgbClr val="FFFFFF"/>
                </a:highlight>
                <a:latin typeface="inherit"/>
              </a:rPr>
              <a:t>Økte miljøutfordringer</a:t>
            </a:r>
            <a:r>
              <a:rPr lang="nb-NO" b="0" i="0" dirty="0">
                <a:solidFill>
                  <a:srgbClr val="2B2B2B"/>
                </a:solidFill>
                <a:effectLst/>
                <a:highlight>
                  <a:srgbClr val="FFFFFF"/>
                </a:highlight>
                <a:latin typeface="inherit"/>
              </a:rPr>
              <a:t>: Videregående skoler, sosiale arrangementer og offentlige rom introduserer komplekse sansemiljøer og økte krav til sosial konformitet, som ofte forsterker sensorisk overbelastning.</a:t>
            </a:r>
          </a:p>
          <a:p>
            <a:pPr algn="l" fontAlgn="base">
              <a:buFont typeface="Arial" panose="020B0604020202020204" pitchFamily="34" charset="0"/>
              <a:buNone/>
            </a:pPr>
            <a:br>
              <a:rPr lang="nb-NO" dirty="0"/>
            </a:br>
            <a:r>
              <a:rPr lang="nb-NO" b="0" i="0" dirty="0">
                <a:solidFill>
                  <a:srgbClr val="2B2B2B"/>
                </a:solidFill>
                <a:effectLst/>
                <a:highlight>
                  <a:srgbClr val="FFFFFF"/>
                </a:highlight>
                <a:latin typeface="Arial" panose="020B0604020202020204" pitchFamily="34" charset="0"/>
              </a:rPr>
              <a:t>Autistiske </a:t>
            </a:r>
            <a:r>
              <a:rPr lang="nb-NO" b="0" i="0" dirty="0" err="1">
                <a:solidFill>
                  <a:srgbClr val="2B2B2B"/>
                </a:solidFill>
                <a:effectLst/>
                <a:highlight>
                  <a:srgbClr val="FFFFFF"/>
                </a:highlight>
                <a:latin typeface="Arial" panose="020B0604020202020204" pitchFamily="34" charset="0"/>
              </a:rPr>
              <a:t>nedsmeltninger</a:t>
            </a:r>
            <a:r>
              <a:rPr lang="nb-NO" b="0" i="0" dirty="0">
                <a:solidFill>
                  <a:srgbClr val="2B2B2B"/>
                </a:solidFill>
                <a:effectLst/>
                <a:highlight>
                  <a:srgbClr val="FFFFFF"/>
                </a:highlight>
                <a:latin typeface="Arial" panose="020B0604020202020204" pitchFamily="34" charset="0"/>
              </a:rPr>
              <a:t>, som strekker seg fra småbarnsalderen til voksenlivet, utløses ofte av sensorisk overbelastning - en konsekvens av hjernens manglende evne til å behandle et overskudd av sensoriske input effektivt.</a:t>
            </a:r>
            <a:br>
              <a:rPr lang="nb-NO" b="0" i="0" dirty="0">
                <a:solidFill>
                  <a:srgbClr val="2B2B2B"/>
                </a:solidFill>
                <a:effectLst/>
                <a:highlight>
                  <a:srgbClr val="FFFFFF"/>
                </a:highlight>
                <a:latin typeface="Arial" panose="020B0604020202020204" pitchFamily="34" charset="0"/>
              </a:rPr>
            </a:br>
            <a:br>
              <a:rPr lang="nb-NO" b="0" i="0" dirty="0">
                <a:solidFill>
                  <a:srgbClr val="2B2B2B"/>
                </a:solidFill>
                <a:effectLst/>
                <a:highlight>
                  <a:srgbClr val="FFFFFF"/>
                </a:highlight>
                <a:latin typeface="Arial" panose="020B0604020202020204" pitchFamily="34" charset="0"/>
              </a:rPr>
            </a:br>
            <a:r>
              <a:rPr lang="nb-NO" b="0" i="0" dirty="0">
                <a:solidFill>
                  <a:srgbClr val="2B2B2B"/>
                </a:solidFill>
                <a:effectLst/>
                <a:highlight>
                  <a:srgbClr val="FFFFFF"/>
                </a:highlight>
                <a:latin typeface="Arial" panose="020B0604020202020204" pitchFamily="34" charset="0"/>
              </a:rPr>
              <a:t>For voksne med autisme kan verdens iboende kompleksitet utløse </a:t>
            </a:r>
            <a:r>
              <a:rPr lang="nb-NO" b="0" i="0" dirty="0" err="1">
                <a:solidFill>
                  <a:srgbClr val="2B2B2B"/>
                </a:solidFill>
                <a:effectLst/>
                <a:highlight>
                  <a:srgbClr val="FFFFFF"/>
                </a:highlight>
                <a:latin typeface="Arial" panose="020B0604020202020204" pitchFamily="34" charset="0"/>
              </a:rPr>
              <a:t>nedsmeltninger</a:t>
            </a:r>
            <a:r>
              <a:rPr lang="nb-NO" b="0" i="0" dirty="0">
                <a:solidFill>
                  <a:srgbClr val="2B2B2B"/>
                </a:solidFill>
                <a:effectLst/>
                <a:highlight>
                  <a:srgbClr val="FFFFFF"/>
                </a:highlight>
                <a:latin typeface="Arial" panose="020B0604020202020204" pitchFamily="34" charset="0"/>
              </a:rPr>
              <a:t> når sensoriske input overgår deres prosesseringsevne – i likhet med en systemoverbelastning der den eneste utveien er en nedleggelse for å starte på nytt.</a:t>
            </a:r>
          </a:p>
          <a:p>
            <a:pPr algn="l" fontAlgn="base">
              <a:buFont typeface="Arial" panose="020B0604020202020204" pitchFamily="34" charset="0"/>
              <a:buChar char="•"/>
            </a:pPr>
            <a:r>
              <a:rPr lang="nb-NO" b="1" i="0" dirty="0">
                <a:solidFill>
                  <a:srgbClr val="2B2B2B"/>
                </a:solidFill>
                <a:effectLst/>
                <a:highlight>
                  <a:srgbClr val="FFFFFF"/>
                </a:highlight>
                <a:latin typeface="inherit"/>
              </a:rPr>
              <a:t>Mestringsmekanismer og uavhengighet</a:t>
            </a:r>
            <a:r>
              <a:rPr lang="nb-NO" b="0" i="0" dirty="0">
                <a:solidFill>
                  <a:srgbClr val="2B2B2B"/>
                </a:solidFill>
                <a:effectLst/>
                <a:highlight>
                  <a:srgbClr val="FFFFFF"/>
                </a:highlight>
                <a:latin typeface="inherit"/>
              </a:rPr>
              <a:t>: Voksne utvikler mestringsstrategier som å bruke sensoriske hjelpemidler (f.eks. støyreduserende hodetelefoner), sette klare grenser og etablere rutiner for å håndtere sensorisk overbelastning og opprettholde </a:t>
            </a:r>
          </a:p>
          <a:p>
            <a:endParaRPr lang="nb-NO" dirty="0"/>
          </a:p>
        </p:txBody>
      </p:sp>
      <p:sp>
        <p:nvSpPr>
          <p:cNvPr id="4" name="Plassholder for lysbildenummer 3"/>
          <p:cNvSpPr>
            <a:spLocks noGrp="1"/>
          </p:cNvSpPr>
          <p:nvPr>
            <p:ph type="sldNum" sz="quarter" idx="5"/>
          </p:nvPr>
        </p:nvSpPr>
        <p:spPr/>
        <p:txBody>
          <a:bodyPr/>
          <a:lstStyle/>
          <a:p>
            <a:fld id="{E950931A-9D7B-43CE-A7D7-A99A45D9792F}" type="slidenum">
              <a:rPr lang="nb-NO" smtClean="0"/>
              <a:t>36</a:t>
            </a:fld>
            <a:endParaRPr lang="nb-NO"/>
          </a:p>
        </p:txBody>
      </p:sp>
    </p:spTree>
    <p:extLst>
      <p:ext uri="{BB962C8B-B14F-4D97-AF65-F5344CB8AC3E}">
        <p14:creationId xmlns:p14="http://schemas.microsoft.com/office/powerpoint/2010/main" val="346197105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err="1"/>
              <a:t>Rumination</a:t>
            </a:r>
            <a:r>
              <a:rPr lang="nb-NO" dirty="0"/>
              <a:t> – «drøvtygging»</a:t>
            </a:r>
            <a:br>
              <a:rPr lang="nb-NO" dirty="0"/>
            </a:br>
            <a:r>
              <a:rPr lang="nb-NO" dirty="0" err="1"/>
              <a:t>Fawning</a:t>
            </a:r>
            <a:r>
              <a:rPr lang="nb-NO" dirty="0"/>
              <a:t> – oppmerksomhetssøking</a:t>
            </a:r>
          </a:p>
          <a:p>
            <a:r>
              <a:rPr lang="nb-NO" dirty="0" err="1"/>
              <a:t>Scripting</a:t>
            </a:r>
            <a:r>
              <a:rPr lang="nb-NO" dirty="0"/>
              <a:t> – gjentagelser</a:t>
            </a:r>
          </a:p>
          <a:p>
            <a:r>
              <a:rPr lang="nb-NO" dirty="0"/>
              <a:t>RSD – smerte pga. avvisning</a:t>
            </a:r>
          </a:p>
          <a:p>
            <a:endParaRPr lang="nb-NO" dirty="0"/>
          </a:p>
        </p:txBody>
      </p:sp>
      <p:sp>
        <p:nvSpPr>
          <p:cNvPr id="4" name="Plassholder for lysbildenummer 3"/>
          <p:cNvSpPr>
            <a:spLocks noGrp="1"/>
          </p:cNvSpPr>
          <p:nvPr>
            <p:ph type="sldNum" sz="quarter" idx="5"/>
          </p:nvPr>
        </p:nvSpPr>
        <p:spPr/>
        <p:txBody>
          <a:bodyPr/>
          <a:lstStyle/>
          <a:p>
            <a:fld id="{0123E2A6-5504-4DCE-B011-5B983F66BC2A}" type="slidenum">
              <a:rPr lang="nb-NO" smtClean="0"/>
              <a:t>37</a:t>
            </a:fld>
            <a:endParaRPr lang="nb-NO"/>
          </a:p>
        </p:txBody>
      </p:sp>
    </p:spTree>
    <p:extLst>
      <p:ext uri="{BB962C8B-B14F-4D97-AF65-F5344CB8AC3E}">
        <p14:creationId xmlns:p14="http://schemas.microsoft.com/office/powerpoint/2010/main" val="341531903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FB2EBFDD-6677-4B77-84C7-548C34FCA6FC}" type="slidenum">
              <a:rPr lang="nb-NO" smtClean="0"/>
              <a:t>38</a:t>
            </a:fld>
            <a:endParaRPr lang="nb-NO"/>
          </a:p>
        </p:txBody>
      </p:sp>
    </p:spTree>
    <p:extLst>
      <p:ext uri="{BB962C8B-B14F-4D97-AF65-F5344CB8AC3E}">
        <p14:creationId xmlns:p14="http://schemas.microsoft.com/office/powerpoint/2010/main" val="241660174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E950931A-9D7B-43CE-A7D7-A99A45D9792F}" type="slidenum">
              <a:rPr lang="nb-NO" smtClean="0"/>
              <a:t>39</a:t>
            </a:fld>
            <a:endParaRPr lang="nb-NO"/>
          </a:p>
        </p:txBody>
      </p:sp>
    </p:spTree>
    <p:extLst>
      <p:ext uri="{BB962C8B-B14F-4D97-AF65-F5344CB8AC3E}">
        <p14:creationId xmlns:p14="http://schemas.microsoft.com/office/powerpoint/2010/main" val="5226441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Historie fra arbeidet med boka Skyggespill, hvordan det var en måte å legge alt det vonde et sted, slik at en som hjelper ikke skulle gå og bære på det hele tiden.</a:t>
            </a:r>
          </a:p>
        </p:txBody>
      </p:sp>
      <p:sp>
        <p:nvSpPr>
          <p:cNvPr id="4" name="Plassholder for lysbildenummer 3"/>
          <p:cNvSpPr>
            <a:spLocks noGrp="1"/>
          </p:cNvSpPr>
          <p:nvPr>
            <p:ph type="sldNum" sz="quarter" idx="5"/>
          </p:nvPr>
        </p:nvSpPr>
        <p:spPr/>
        <p:txBody>
          <a:bodyPr/>
          <a:lstStyle/>
          <a:p>
            <a:fld id="{E950931A-9D7B-43CE-A7D7-A99A45D9792F}" type="slidenum">
              <a:rPr lang="nb-NO" smtClean="0"/>
              <a:t>40</a:t>
            </a:fld>
            <a:endParaRPr lang="nb-NO"/>
          </a:p>
        </p:txBody>
      </p:sp>
    </p:spTree>
    <p:extLst>
      <p:ext uri="{BB962C8B-B14F-4D97-AF65-F5344CB8AC3E}">
        <p14:creationId xmlns:p14="http://schemas.microsoft.com/office/powerpoint/2010/main" val="15197598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Fortelling om å stå ute og ta imot elevene om morgenen. </a:t>
            </a:r>
          </a:p>
          <a:p>
            <a:br>
              <a:rPr lang="nb-NO" sz="1200" kern="1200" dirty="0">
                <a:solidFill>
                  <a:schemeClr val="tx1"/>
                </a:solidFill>
                <a:effectLst/>
                <a:latin typeface="+mn-lt"/>
                <a:ea typeface="+mn-ea"/>
                <a:cs typeface="+mn-cs"/>
              </a:rPr>
            </a:br>
            <a:r>
              <a:rPr lang="nb-NO" sz="1200" kern="1200" dirty="0">
                <a:solidFill>
                  <a:schemeClr val="tx1"/>
                </a:solidFill>
                <a:effectLst/>
                <a:latin typeface="+mn-lt"/>
                <a:ea typeface="+mn-ea"/>
                <a:cs typeface="+mn-cs"/>
              </a:rPr>
              <a:t>Jeg håper, når dagen er over, at du kjenner at det var litt godt å komme – likevel. At du tok med deg noen tanker, noen ord, som gjør at både du, og elevene dine, kan få enda bedre skoledager. </a:t>
            </a:r>
            <a:br>
              <a:rPr lang="nb-NO" sz="1200" kern="1200" dirty="0">
                <a:solidFill>
                  <a:schemeClr val="tx1"/>
                </a:solidFill>
                <a:effectLst/>
                <a:latin typeface="+mn-lt"/>
                <a:ea typeface="+mn-ea"/>
                <a:cs typeface="+mn-cs"/>
              </a:rPr>
            </a:br>
            <a:r>
              <a:rPr lang="nb-NO" sz="1200" kern="1200" dirty="0">
                <a:solidFill>
                  <a:schemeClr val="tx1"/>
                </a:solidFill>
                <a:effectLst/>
                <a:latin typeface="+mn-lt"/>
                <a:ea typeface="+mn-ea"/>
                <a:cs typeface="+mn-cs"/>
              </a:rPr>
              <a:t>Om ikke du finner noe i løpet av dagen du kan ta med deg, så skal du få noe allerede nå. Tre enkle ord, som rommer alt: DU ER VIKTIG!</a:t>
            </a:r>
            <a:br>
              <a:rPr lang="nb-NO" sz="1200" kern="1200" dirty="0">
                <a:solidFill>
                  <a:schemeClr val="tx1"/>
                </a:solidFill>
                <a:effectLst/>
                <a:latin typeface="+mn-lt"/>
                <a:ea typeface="+mn-ea"/>
                <a:cs typeface="+mn-cs"/>
              </a:rPr>
            </a:br>
            <a:r>
              <a:rPr lang="nb-NO" sz="1200" kern="1200" dirty="0">
                <a:solidFill>
                  <a:schemeClr val="tx1"/>
                </a:solidFill>
                <a:effectLst/>
                <a:latin typeface="+mn-lt"/>
                <a:ea typeface="+mn-ea"/>
                <a:cs typeface="+mn-cs"/>
              </a:rPr>
              <a:t>På din skole, i din klasse, i di gruppe så er du den viktigste for at elevene du møter har det bra, at de blir sett og møtt, at de blir hørt og tatt på alvor, at de blir anerkjent og opplever å lykkes. Du er deres faste holdepunkt hver eneste dag, fem dager i uka med et minimum på 190 dager i året. </a:t>
            </a:r>
            <a:br>
              <a:rPr lang="nb-NO" sz="1200" kern="1200" dirty="0">
                <a:solidFill>
                  <a:schemeClr val="tx1"/>
                </a:solidFill>
                <a:effectLst/>
                <a:latin typeface="+mn-lt"/>
                <a:ea typeface="+mn-ea"/>
                <a:cs typeface="+mn-cs"/>
              </a:rPr>
            </a:br>
            <a:r>
              <a:rPr lang="nb-NO" sz="1200" kern="1200" dirty="0">
                <a:solidFill>
                  <a:schemeClr val="tx1"/>
                </a:solidFill>
                <a:effectLst/>
                <a:latin typeface="+mn-lt"/>
                <a:ea typeface="+mn-ea"/>
                <a:cs typeface="+mn-cs"/>
              </a:rPr>
              <a:t>Hver eneste en av elevene du møter bærer med seg noe i sekken. De har håp og drømmer, de har gleder og sorger, de har utfordringer og vanskeligheter – derfor er du så utrolig viktig! De er en del av en familie, av ei slekt, av et nettverk, hvor du også er viktig. Hvordan deres barn har det på skolen, om de lykkes og har det bra, om de er innenfor eller utenfor, om de blir likt av de voksne, om de har venner, betyr noe, og det påvirker alle rundt dem. Derfor er du så utrolig viktig.</a:t>
            </a:r>
          </a:p>
          <a:p>
            <a:br>
              <a:rPr lang="nb-NO" dirty="0">
                <a:effectLst/>
              </a:rPr>
            </a:br>
            <a:r>
              <a:rPr lang="nb-NO" sz="1200" kern="1200" dirty="0">
                <a:solidFill>
                  <a:schemeClr val="tx1"/>
                </a:solidFill>
                <a:effectLst/>
                <a:latin typeface="+mn-lt"/>
                <a:ea typeface="+mn-ea"/>
                <a:cs typeface="+mn-cs"/>
              </a:rPr>
              <a:t>Så blir du stående midt oppi alt dette, og da kommer det andre spørsmålet: Hva bærer du med deg i sekken din? Hvilke håp og drømmer har du, hvilke gleder og sorger går du gjennom, hvilke utfordringer og vanskeligheter står du midt oppe i?</a:t>
            </a:r>
            <a:br>
              <a:rPr lang="nb-NO" sz="1200" kern="1200" dirty="0">
                <a:solidFill>
                  <a:schemeClr val="tx1"/>
                </a:solidFill>
                <a:effectLst/>
                <a:latin typeface="+mn-lt"/>
                <a:ea typeface="+mn-ea"/>
                <a:cs typeface="+mn-cs"/>
              </a:rPr>
            </a:br>
            <a:r>
              <a:rPr lang="nb-NO" sz="1200" kern="1200" dirty="0">
                <a:solidFill>
                  <a:schemeClr val="tx1"/>
                </a:solidFill>
                <a:effectLst/>
                <a:latin typeface="+mn-lt"/>
                <a:ea typeface="+mn-ea"/>
                <a:cs typeface="+mn-cs"/>
              </a:rPr>
              <a:t>Hvordan du har det – påvirker også hvordan elevene har det. </a:t>
            </a:r>
            <a:br>
              <a:rPr lang="nb-NO" sz="1200" kern="1200" dirty="0">
                <a:solidFill>
                  <a:schemeClr val="tx1"/>
                </a:solidFill>
                <a:effectLst/>
                <a:latin typeface="+mn-lt"/>
                <a:ea typeface="+mn-ea"/>
                <a:cs typeface="+mn-cs"/>
              </a:rPr>
            </a:br>
            <a:br>
              <a:rPr lang="nb-NO" dirty="0"/>
            </a:br>
            <a:endParaRPr lang="nb-NO" dirty="0"/>
          </a:p>
        </p:txBody>
      </p:sp>
      <p:sp>
        <p:nvSpPr>
          <p:cNvPr id="4" name="Plassholder for lysbildenummer 3"/>
          <p:cNvSpPr>
            <a:spLocks noGrp="1"/>
          </p:cNvSpPr>
          <p:nvPr>
            <p:ph type="sldNum" sz="quarter" idx="5"/>
          </p:nvPr>
        </p:nvSpPr>
        <p:spPr/>
        <p:txBody>
          <a:bodyPr/>
          <a:lstStyle/>
          <a:p>
            <a:fld id="{D1B0792D-4324-478E-A042-07CF79CC9210}" type="slidenum">
              <a:rPr lang="nb-NO" smtClean="0"/>
              <a:t>4</a:t>
            </a:fld>
            <a:endParaRPr lang="nb-NO"/>
          </a:p>
        </p:txBody>
      </p:sp>
    </p:spTree>
    <p:extLst>
      <p:ext uri="{BB962C8B-B14F-4D97-AF65-F5344CB8AC3E}">
        <p14:creationId xmlns:p14="http://schemas.microsoft.com/office/powerpoint/2010/main" val="270263468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lvl="0"/>
            <a:r>
              <a:rPr lang="nb-NO" sz="1200" b="1" kern="1200" dirty="0">
                <a:solidFill>
                  <a:schemeClr val="tx1"/>
                </a:solidFill>
                <a:effectLst/>
                <a:latin typeface="+mn-lt"/>
                <a:ea typeface="+mn-ea"/>
                <a:cs typeface="+mn-cs"/>
              </a:rPr>
              <a:t>Kroppens stress-respons systemer</a:t>
            </a:r>
            <a:br>
              <a:rPr lang="nb-NO" sz="1200" b="1" kern="1200" dirty="0">
                <a:solidFill>
                  <a:schemeClr val="tx1"/>
                </a:solidFill>
                <a:effectLst/>
                <a:latin typeface="+mn-lt"/>
                <a:ea typeface="+mn-ea"/>
                <a:cs typeface="+mn-cs"/>
              </a:rPr>
            </a:br>
            <a:r>
              <a:rPr lang="nb-NO" sz="1200" kern="1200" dirty="0">
                <a:solidFill>
                  <a:schemeClr val="tx1"/>
                </a:solidFill>
                <a:effectLst/>
                <a:latin typeface="+mn-lt"/>
                <a:ea typeface="+mn-ea"/>
                <a:cs typeface="+mn-cs"/>
              </a:rPr>
              <a:t>Når meningsløs atferd gir mening – bare du ser bak atferden.</a:t>
            </a:r>
            <a:br>
              <a:rPr lang="nb-NO" sz="1200" kern="1200" dirty="0">
                <a:solidFill>
                  <a:schemeClr val="tx1"/>
                </a:solidFill>
                <a:effectLst/>
                <a:latin typeface="+mn-lt"/>
                <a:ea typeface="+mn-ea"/>
                <a:cs typeface="+mn-cs"/>
              </a:rPr>
            </a:br>
            <a:r>
              <a:rPr lang="nb-NO" sz="1200" kern="1200" dirty="0">
                <a:solidFill>
                  <a:schemeClr val="tx1"/>
                </a:solidFill>
                <a:effectLst/>
                <a:latin typeface="+mn-lt"/>
                <a:ea typeface="+mn-ea"/>
                <a:cs typeface="+mn-cs"/>
              </a:rPr>
              <a:t>Noe har skjedd, og er årsak til, at hjernen deres fungerer slik den gjør. Spørsmålet, og svaret, er: Hvordan forstå atferd?</a:t>
            </a:r>
            <a:br>
              <a:rPr lang="nb-NO" sz="1200" kern="1200" dirty="0">
                <a:solidFill>
                  <a:schemeClr val="tx1"/>
                </a:solidFill>
                <a:effectLst/>
                <a:latin typeface="+mn-lt"/>
                <a:ea typeface="+mn-ea"/>
                <a:cs typeface="+mn-cs"/>
              </a:rPr>
            </a:br>
            <a:r>
              <a:rPr lang="nb-NO" sz="1200" kern="1200" dirty="0">
                <a:solidFill>
                  <a:schemeClr val="tx1"/>
                </a:solidFill>
                <a:effectLst/>
                <a:latin typeface="+mn-lt"/>
                <a:ea typeface="+mn-ea"/>
                <a:cs typeface="+mn-cs"/>
              </a:rPr>
              <a:t>Barn som har opplevd sterke emosjonelle hendelser over tid utvikler et oversensitivt stress-responssystem som over-reagerer på alle trussel-relaterte signaler i hverdagen. Selv de minste triggere kan aktivere stress-respons systemet i kroppen.</a:t>
            </a:r>
          </a:p>
          <a:p>
            <a:r>
              <a:rPr lang="nb-NO" sz="1200" b="1" kern="1200" dirty="0">
                <a:solidFill>
                  <a:schemeClr val="tx1"/>
                </a:solidFill>
                <a:effectLst/>
                <a:latin typeface="+mn-lt"/>
                <a:ea typeface="+mn-ea"/>
                <a:cs typeface="+mn-cs"/>
              </a:rPr>
              <a:t>Bruce Perry:</a:t>
            </a:r>
            <a:br>
              <a:rPr lang="nb-NO" sz="1200" kern="1200" dirty="0">
                <a:solidFill>
                  <a:schemeClr val="tx1"/>
                </a:solidFill>
                <a:effectLst/>
                <a:latin typeface="+mn-lt"/>
                <a:ea typeface="+mn-ea"/>
                <a:cs typeface="+mn-cs"/>
              </a:rPr>
            </a:br>
            <a:r>
              <a:rPr lang="nb-NO" sz="1200" kern="1200" dirty="0">
                <a:solidFill>
                  <a:schemeClr val="tx1"/>
                </a:solidFill>
                <a:effectLst/>
                <a:latin typeface="+mn-lt"/>
                <a:ea typeface="+mn-ea"/>
                <a:cs typeface="+mn-cs"/>
              </a:rPr>
              <a:t>Utdanningssystemet har nærmest tvangsmessig fokusert på kognitiv utvikling, og nesten fullstendig ignorert emosjonelle og fysiske behov. Skolen må også romme forståelsen av at barndommen kjennetegnes av korte konsentrasjonsspenn, at barn trenger tid til å løpe, leke og lære, for også gjennom handling og lek skapes sosiale relasjoner.</a:t>
            </a:r>
            <a:br>
              <a:rPr lang="nb-NO" sz="1200" kern="1200" dirty="0">
                <a:solidFill>
                  <a:schemeClr val="tx1"/>
                </a:solidFill>
                <a:effectLst/>
                <a:latin typeface="+mn-lt"/>
                <a:ea typeface="+mn-ea"/>
                <a:cs typeface="+mn-cs"/>
              </a:rPr>
            </a:br>
            <a:r>
              <a:rPr lang="nb-NO" sz="1200" kern="1200" dirty="0">
                <a:solidFill>
                  <a:schemeClr val="tx1"/>
                </a:solidFill>
                <a:effectLst/>
                <a:latin typeface="+mn-lt"/>
                <a:ea typeface="+mn-ea"/>
                <a:cs typeface="+mn-cs"/>
              </a:rPr>
              <a:t>Når skoledagen blir så organisert at en ikke får mulighet til å bygge reelle relasjoner utarmer man barna emosjonelt og relasjonelt. Da er mye tapt, også empati. I likhet med språk er empati et grunnleggende og viktig trekk ved menneskeheten, en evne som er med på å definere hva et menneske er. </a:t>
            </a:r>
            <a:br>
              <a:rPr lang="nb-NO" sz="1200" kern="1200" dirty="0">
                <a:solidFill>
                  <a:schemeClr val="tx1"/>
                </a:solidFill>
                <a:effectLst/>
                <a:latin typeface="+mn-lt"/>
                <a:ea typeface="+mn-ea"/>
                <a:cs typeface="+mn-cs"/>
              </a:rPr>
            </a:br>
            <a:r>
              <a:rPr lang="nb-NO" sz="1200" kern="1200" dirty="0">
                <a:solidFill>
                  <a:schemeClr val="tx1"/>
                </a:solidFill>
                <a:effectLst/>
                <a:latin typeface="+mn-lt"/>
                <a:ea typeface="+mn-ea"/>
                <a:cs typeface="+mn-cs"/>
              </a:rPr>
              <a:t>I likhet med språk må empati læres. I en hverdag hvor det meste av livet leves i organisert og styrte miljøer som ikke alltid gir tid og rom for å bygge vennskap, eller mulighet til å få den treningen og repetisjonen som kreves for å lære og underbygge empatisk omsorg. </a:t>
            </a:r>
            <a:endParaRPr lang="nb-NO" dirty="0"/>
          </a:p>
        </p:txBody>
      </p:sp>
      <p:sp>
        <p:nvSpPr>
          <p:cNvPr id="4" name="Plassholder for lysbildenummer 3"/>
          <p:cNvSpPr>
            <a:spLocks noGrp="1"/>
          </p:cNvSpPr>
          <p:nvPr>
            <p:ph type="sldNum" sz="quarter" idx="5"/>
          </p:nvPr>
        </p:nvSpPr>
        <p:spPr/>
        <p:txBody>
          <a:bodyPr/>
          <a:lstStyle/>
          <a:p>
            <a:fld id="{E950931A-9D7B-43CE-A7D7-A99A45D9792F}" type="slidenum">
              <a:rPr lang="nb-NO" smtClean="0"/>
              <a:t>42</a:t>
            </a:fld>
            <a:endParaRPr lang="nb-NO"/>
          </a:p>
        </p:txBody>
      </p:sp>
    </p:spTree>
    <p:extLst>
      <p:ext uri="{BB962C8B-B14F-4D97-AF65-F5344CB8AC3E}">
        <p14:creationId xmlns:p14="http://schemas.microsoft.com/office/powerpoint/2010/main" val="361974901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Vi må bygge kunnskap, kompetanse og kapasitet slik at vi kan dekke behovet på en god måte.</a:t>
            </a:r>
          </a:p>
          <a:p>
            <a:r>
              <a:rPr lang="nb-NO" dirty="0"/>
              <a:t>Historien om jenta som tegnet et hjerte.</a:t>
            </a:r>
          </a:p>
        </p:txBody>
      </p:sp>
      <p:sp>
        <p:nvSpPr>
          <p:cNvPr id="4" name="Plassholder for lysbildenummer 3"/>
          <p:cNvSpPr>
            <a:spLocks noGrp="1"/>
          </p:cNvSpPr>
          <p:nvPr>
            <p:ph type="sldNum" sz="quarter" idx="5"/>
          </p:nvPr>
        </p:nvSpPr>
        <p:spPr/>
        <p:txBody>
          <a:bodyPr/>
          <a:lstStyle/>
          <a:p>
            <a:fld id="{E950931A-9D7B-43CE-A7D7-A99A45D9792F}" type="slidenum">
              <a:rPr lang="nb-NO" smtClean="0"/>
              <a:t>43</a:t>
            </a:fld>
            <a:endParaRPr lang="nb-NO"/>
          </a:p>
        </p:txBody>
      </p:sp>
    </p:spTree>
    <p:extLst>
      <p:ext uri="{BB962C8B-B14F-4D97-AF65-F5344CB8AC3E}">
        <p14:creationId xmlns:p14="http://schemas.microsoft.com/office/powerpoint/2010/main" val="9400359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800" kern="0" dirty="0">
                <a:solidFill>
                  <a:srgbClr val="260101"/>
                </a:solidFill>
                <a:effectLst/>
                <a:latin typeface="Source Sans Pro" panose="020B0503030403020204" pitchFamily="34" charset="0"/>
                <a:ea typeface="Times New Roman" panose="02020603050405020304" pitchFamily="18" charset="0"/>
                <a:cs typeface="Times New Roman" panose="02020603050405020304" pitchFamily="18" charset="0"/>
              </a:rPr>
              <a:t>Dr. Stephen </a:t>
            </a:r>
            <a:r>
              <a:rPr lang="nb-NO" sz="1800" kern="0" dirty="0" err="1">
                <a:solidFill>
                  <a:srgbClr val="260101"/>
                </a:solidFill>
                <a:effectLst/>
                <a:latin typeface="Source Sans Pro" panose="020B0503030403020204" pitchFamily="34" charset="0"/>
                <a:ea typeface="Times New Roman" panose="02020603050405020304" pitchFamily="18" charset="0"/>
                <a:cs typeface="Times New Roman" panose="02020603050405020304" pitchFamily="18" charset="0"/>
              </a:rPr>
              <a:t>Porges</a:t>
            </a:r>
            <a:r>
              <a:rPr lang="nb-NO" sz="1800" kern="0" dirty="0">
                <a:solidFill>
                  <a:srgbClr val="260101"/>
                </a:solidFill>
                <a:effectLst/>
                <a:latin typeface="Source Sans Pro" panose="020B0503030403020204" pitchFamily="34" charset="0"/>
                <a:ea typeface="Times New Roman" panose="02020603050405020304" pitchFamily="18" charset="0"/>
                <a:cs typeface="Times New Roman" panose="02020603050405020304" pitchFamily="18" charset="0"/>
              </a:rPr>
              <a:t> (2017) har skrevet boken The Pocket Guide to </a:t>
            </a:r>
            <a:r>
              <a:rPr lang="nb-NO" sz="1800" kern="0" dirty="0" err="1">
                <a:solidFill>
                  <a:srgbClr val="260101"/>
                </a:solidFill>
                <a:effectLst/>
                <a:latin typeface="Source Sans Pro" panose="020B0503030403020204" pitchFamily="34" charset="0"/>
                <a:ea typeface="Times New Roman" panose="02020603050405020304" pitchFamily="18" charset="0"/>
                <a:cs typeface="Times New Roman" panose="02020603050405020304" pitchFamily="18" charset="0"/>
              </a:rPr>
              <a:t>the</a:t>
            </a:r>
            <a:r>
              <a:rPr lang="nb-NO" sz="1800" kern="0" dirty="0">
                <a:solidFill>
                  <a:srgbClr val="260101"/>
                </a:solidFill>
                <a:effectLst/>
                <a:latin typeface="Source Sans Pro" panose="020B0503030403020204" pitchFamily="34" charset="0"/>
                <a:ea typeface="Times New Roman" panose="02020603050405020304" pitchFamily="18" charset="0"/>
                <a:cs typeface="Times New Roman" panose="02020603050405020304" pitchFamily="18" charset="0"/>
              </a:rPr>
              <a:t> </a:t>
            </a:r>
            <a:r>
              <a:rPr lang="nb-NO" sz="1800" kern="0" dirty="0" err="1">
                <a:solidFill>
                  <a:srgbClr val="260101"/>
                </a:solidFill>
                <a:effectLst/>
                <a:latin typeface="Source Sans Pro" panose="020B0503030403020204" pitchFamily="34" charset="0"/>
                <a:ea typeface="Times New Roman" panose="02020603050405020304" pitchFamily="18" charset="0"/>
                <a:cs typeface="Times New Roman" panose="02020603050405020304" pitchFamily="18" charset="0"/>
              </a:rPr>
              <a:t>Polyvagal</a:t>
            </a:r>
            <a:r>
              <a:rPr lang="nb-NO" sz="1800" kern="0" dirty="0">
                <a:solidFill>
                  <a:srgbClr val="260101"/>
                </a:solidFill>
                <a:effectLst/>
                <a:latin typeface="Source Sans Pro" panose="020B0503030403020204" pitchFamily="34" charset="0"/>
                <a:ea typeface="Times New Roman" panose="02020603050405020304" pitchFamily="18" charset="0"/>
                <a:cs typeface="Times New Roman" panose="02020603050405020304" pitchFamily="18" charset="0"/>
              </a:rPr>
              <a:t> </a:t>
            </a:r>
            <a:r>
              <a:rPr lang="nb-NO" sz="1800" kern="0" dirty="0" err="1">
                <a:solidFill>
                  <a:srgbClr val="260101"/>
                </a:solidFill>
                <a:effectLst/>
                <a:latin typeface="Source Sans Pro" panose="020B0503030403020204" pitchFamily="34" charset="0"/>
                <a:ea typeface="Times New Roman" panose="02020603050405020304" pitchFamily="18" charset="0"/>
                <a:cs typeface="Times New Roman" panose="02020603050405020304" pitchFamily="18" charset="0"/>
              </a:rPr>
              <a:t>Theory</a:t>
            </a:r>
            <a:r>
              <a:rPr lang="nb-NO" sz="1800" kern="0" dirty="0">
                <a:solidFill>
                  <a:srgbClr val="260101"/>
                </a:solidFill>
                <a:effectLst/>
                <a:latin typeface="Source Sans Pro" panose="020B0503030403020204" pitchFamily="34" charset="0"/>
                <a:ea typeface="Times New Roman" panose="02020603050405020304" pitchFamily="18" charset="0"/>
                <a:cs typeface="Times New Roman" panose="02020603050405020304" pitchFamily="18" charset="0"/>
              </a:rPr>
              <a:t>: The Transformative Power </a:t>
            </a:r>
            <a:r>
              <a:rPr lang="nb-NO" sz="1800" kern="0" dirty="0" err="1">
                <a:solidFill>
                  <a:srgbClr val="260101"/>
                </a:solidFill>
                <a:effectLst/>
                <a:latin typeface="Source Sans Pro" panose="020B0503030403020204" pitchFamily="34" charset="0"/>
                <a:ea typeface="Times New Roman" panose="02020603050405020304" pitchFamily="18" charset="0"/>
                <a:cs typeface="Times New Roman" panose="02020603050405020304" pitchFamily="18" charset="0"/>
              </a:rPr>
              <a:t>of</a:t>
            </a:r>
            <a:r>
              <a:rPr lang="nb-NO" sz="1800" kern="0" dirty="0">
                <a:solidFill>
                  <a:srgbClr val="260101"/>
                </a:solidFill>
                <a:effectLst/>
                <a:latin typeface="Source Sans Pro" panose="020B0503030403020204" pitchFamily="34" charset="0"/>
                <a:ea typeface="Times New Roman" panose="02020603050405020304" pitchFamily="18" charset="0"/>
                <a:cs typeface="Times New Roman" panose="02020603050405020304" pitchFamily="18" charset="0"/>
              </a:rPr>
              <a:t> Feeling Safe. </a:t>
            </a:r>
            <a:endParaRPr lang="nb-NO" dirty="0"/>
          </a:p>
        </p:txBody>
      </p:sp>
      <p:sp>
        <p:nvSpPr>
          <p:cNvPr id="4" name="Plassholder for lysbildenummer 3"/>
          <p:cNvSpPr>
            <a:spLocks noGrp="1"/>
          </p:cNvSpPr>
          <p:nvPr>
            <p:ph type="sldNum" sz="quarter" idx="5"/>
          </p:nvPr>
        </p:nvSpPr>
        <p:spPr/>
        <p:txBody>
          <a:bodyPr/>
          <a:lstStyle/>
          <a:p>
            <a:fld id="{E950931A-9D7B-43CE-A7D7-A99A45D9792F}" type="slidenum">
              <a:rPr lang="nb-NO" smtClean="0"/>
              <a:t>44</a:t>
            </a:fld>
            <a:endParaRPr lang="nb-NO"/>
          </a:p>
        </p:txBody>
      </p:sp>
    </p:spTree>
    <p:extLst>
      <p:ext uri="{BB962C8B-B14F-4D97-AF65-F5344CB8AC3E}">
        <p14:creationId xmlns:p14="http://schemas.microsoft.com/office/powerpoint/2010/main" val="350386748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err="1"/>
              <a:t>Hostile</a:t>
            </a:r>
            <a:r>
              <a:rPr lang="nb-NO" dirty="0"/>
              <a:t> </a:t>
            </a:r>
            <a:r>
              <a:rPr lang="nb-NO" dirty="0" err="1"/>
              <a:t>intent</a:t>
            </a:r>
            <a:r>
              <a:rPr lang="nb-NO"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nb-NO" sz="1200" b="1" kern="1200" dirty="0">
                <a:solidFill>
                  <a:schemeClr val="tx1"/>
                </a:solidFill>
                <a:effectLst/>
                <a:latin typeface="+mn-lt"/>
                <a:ea typeface="+mn-ea"/>
                <a:cs typeface="+mn-cs"/>
              </a:rPr>
              <a:t>Ross Green</a:t>
            </a:r>
            <a:br>
              <a:rPr lang="nb-NO" sz="1200" b="1" kern="1200" dirty="0">
                <a:solidFill>
                  <a:schemeClr val="tx1"/>
                </a:solidFill>
                <a:effectLst/>
                <a:latin typeface="+mn-lt"/>
                <a:ea typeface="+mn-ea"/>
                <a:cs typeface="+mn-cs"/>
              </a:rPr>
            </a:br>
            <a:r>
              <a:rPr lang="nb-NO" sz="1200" kern="1200" dirty="0">
                <a:solidFill>
                  <a:schemeClr val="tx1"/>
                </a:solidFill>
                <a:effectLst/>
                <a:latin typeface="+mn-lt"/>
                <a:ea typeface="+mn-ea"/>
                <a:cs typeface="+mn-cs"/>
              </a:rPr>
              <a:t>Ifølge </a:t>
            </a:r>
            <a:r>
              <a:rPr lang="nb-NO" sz="1200" u="sng" kern="1200" dirty="0">
                <a:solidFill>
                  <a:schemeClr val="tx1"/>
                </a:solidFill>
                <a:effectLst/>
                <a:latin typeface="+mn-lt"/>
                <a:ea typeface="+mn-ea"/>
                <a:cs typeface="+mn-cs"/>
              </a:rPr>
              <a:t>Ross Green (2011)</a:t>
            </a:r>
            <a:r>
              <a:rPr lang="nb-NO" sz="1200" kern="1200" dirty="0">
                <a:solidFill>
                  <a:schemeClr val="tx1"/>
                </a:solidFill>
                <a:effectLst/>
                <a:latin typeface="+mn-lt"/>
                <a:ea typeface="+mn-ea"/>
                <a:cs typeface="+mn-cs"/>
              </a:rPr>
              <a:t> er problemet for barn med atferdsutfordringer at de responderer på en mye mer mistilpasset måte enn oss andre, og mye oftere. Samtidig viser han til at noen barn har ferdigheter til å ta seg sammen når de presses til sine grenser, mens andre ikke har det.</a:t>
            </a:r>
          </a:p>
          <a:p>
            <a:pPr marL="0" marR="0" lvl="0" indent="0" algn="l" defTabSz="914400" rtl="0" eaLnBrk="1" fontAlgn="auto" latinLnBrk="0" hangingPunct="1">
              <a:lnSpc>
                <a:spcPct val="100000"/>
              </a:lnSpc>
              <a:spcBef>
                <a:spcPts val="0"/>
              </a:spcBef>
              <a:spcAft>
                <a:spcPts val="0"/>
              </a:spcAft>
              <a:buClrTx/>
              <a:buSzTx/>
              <a:buFontTx/>
              <a:buNone/>
              <a:tabLst/>
              <a:defRPr/>
            </a:pPr>
            <a:r>
              <a:rPr lang="nb-NO" sz="1200" kern="1200" dirty="0">
                <a:solidFill>
                  <a:schemeClr val="tx1"/>
                </a:solidFill>
                <a:effectLst/>
                <a:latin typeface="+mn-lt"/>
                <a:ea typeface="+mn-ea"/>
                <a:cs typeface="+mn-cs"/>
              </a:rPr>
              <a:t>Barn som strever og har traumeerfaringer trenger å få kontroll over noe i sin egen hverdag, ellers tar de kontroll over andre.</a:t>
            </a:r>
          </a:p>
          <a:p>
            <a:r>
              <a:rPr lang="nb-NO" sz="1200" kern="1200" dirty="0">
                <a:solidFill>
                  <a:schemeClr val="tx1"/>
                </a:solidFill>
                <a:effectLst/>
                <a:latin typeface="+mn-lt"/>
                <a:ea typeface="+mn-ea"/>
                <a:cs typeface="+mn-cs"/>
              </a:rPr>
              <a:t>Atferdsvansker kan se ut på mange vis, men forekommer under samme forutsetning: når et krav stilles til et barn, som overskrider barnets mulighet til å forstå og håndtere akkurat det kravet. </a:t>
            </a:r>
            <a:endParaRPr lang="nb-NO" dirty="0"/>
          </a:p>
        </p:txBody>
      </p:sp>
      <p:sp>
        <p:nvSpPr>
          <p:cNvPr id="4" name="Plassholder for lysbildenummer 3"/>
          <p:cNvSpPr>
            <a:spLocks noGrp="1"/>
          </p:cNvSpPr>
          <p:nvPr>
            <p:ph type="sldNum" sz="quarter" idx="5"/>
          </p:nvPr>
        </p:nvSpPr>
        <p:spPr/>
        <p:txBody>
          <a:bodyPr/>
          <a:lstStyle/>
          <a:p>
            <a:fld id="{E950931A-9D7B-43CE-A7D7-A99A45D9792F}" type="slidenum">
              <a:rPr lang="nb-NO" smtClean="0"/>
              <a:t>45</a:t>
            </a:fld>
            <a:endParaRPr lang="nb-NO"/>
          </a:p>
        </p:txBody>
      </p:sp>
    </p:spTree>
    <p:extLst>
      <p:ext uri="{BB962C8B-B14F-4D97-AF65-F5344CB8AC3E}">
        <p14:creationId xmlns:p14="http://schemas.microsoft.com/office/powerpoint/2010/main" val="210546898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sz="1200" kern="0" dirty="0">
                <a:solidFill>
                  <a:schemeClr val="tx2"/>
                </a:solidFill>
                <a:effectLst/>
                <a:ea typeface="Times New Roman" panose="02020603050405020304" pitchFamily="18" charset="0"/>
                <a:cs typeface="Times New Roman" panose="02020603050405020304" pitchFamily="18" charset="0"/>
              </a:rPr>
              <a:t>Før barnet kan oppnå tilknytning, må trygghet etableres. Først når et frakoblet eller utrygt barn begynner å føle seg trygg, vil han/hun kunne ta risikoen ved å knytte seg til noen. Når prosessen med å knytte seg til et annet menneske begynner, beveger barnet seg mot integrasjon. Grunnlaget for trivsel kan betraktes som trygghet, tilknytning og integrasjon (</a:t>
            </a:r>
            <a:r>
              <a:rPr lang="nb-NO" sz="1200" kern="0" dirty="0" err="1">
                <a:solidFill>
                  <a:schemeClr val="tx2"/>
                </a:solidFill>
                <a:effectLst/>
                <a:ea typeface="Times New Roman" panose="02020603050405020304" pitchFamily="18" charset="0"/>
                <a:cs typeface="Times New Roman" panose="02020603050405020304" pitchFamily="18" charset="0"/>
              </a:rPr>
              <a:t>Tomlinson</a:t>
            </a:r>
            <a:r>
              <a:rPr lang="nb-NO" sz="1200" kern="0" dirty="0">
                <a:solidFill>
                  <a:schemeClr val="tx2"/>
                </a:solidFill>
                <a:effectLst/>
                <a:ea typeface="Times New Roman" panose="02020603050405020304" pitchFamily="18" charset="0"/>
                <a:cs typeface="Times New Roman" panose="02020603050405020304" pitchFamily="18" charset="0"/>
              </a:rPr>
              <a:t>, 2015a).</a:t>
            </a:r>
            <a:endParaRPr lang="nb-NO" sz="1200" kern="100" dirty="0">
              <a:solidFill>
                <a:schemeClr val="tx2"/>
              </a:solidFill>
              <a:effectLst/>
              <a:ea typeface="Aptos" panose="020B0004020202020204" pitchFamily="34" charset="0"/>
              <a:cs typeface="Times New Roman" panose="02020603050405020304" pitchFamily="18" charset="0"/>
            </a:endParaRPr>
          </a:p>
          <a:p>
            <a:r>
              <a:rPr lang="nb-NO" dirty="0"/>
              <a:t>Historien om S som trodde at de fleste ikke likte han.</a:t>
            </a:r>
          </a:p>
        </p:txBody>
      </p:sp>
      <p:sp>
        <p:nvSpPr>
          <p:cNvPr id="4" name="Plassholder for lysbildenummer 3"/>
          <p:cNvSpPr>
            <a:spLocks noGrp="1"/>
          </p:cNvSpPr>
          <p:nvPr>
            <p:ph type="sldNum" sz="quarter" idx="5"/>
          </p:nvPr>
        </p:nvSpPr>
        <p:spPr/>
        <p:txBody>
          <a:bodyPr/>
          <a:lstStyle/>
          <a:p>
            <a:fld id="{E950931A-9D7B-43CE-A7D7-A99A45D9792F}" type="slidenum">
              <a:rPr lang="nb-NO" smtClean="0"/>
              <a:t>46</a:t>
            </a:fld>
            <a:endParaRPr lang="nb-NO"/>
          </a:p>
        </p:txBody>
      </p:sp>
    </p:spTree>
    <p:extLst>
      <p:ext uri="{BB962C8B-B14F-4D97-AF65-F5344CB8AC3E}">
        <p14:creationId xmlns:p14="http://schemas.microsoft.com/office/powerpoint/2010/main" val="78304400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gn="l"/>
            <a:r>
              <a:rPr lang="nb-NO" b="0" i="0" dirty="0">
                <a:solidFill>
                  <a:srgbClr val="260101"/>
                </a:solidFill>
                <a:effectLst/>
                <a:latin typeface="Source Sans Pro" panose="020B0503030403020204" pitchFamily="34" charset="0"/>
              </a:rPr>
              <a:t>Mange elever sliter med betydelige faglige lærevansker. De mestrer ikke de faglige utfordringene og det de opplever som krav til prestasjon. Slike «faglige» lærevansker har igjen mange årsaker. Det kan blant annet skyldes konstitusjonelle forhold knyttet til utviklingsforstyrrelser som for eksempel spesifikke språkvansker, matematikkvansker, ADHD, Tourettes syndrom eller autismespekterforstyrrelser. Elever med slike medfødte vansker får ofte store problemer i skolen.</a:t>
            </a:r>
          </a:p>
          <a:p>
            <a:pPr algn="l"/>
            <a:r>
              <a:rPr lang="nb-NO" b="0" i="0" dirty="0">
                <a:solidFill>
                  <a:srgbClr val="260101"/>
                </a:solidFill>
                <a:effectLst/>
                <a:latin typeface="Source Sans Pro" panose="020B0503030403020204" pitchFamily="34" charset="0"/>
              </a:rPr>
              <a:t>Konsentrasjons- og oppmerksomhetsvansker medfører problemer med å oppfatte hva læreren sier og forklarer. Elevene blir forstyrret av alt annet som skjer i klasserommet. Noen er for eksempel sterkt sensitive for lys, lukter og lyder, og andre igjen plages av stor indre uro som krever aktivitet. Mange elever har muskeltonusproblematikk som også krever bevegelse som alternativ til stillesitting. Elever med ADHD har vansker med å forstå og forholde seg til tid og frister og det å ha oversikt. Det er også vel kjent og dokumentert at elever med autismespekterproblematikk kan trigges voldsomt i ulike sosiale situasjoner.</a:t>
            </a:r>
          </a:p>
          <a:p>
            <a:pPr algn="l"/>
            <a:endParaRPr lang="nb-NO" b="0" i="0" dirty="0">
              <a:solidFill>
                <a:srgbClr val="260101"/>
              </a:solidFill>
              <a:effectLst/>
              <a:latin typeface="Source Sans Pro" panose="020B0503030403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sz="1200" kern="1200" dirty="0">
                <a:solidFill>
                  <a:schemeClr val="tx1"/>
                </a:solidFill>
                <a:effectLst/>
                <a:latin typeface="+mn-lt"/>
                <a:ea typeface="+mn-ea"/>
                <a:cs typeface="+mn-cs"/>
              </a:rPr>
              <a:t>Komorbiditet referer til om en person har en eller flere diagnoser (Ogden, 2015). Senere års forskning har vært svært opptatt av hvordan enkelte psykiske lidelser nærmest uten unntak ledsages av en hel rekke andre tilstander. Spesielt vil barn med atferdsvansker ofte fylle kriteriene for andre diagnoser, hvor </a:t>
            </a:r>
            <a:r>
              <a:rPr lang="nb-NO" sz="1200" kern="1200" dirty="0" err="1">
                <a:solidFill>
                  <a:schemeClr val="tx1"/>
                </a:solidFill>
                <a:effectLst/>
                <a:latin typeface="+mn-lt"/>
                <a:ea typeface="+mn-ea"/>
                <a:cs typeface="+mn-cs"/>
              </a:rPr>
              <a:t>Attention</a:t>
            </a:r>
            <a:r>
              <a:rPr lang="nb-NO" sz="1200" kern="1200" dirty="0">
                <a:solidFill>
                  <a:schemeClr val="tx1"/>
                </a:solidFill>
                <a:effectLst/>
                <a:latin typeface="+mn-lt"/>
                <a:ea typeface="+mn-ea"/>
                <a:cs typeface="+mn-cs"/>
              </a:rPr>
              <a:t> Deficit/ </a:t>
            </a:r>
            <a:r>
              <a:rPr lang="nb-NO" sz="1200" kern="1200" dirty="0" err="1">
                <a:solidFill>
                  <a:schemeClr val="tx1"/>
                </a:solidFill>
                <a:effectLst/>
                <a:latin typeface="+mn-lt"/>
                <a:ea typeface="+mn-ea"/>
                <a:cs typeface="+mn-cs"/>
              </a:rPr>
              <a:t>Hyperactivity</a:t>
            </a:r>
            <a:r>
              <a:rPr lang="nb-NO" sz="1200" kern="1200" dirty="0">
                <a:solidFill>
                  <a:schemeClr val="tx1"/>
                </a:solidFill>
                <a:effectLst/>
                <a:latin typeface="+mn-lt"/>
                <a:ea typeface="+mn-ea"/>
                <a:cs typeface="+mn-cs"/>
              </a:rPr>
              <a:t> Disorder (ADHD), angst og depresjon, samt språk- og kommunikasjonsvansker, er av de mest vanlige komorbide lidelsene (Weisz m.fl., 2017).</a:t>
            </a:r>
          </a:p>
          <a:p>
            <a:pPr algn="l"/>
            <a:endParaRPr lang="nb-NO" b="0" i="0" dirty="0">
              <a:solidFill>
                <a:srgbClr val="260101"/>
              </a:solidFill>
              <a:effectLst/>
              <a:latin typeface="Source Sans Pro" panose="020B0503030403020204" pitchFamily="34" charset="0"/>
            </a:endParaRPr>
          </a:p>
          <a:p>
            <a:pPr algn="l"/>
            <a:endParaRPr lang="nb-NO" b="0" i="0" dirty="0">
              <a:solidFill>
                <a:srgbClr val="260101"/>
              </a:solidFill>
              <a:effectLst/>
              <a:latin typeface="Source Sans Pro" panose="020B0503030403020204" pitchFamily="34" charset="0"/>
            </a:endParaRPr>
          </a:p>
          <a:p>
            <a:r>
              <a:rPr lang="nb-NO" dirty="0"/>
              <a:t>Vi skal se på to forhold i dag som er knyttet til elever med faglige og sosiale vansker.</a:t>
            </a:r>
          </a:p>
        </p:txBody>
      </p:sp>
      <p:sp>
        <p:nvSpPr>
          <p:cNvPr id="4" name="Plassholder for lysbildenummer 3"/>
          <p:cNvSpPr>
            <a:spLocks noGrp="1"/>
          </p:cNvSpPr>
          <p:nvPr>
            <p:ph type="sldNum" sz="quarter" idx="5"/>
          </p:nvPr>
        </p:nvSpPr>
        <p:spPr/>
        <p:txBody>
          <a:bodyPr/>
          <a:lstStyle/>
          <a:p>
            <a:fld id="{AC99AAF4-BE06-4678-BECC-EF57739D1D6C}" type="slidenum">
              <a:rPr lang="nb-NO" smtClean="0"/>
              <a:t>47</a:t>
            </a:fld>
            <a:endParaRPr lang="nb-NO"/>
          </a:p>
        </p:txBody>
      </p:sp>
    </p:spTree>
    <p:extLst>
      <p:ext uri="{BB962C8B-B14F-4D97-AF65-F5344CB8AC3E}">
        <p14:creationId xmlns:p14="http://schemas.microsoft.com/office/powerpoint/2010/main" val="294633045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7 siders dokument med faglig informasjon om språkforstyrrelsen, samt gode råd for oppfølging på skolen.</a:t>
            </a:r>
          </a:p>
          <a:p>
            <a:endParaRPr lang="nb-NO" dirty="0"/>
          </a:p>
          <a:p>
            <a:r>
              <a:rPr lang="nb-NO" sz="1200" kern="1200" dirty="0">
                <a:solidFill>
                  <a:schemeClr val="tx1"/>
                </a:solidFill>
                <a:effectLst/>
                <a:latin typeface="+mn-lt"/>
                <a:ea typeface="+mn-ea"/>
                <a:cs typeface="+mn-cs"/>
              </a:rPr>
              <a:t>Vansker knyttet til språk og kommunikasjon utgjør også en risiko for utviklingen av sosiale, emosjonelle og atferdsmessige problemer. Språkferdigheter er avgjørende for å kunne kategorisere, navngi og formidle ulike følelser og behov, samtidig som det er et redskap til å tenke og reflektere rundt tidligere og fremtidige hendelser. </a:t>
            </a:r>
            <a:endParaRPr lang="nb-NO" dirty="0"/>
          </a:p>
        </p:txBody>
      </p:sp>
      <p:sp>
        <p:nvSpPr>
          <p:cNvPr id="4" name="Plassholder for lysbildenummer 3"/>
          <p:cNvSpPr>
            <a:spLocks noGrp="1"/>
          </p:cNvSpPr>
          <p:nvPr>
            <p:ph type="sldNum" sz="quarter" idx="5"/>
          </p:nvPr>
        </p:nvSpPr>
        <p:spPr/>
        <p:txBody>
          <a:bodyPr/>
          <a:lstStyle/>
          <a:p>
            <a:fld id="{AC99AAF4-BE06-4678-BECC-EF57739D1D6C}" type="slidenum">
              <a:rPr lang="nb-NO" smtClean="0"/>
              <a:t>48</a:t>
            </a:fld>
            <a:endParaRPr lang="nb-NO"/>
          </a:p>
        </p:txBody>
      </p:sp>
    </p:spTree>
    <p:extLst>
      <p:ext uri="{BB962C8B-B14F-4D97-AF65-F5344CB8AC3E}">
        <p14:creationId xmlns:p14="http://schemas.microsoft.com/office/powerpoint/2010/main" val="407104195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dirty="0"/>
              <a:t>4 siders dokument med faglig informasjon om visuospatial forståelse, samt gode råd for oppfølging på skolen og hjemme.</a:t>
            </a:r>
          </a:p>
          <a:p>
            <a:endParaRPr lang="nb-NO" dirty="0"/>
          </a:p>
        </p:txBody>
      </p:sp>
      <p:sp>
        <p:nvSpPr>
          <p:cNvPr id="4" name="Plassholder for lysbildenummer 3"/>
          <p:cNvSpPr>
            <a:spLocks noGrp="1"/>
          </p:cNvSpPr>
          <p:nvPr>
            <p:ph type="sldNum" sz="quarter" idx="5"/>
          </p:nvPr>
        </p:nvSpPr>
        <p:spPr/>
        <p:txBody>
          <a:bodyPr/>
          <a:lstStyle/>
          <a:p>
            <a:fld id="{AC99AAF4-BE06-4678-BECC-EF57739D1D6C}" type="slidenum">
              <a:rPr lang="nb-NO" smtClean="0"/>
              <a:t>49</a:t>
            </a:fld>
            <a:endParaRPr lang="nb-NO"/>
          </a:p>
        </p:txBody>
      </p:sp>
    </p:spTree>
    <p:extLst>
      <p:ext uri="{BB962C8B-B14F-4D97-AF65-F5344CB8AC3E}">
        <p14:creationId xmlns:p14="http://schemas.microsoft.com/office/powerpoint/2010/main" val="138277347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Impressiv språkforstyrrelse erstatter det en tidligere kalte for Spesifikke språkforstyrrelser.</a:t>
            </a:r>
          </a:p>
        </p:txBody>
      </p:sp>
      <p:sp>
        <p:nvSpPr>
          <p:cNvPr id="4" name="Plassholder for lysbildenummer 3"/>
          <p:cNvSpPr>
            <a:spLocks noGrp="1"/>
          </p:cNvSpPr>
          <p:nvPr>
            <p:ph type="sldNum" sz="quarter" idx="5"/>
          </p:nvPr>
        </p:nvSpPr>
        <p:spPr/>
        <p:txBody>
          <a:bodyPr/>
          <a:lstStyle/>
          <a:p>
            <a:fld id="{AC99AAF4-BE06-4678-BECC-EF57739D1D6C}" type="slidenum">
              <a:rPr lang="nb-NO" smtClean="0"/>
              <a:t>50</a:t>
            </a:fld>
            <a:endParaRPr lang="nb-NO"/>
          </a:p>
        </p:txBody>
      </p:sp>
    </p:spTree>
    <p:extLst>
      <p:ext uri="{BB962C8B-B14F-4D97-AF65-F5344CB8AC3E}">
        <p14:creationId xmlns:p14="http://schemas.microsoft.com/office/powerpoint/2010/main" val="214258881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AC99AAF4-BE06-4678-BECC-EF57739D1D6C}" type="slidenum">
              <a:rPr lang="nb-NO" smtClean="0"/>
              <a:t>51</a:t>
            </a:fld>
            <a:endParaRPr lang="nb-NO"/>
          </a:p>
        </p:txBody>
      </p:sp>
    </p:spTree>
    <p:extLst>
      <p:ext uri="{BB962C8B-B14F-4D97-AF65-F5344CB8AC3E}">
        <p14:creationId xmlns:p14="http://schemas.microsoft.com/office/powerpoint/2010/main" val="31377834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noProof="0" dirty="0"/>
              <a:t>Det er stor forskjell på om en elev ikke vil, eller om eleven ikke kan!</a:t>
            </a:r>
            <a:br>
              <a:rPr lang="nb-NO" noProof="0" dirty="0"/>
            </a:br>
            <a:r>
              <a:rPr lang="nb-NO" noProof="0" dirty="0"/>
              <a:t>Det endrer hele utgangspunktet for hva vi gjør og hvordan vi møter eleven.</a:t>
            </a:r>
            <a:br>
              <a:rPr lang="nb-NO" noProof="0" dirty="0"/>
            </a:br>
            <a:br>
              <a:rPr lang="nb-NO" noProof="0" dirty="0"/>
            </a:br>
            <a:r>
              <a:rPr lang="nb-NO" noProof="0" dirty="0"/>
              <a:t>Jenta som løp inn i hoppetauet.</a:t>
            </a:r>
            <a:br>
              <a:rPr lang="nb-NO" noProof="0" dirty="0"/>
            </a:br>
            <a:r>
              <a:rPr lang="nb-NO" sz="1200" kern="1200" dirty="0">
                <a:solidFill>
                  <a:schemeClr val="tx1"/>
                </a:solidFill>
                <a:effectLst/>
                <a:latin typeface="+mn-lt"/>
                <a:ea typeface="+mn-ea"/>
                <a:cs typeface="+mn-cs"/>
              </a:rPr>
              <a:t>Det er dessverre et lite marked for barn som har det vanskelig. </a:t>
            </a:r>
          </a:p>
          <a:p>
            <a:endParaRPr lang="nb-NO" noProof="0" dirty="0"/>
          </a:p>
        </p:txBody>
      </p:sp>
      <p:sp>
        <p:nvSpPr>
          <p:cNvPr id="4" name="Plassholder for lysbildenummer 3"/>
          <p:cNvSpPr>
            <a:spLocks noGrp="1"/>
          </p:cNvSpPr>
          <p:nvPr>
            <p:ph type="sldNum" sz="quarter" idx="10"/>
          </p:nvPr>
        </p:nvSpPr>
        <p:spPr/>
        <p:txBody>
          <a:bodyPr/>
          <a:lstStyle/>
          <a:p>
            <a:fld id="{FB2EBFDD-6677-4B77-84C7-548C34FCA6FC}" type="slidenum">
              <a:rPr lang="nb-NO" smtClean="0"/>
              <a:t>5</a:t>
            </a:fld>
            <a:endParaRPr lang="nb-NO"/>
          </a:p>
        </p:txBody>
      </p:sp>
    </p:spTree>
    <p:extLst>
      <p:ext uri="{BB962C8B-B14F-4D97-AF65-F5344CB8AC3E}">
        <p14:creationId xmlns:p14="http://schemas.microsoft.com/office/powerpoint/2010/main" val="182172207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De introverte med DLD er de vi ofte glemmer. De internaliserer det vanskelige og vonde, blir stille og forsvinner i mengden.</a:t>
            </a:r>
          </a:p>
        </p:txBody>
      </p:sp>
      <p:sp>
        <p:nvSpPr>
          <p:cNvPr id="4" name="Plassholder for lysbildenummer 3"/>
          <p:cNvSpPr>
            <a:spLocks noGrp="1"/>
          </p:cNvSpPr>
          <p:nvPr>
            <p:ph type="sldNum" sz="quarter" idx="5"/>
          </p:nvPr>
        </p:nvSpPr>
        <p:spPr/>
        <p:txBody>
          <a:bodyPr/>
          <a:lstStyle/>
          <a:p>
            <a:fld id="{AC99AAF4-BE06-4678-BECC-EF57739D1D6C}" type="slidenum">
              <a:rPr lang="nb-NO" smtClean="0"/>
              <a:t>52</a:t>
            </a:fld>
            <a:endParaRPr lang="nb-NO"/>
          </a:p>
        </p:txBody>
      </p:sp>
    </p:spTree>
    <p:extLst>
      <p:ext uri="{BB962C8B-B14F-4D97-AF65-F5344CB8AC3E}">
        <p14:creationId xmlns:p14="http://schemas.microsoft.com/office/powerpoint/2010/main" val="109324605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…de ekstroverte med DLD er de vi ofte ser og hører.</a:t>
            </a:r>
          </a:p>
          <a:p>
            <a:endParaRPr lang="nb-NO" dirty="0"/>
          </a:p>
          <a:p>
            <a:pPr marL="0" marR="0" lvl="0" indent="0" algn="l" defTabSz="914400" rtl="0" eaLnBrk="1" fontAlgn="auto" latinLnBrk="0" hangingPunct="1">
              <a:lnSpc>
                <a:spcPct val="100000"/>
              </a:lnSpc>
              <a:spcBef>
                <a:spcPts val="0"/>
              </a:spcBef>
              <a:spcAft>
                <a:spcPts val="0"/>
              </a:spcAft>
              <a:buClrTx/>
              <a:buSzTx/>
              <a:buFontTx/>
              <a:buNone/>
              <a:tabLst/>
              <a:defRPr/>
            </a:pPr>
            <a:r>
              <a:rPr lang="nb-NO" sz="1200" kern="1200" dirty="0">
                <a:solidFill>
                  <a:schemeClr val="tx1"/>
                </a:solidFill>
                <a:effectLst/>
                <a:latin typeface="+mn-lt"/>
                <a:ea typeface="+mn-ea"/>
                <a:cs typeface="+mn-cs"/>
              </a:rPr>
              <a:t>Nyere forskning tyder på at atferdsproblematikken er langt mer sammensatt, og at de nevnte kategoriene ofte opptrer sammen (Greene 1998, 2010, 2011; Ogden, 2015; Solholm, 2014). Et barn vil med andre ord kunne ha både eksternaliserte og internaliserte vansker. Det kan være både eksplosivt og engstelig.</a:t>
            </a:r>
          </a:p>
          <a:p>
            <a:br>
              <a:rPr lang="nb-NO" dirty="0"/>
            </a:br>
            <a:r>
              <a:rPr lang="nb-NO" b="0" i="0" dirty="0">
                <a:solidFill>
                  <a:srgbClr val="260101"/>
                </a:solidFill>
                <a:effectLst/>
                <a:latin typeface="Source Sans Pro" panose="020B0503030403020204" pitchFamily="34" charset="0"/>
              </a:rPr>
              <a:t>Mangel på opplevelse av mestring, enten det er faglig mestring eller mestring av sosiale krav, bygger opp frustrasjon som kan føre til utagering. Når frustrasjoner får vokse nok, og evnen til å finne alternative sosiale løsninger for å komme seg ut av en uholdbar situasjon er fraværende, er utagerende og det som betegnes som voldelig atferd (slag, spark, kasting av ting), en naturlig følge. Utagering er en konsekvens av frustrasjoner som til slutt kommer ut av kontroll. Dersom elever heller ikke opplever forståelse for det de opplever som sterkt frustrerende tapsopplevelser, medfører det en økt risiko for utagerende atferd. Frustrasjonen må finne sitt utløp. Skolen og skolesystemet er for mange elever ganske uutholdelig.</a:t>
            </a:r>
            <a:endParaRPr lang="nb-NO" dirty="0"/>
          </a:p>
        </p:txBody>
      </p:sp>
      <p:sp>
        <p:nvSpPr>
          <p:cNvPr id="4" name="Plassholder for lysbildenummer 3"/>
          <p:cNvSpPr>
            <a:spLocks noGrp="1"/>
          </p:cNvSpPr>
          <p:nvPr>
            <p:ph type="sldNum" sz="quarter" idx="5"/>
          </p:nvPr>
        </p:nvSpPr>
        <p:spPr/>
        <p:txBody>
          <a:bodyPr/>
          <a:lstStyle/>
          <a:p>
            <a:fld id="{AC99AAF4-BE06-4678-BECC-EF57739D1D6C}" type="slidenum">
              <a:rPr lang="nb-NO" smtClean="0"/>
              <a:t>53</a:t>
            </a:fld>
            <a:endParaRPr lang="nb-NO"/>
          </a:p>
        </p:txBody>
      </p:sp>
    </p:spTree>
    <p:extLst>
      <p:ext uri="{BB962C8B-B14F-4D97-AF65-F5344CB8AC3E}">
        <p14:creationId xmlns:p14="http://schemas.microsoft.com/office/powerpoint/2010/main" val="308887538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sz="1200" dirty="0">
                <a:solidFill>
                  <a:srgbClr val="262626"/>
                </a:solidFill>
                <a:effectLst/>
                <a:latin typeface="Arial" panose="020B0604020202020204" pitchFamily="34" charset="0"/>
                <a:ea typeface="Times New Roman" panose="02020603050405020304" pitchFamily="18" charset="0"/>
                <a:cs typeface="Arial" panose="020B0604020202020204" pitchFamily="34" charset="0"/>
              </a:rPr>
              <a:t>Mange barn kommer til skolen med en tung sekk av vanskelige tanker og opplevelser. Andre får en tung sekk </a:t>
            </a:r>
            <a:r>
              <a:rPr lang="nb-NO" sz="1200">
                <a:solidFill>
                  <a:srgbClr val="262626"/>
                </a:solidFill>
                <a:effectLst/>
                <a:latin typeface="Arial" panose="020B0604020202020204" pitchFamily="34" charset="0"/>
                <a:ea typeface="Times New Roman" panose="02020603050405020304" pitchFamily="18" charset="0"/>
                <a:cs typeface="Arial" panose="020B0604020202020204" pitchFamily="34" charset="0"/>
              </a:rPr>
              <a:t>av vanskelige </a:t>
            </a:r>
            <a:r>
              <a:rPr lang="nb-NO" sz="1200" dirty="0">
                <a:solidFill>
                  <a:srgbClr val="262626"/>
                </a:solidFill>
                <a:effectLst/>
                <a:latin typeface="Arial" panose="020B0604020202020204" pitchFamily="34" charset="0"/>
                <a:ea typeface="Times New Roman" panose="02020603050405020304" pitchFamily="18" charset="0"/>
                <a:cs typeface="Arial" panose="020B0604020202020204" pitchFamily="34" charset="0"/>
              </a:rPr>
              <a:t>tanker og opplevelser – av skolen.</a:t>
            </a:r>
            <a:br>
              <a:rPr lang="nb-NO" sz="1200" dirty="0">
                <a:solidFill>
                  <a:srgbClr val="262626"/>
                </a:solidFill>
                <a:effectLst/>
                <a:latin typeface="Arial" panose="020B0604020202020204" pitchFamily="34" charset="0"/>
                <a:ea typeface="Times New Roman" panose="02020603050405020304" pitchFamily="18" charset="0"/>
                <a:cs typeface="Arial" panose="020B0604020202020204" pitchFamily="34" charset="0"/>
              </a:rPr>
            </a:br>
            <a:r>
              <a:rPr lang="nb-NO" sz="1200" dirty="0">
                <a:solidFill>
                  <a:srgbClr val="262626"/>
                </a:solidFill>
                <a:effectLst/>
                <a:latin typeface="Arial" panose="020B0604020202020204" pitchFamily="34" charset="0"/>
                <a:ea typeface="Times New Roman" panose="02020603050405020304" pitchFamily="18" charset="0"/>
                <a:cs typeface="Arial" panose="020B0604020202020204" pitchFamily="34" charset="0"/>
              </a:rPr>
              <a:t>Språkforstyrrelser kan forveksles med oppmerksomhetsvansker eller atferdsvansker. Det er lett å tenke at eleven ikke følger med, ikke lytter eller er lat. Dersom eleven har uoppdagete språkforstyrrelser, går de glipp av svært mye undervisning, da skolens opplegg stort sett baserer seg på språk. Språkforstyrrelser opptrer ofte sammen med dysleksi, og elever med et slikt sammensatt vanskebilde vil også ha store problemer med lesing og skriving. Samlet sett strever elever med språkvansker ofte med skolefaglige prestasjoner.</a:t>
            </a:r>
            <a:endParaRPr lang="nb-NO" sz="1200" dirty="0">
              <a:effectLst/>
              <a:latin typeface="Arial" panose="020B0604020202020204" pitchFamily="34" charset="0"/>
              <a:ea typeface="Times New Roman" panose="02020603050405020304" pitchFamily="18"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br>
              <a:rPr lang="nb-NO" sz="1200" dirty="0">
                <a:latin typeface="Arial" panose="020B0604020202020204" pitchFamily="34" charset="0"/>
                <a:cs typeface="Arial" panose="020B0604020202020204" pitchFamily="34" charset="0"/>
              </a:rPr>
            </a:br>
            <a:r>
              <a:rPr lang="nb-NO" sz="1200" dirty="0">
                <a:solidFill>
                  <a:srgbClr val="262626"/>
                </a:solidFill>
                <a:effectLst/>
                <a:latin typeface="Arial" panose="020B0604020202020204" pitchFamily="34" charset="0"/>
                <a:ea typeface="Times New Roman" panose="02020603050405020304" pitchFamily="18" charset="0"/>
                <a:cs typeface="Arial" panose="020B0604020202020204" pitchFamily="34" charset="0"/>
              </a:rPr>
              <a:t>Sosialt samspill er også ofte vanskelig for barn og elever med utviklingsmessige språkforstyrrelser. De kan streve med å delta i en samtale med jevnaldrende, og de er mer utsatt for mobbing. Språkforstyrrelser øker sårbarheten for psykiske vansker, dersom de ikke blir oppdaget.</a:t>
            </a:r>
            <a:endParaRPr lang="nb-NO" sz="1200" dirty="0">
              <a:effectLst/>
              <a:latin typeface="Arial" panose="020B0604020202020204" pitchFamily="34" charset="0"/>
              <a:ea typeface="Times New Roman" panose="02020603050405020304" pitchFamily="18" charset="0"/>
              <a:cs typeface="Arial" panose="020B0604020202020204" pitchFamily="34" charset="0"/>
            </a:endParaRPr>
          </a:p>
          <a:p>
            <a:br>
              <a:rPr lang="nb-NO" sz="1200" dirty="0">
                <a:latin typeface="Arial" panose="020B0604020202020204" pitchFamily="34" charset="0"/>
                <a:cs typeface="Arial" panose="020B0604020202020204" pitchFamily="34" charset="0"/>
              </a:rPr>
            </a:br>
            <a:endParaRPr lang="nb-NO" sz="1200" dirty="0">
              <a:latin typeface="Arial" panose="020B0604020202020204" pitchFamily="34" charset="0"/>
              <a:cs typeface="Arial" panose="020B0604020202020204" pitchFamily="34" charset="0"/>
            </a:endParaRPr>
          </a:p>
        </p:txBody>
      </p:sp>
      <p:sp>
        <p:nvSpPr>
          <p:cNvPr id="4" name="Plassholder for lysbildenummer 3"/>
          <p:cNvSpPr>
            <a:spLocks noGrp="1"/>
          </p:cNvSpPr>
          <p:nvPr>
            <p:ph type="sldNum" sz="quarter" idx="5"/>
          </p:nvPr>
        </p:nvSpPr>
        <p:spPr/>
        <p:txBody>
          <a:bodyPr/>
          <a:lstStyle/>
          <a:p>
            <a:fld id="{AC99AAF4-BE06-4678-BECC-EF57739D1D6C}" type="slidenum">
              <a:rPr lang="nb-NO" smtClean="0"/>
              <a:t>54</a:t>
            </a:fld>
            <a:endParaRPr lang="nb-NO"/>
          </a:p>
        </p:txBody>
      </p:sp>
    </p:spTree>
    <p:extLst>
      <p:ext uri="{BB962C8B-B14F-4D97-AF65-F5344CB8AC3E}">
        <p14:creationId xmlns:p14="http://schemas.microsoft.com/office/powerpoint/2010/main" val="281465590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AC99AAF4-BE06-4678-BECC-EF57739D1D6C}" type="slidenum">
              <a:rPr lang="nb-NO" smtClean="0"/>
              <a:t>55</a:t>
            </a:fld>
            <a:endParaRPr lang="nb-NO"/>
          </a:p>
        </p:txBody>
      </p:sp>
    </p:spTree>
    <p:extLst>
      <p:ext uri="{BB962C8B-B14F-4D97-AF65-F5344CB8AC3E}">
        <p14:creationId xmlns:p14="http://schemas.microsoft.com/office/powerpoint/2010/main" val="3125268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Hvilket fag tror du mange av disse elevene strever spesielt med?</a:t>
            </a:r>
            <a:br>
              <a:rPr lang="nb-NO" dirty="0"/>
            </a:br>
            <a:r>
              <a:rPr lang="nb-NO" dirty="0"/>
              <a:t>Flere av disse elevene er det mistanke om har dyskalkuli, siden utfordringene i matte er så store, men de strever med den visuospatiale forståelsen.</a:t>
            </a:r>
          </a:p>
        </p:txBody>
      </p:sp>
      <p:sp>
        <p:nvSpPr>
          <p:cNvPr id="4" name="Plassholder for lysbildenummer 3"/>
          <p:cNvSpPr>
            <a:spLocks noGrp="1"/>
          </p:cNvSpPr>
          <p:nvPr>
            <p:ph type="sldNum" sz="quarter" idx="5"/>
          </p:nvPr>
        </p:nvSpPr>
        <p:spPr/>
        <p:txBody>
          <a:bodyPr/>
          <a:lstStyle/>
          <a:p>
            <a:fld id="{AC99AAF4-BE06-4678-BECC-EF57739D1D6C}" type="slidenum">
              <a:rPr lang="nb-NO" smtClean="0"/>
              <a:t>56</a:t>
            </a:fld>
            <a:endParaRPr lang="nb-NO"/>
          </a:p>
        </p:txBody>
      </p:sp>
    </p:spTree>
    <p:extLst>
      <p:ext uri="{BB962C8B-B14F-4D97-AF65-F5344CB8AC3E}">
        <p14:creationId xmlns:p14="http://schemas.microsoft.com/office/powerpoint/2010/main" val="93940639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AC99AAF4-BE06-4678-BECC-EF57739D1D6C}" type="slidenum">
              <a:rPr lang="nb-NO" smtClean="0"/>
              <a:t>57</a:t>
            </a:fld>
            <a:endParaRPr lang="nb-NO"/>
          </a:p>
        </p:txBody>
      </p:sp>
    </p:spTree>
    <p:extLst>
      <p:ext uri="{BB962C8B-B14F-4D97-AF65-F5344CB8AC3E}">
        <p14:creationId xmlns:p14="http://schemas.microsoft.com/office/powerpoint/2010/main" val="355943811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For å finne svaret, lag et bilde av prismet som brettes mentalt. Mens du gjør det, hold styr på de relative plasseringene til de forskjellige fargene. Da får du at 2, 3 og 6 er rette.</a:t>
            </a:r>
          </a:p>
        </p:txBody>
      </p:sp>
      <p:sp>
        <p:nvSpPr>
          <p:cNvPr id="4" name="Plassholder for lysbildenummer 3"/>
          <p:cNvSpPr>
            <a:spLocks noGrp="1"/>
          </p:cNvSpPr>
          <p:nvPr>
            <p:ph type="sldNum" sz="quarter" idx="5"/>
          </p:nvPr>
        </p:nvSpPr>
        <p:spPr/>
        <p:txBody>
          <a:bodyPr/>
          <a:lstStyle/>
          <a:p>
            <a:fld id="{AC99AAF4-BE06-4678-BECC-EF57739D1D6C}" type="slidenum">
              <a:rPr lang="nb-NO" smtClean="0"/>
              <a:t>58</a:t>
            </a:fld>
            <a:endParaRPr lang="nb-NO"/>
          </a:p>
        </p:txBody>
      </p:sp>
    </p:spTree>
    <p:extLst>
      <p:ext uri="{BB962C8B-B14F-4D97-AF65-F5344CB8AC3E}">
        <p14:creationId xmlns:p14="http://schemas.microsoft.com/office/powerpoint/2010/main" val="269485717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Mange av disse elevene strever med forskjellen på høyre – venstre.</a:t>
            </a:r>
            <a:br>
              <a:rPr lang="nb-NO" dirty="0"/>
            </a:br>
            <a:r>
              <a:rPr lang="nb-NO" b="0" i="0" dirty="0">
                <a:solidFill>
                  <a:srgbClr val="4D5156"/>
                </a:solidFill>
                <a:effectLst/>
                <a:latin typeface="arial" panose="020B0604020202020204" pitchFamily="34" charset="0"/>
              </a:rPr>
              <a:t>De strever med mangelfull koordinasjon mellom visuelle inntrykk og motoriske bevegelser, som igjen påvirker deres </a:t>
            </a:r>
            <a:r>
              <a:rPr lang="nb-NO" b="1" i="0" dirty="0">
                <a:solidFill>
                  <a:srgbClr val="5F6368"/>
                </a:solidFill>
                <a:effectLst/>
                <a:latin typeface="arial" panose="020B0604020202020204" pitchFamily="34" charset="0"/>
              </a:rPr>
              <a:t>rom- og retningsforståelse</a:t>
            </a:r>
            <a:endParaRPr lang="nb-NO" dirty="0"/>
          </a:p>
        </p:txBody>
      </p:sp>
      <p:sp>
        <p:nvSpPr>
          <p:cNvPr id="4" name="Plassholder for lysbildenummer 3"/>
          <p:cNvSpPr>
            <a:spLocks noGrp="1"/>
          </p:cNvSpPr>
          <p:nvPr>
            <p:ph type="sldNum" sz="quarter" idx="5"/>
          </p:nvPr>
        </p:nvSpPr>
        <p:spPr/>
        <p:txBody>
          <a:bodyPr/>
          <a:lstStyle/>
          <a:p>
            <a:fld id="{AC99AAF4-BE06-4678-BECC-EF57739D1D6C}" type="slidenum">
              <a:rPr lang="nb-NO" smtClean="0"/>
              <a:t>59</a:t>
            </a:fld>
            <a:endParaRPr lang="nb-NO"/>
          </a:p>
        </p:txBody>
      </p:sp>
    </p:spTree>
    <p:extLst>
      <p:ext uri="{BB962C8B-B14F-4D97-AF65-F5344CB8AC3E}">
        <p14:creationId xmlns:p14="http://schemas.microsoft.com/office/powerpoint/2010/main" val="337745416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Lisa Tønne strever med visuospatial forståelse. Da hun og mannen skulle bygge hus kikket hun på kartet og pekte på en firkant hun tenkte var et rom og sa: «I det rommet kan jeg gjøre yoga!» Mannen kikket på henne og svarte: «Så du vil gjøre yoga i pipa?»</a:t>
            </a:r>
            <a:br>
              <a:rPr lang="nb-NO" dirty="0"/>
            </a:br>
            <a:r>
              <a:rPr lang="nb-NO" dirty="0"/>
              <a:t>Når hun er ute og kjører og bruker </a:t>
            </a:r>
            <a:r>
              <a:rPr lang="nb-NO" dirty="0" err="1"/>
              <a:t>GPS’en</a:t>
            </a:r>
            <a:r>
              <a:rPr lang="nb-NO" dirty="0"/>
              <a:t> blir hun helt stresset hvis stemmen sier: «Sving til høyre om 200 meter.», for hun aner ikke hvor mye 200 meter er!</a:t>
            </a:r>
          </a:p>
        </p:txBody>
      </p:sp>
      <p:sp>
        <p:nvSpPr>
          <p:cNvPr id="4" name="Plassholder for lysbildenummer 3"/>
          <p:cNvSpPr>
            <a:spLocks noGrp="1"/>
          </p:cNvSpPr>
          <p:nvPr>
            <p:ph type="sldNum" sz="quarter" idx="5"/>
          </p:nvPr>
        </p:nvSpPr>
        <p:spPr/>
        <p:txBody>
          <a:bodyPr/>
          <a:lstStyle/>
          <a:p>
            <a:fld id="{AC99AAF4-BE06-4678-BECC-EF57739D1D6C}" type="slidenum">
              <a:rPr lang="nb-NO" smtClean="0"/>
              <a:t>60</a:t>
            </a:fld>
            <a:endParaRPr lang="nb-NO"/>
          </a:p>
        </p:txBody>
      </p:sp>
    </p:spTree>
    <p:extLst>
      <p:ext uri="{BB962C8B-B14F-4D97-AF65-F5344CB8AC3E}">
        <p14:creationId xmlns:p14="http://schemas.microsoft.com/office/powerpoint/2010/main" val="17885480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Som dere så tidligere så strever vår tenkte elev med både Utviklingsmessig språkforstyrrelse og lav Visuospatial forståelse. Det kan gi en del utfordringer dersom vi ikke har kunnskap nok om hva det innebærer. </a:t>
            </a:r>
            <a:br>
              <a:rPr lang="nb-NO" dirty="0"/>
            </a:br>
            <a:br>
              <a:rPr lang="nb-NO" dirty="0"/>
            </a:br>
            <a:r>
              <a:rPr lang="nb-NO" dirty="0"/>
              <a:t>Samtidig er det noen råd og prinsipper som trumfer alle disse. Det er trygghet, anerkjennelse, relasjon, mestring, og sammen med eleven og foresatte må en ved hjelp av disse finne den individuelle veien for eleven gjennom de faglige rådene.</a:t>
            </a:r>
          </a:p>
        </p:txBody>
      </p:sp>
      <p:sp>
        <p:nvSpPr>
          <p:cNvPr id="4" name="Plassholder for lysbildenummer 3"/>
          <p:cNvSpPr>
            <a:spLocks noGrp="1"/>
          </p:cNvSpPr>
          <p:nvPr>
            <p:ph type="sldNum" sz="quarter" idx="5"/>
          </p:nvPr>
        </p:nvSpPr>
        <p:spPr/>
        <p:txBody>
          <a:bodyPr/>
          <a:lstStyle/>
          <a:p>
            <a:fld id="{AC99AAF4-BE06-4678-BECC-EF57739D1D6C}" type="slidenum">
              <a:rPr lang="nb-NO" smtClean="0"/>
              <a:t>61</a:t>
            </a:fld>
            <a:endParaRPr lang="nb-NO"/>
          </a:p>
        </p:txBody>
      </p:sp>
    </p:spTree>
    <p:extLst>
      <p:ext uri="{BB962C8B-B14F-4D97-AF65-F5344CB8AC3E}">
        <p14:creationId xmlns:p14="http://schemas.microsoft.com/office/powerpoint/2010/main" val="12833588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200" b="0" i="0" kern="1200" dirty="0">
                <a:solidFill>
                  <a:schemeClr val="tx1"/>
                </a:solidFill>
                <a:effectLst/>
                <a:latin typeface="+mn-lt"/>
                <a:ea typeface="+mn-ea"/>
                <a:cs typeface="+mn-cs"/>
              </a:rPr>
              <a:t>Fra barn begynner på barneskolen i fem- seksårsalder og til de er ferdige med videregående skole i 18-19-årsalder gjennomgår de et bredt spekter av </a:t>
            </a:r>
            <a:r>
              <a:rPr lang="nb-NO" sz="1200" b="0" i="0" kern="1200" dirty="0" err="1">
                <a:solidFill>
                  <a:schemeClr val="tx1"/>
                </a:solidFill>
                <a:effectLst/>
                <a:latin typeface="+mn-lt"/>
                <a:ea typeface="+mn-ea"/>
                <a:cs typeface="+mn-cs"/>
              </a:rPr>
              <a:t>utviklings­psykologiske</a:t>
            </a:r>
            <a:r>
              <a:rPr lang="nb-NO" sz="1200" b="0" i="0" kern="1200" dirty="0">
                <a:solidFill>
                  <a:schemeClr val="tx1"/>
                </a:solidFill>
                <a:effectLst/>
                <a:latin typeface="+mn-lt"/>
                <a:ea typeface="+mn-ea"/>
                <a:cs typeface="+mn-cs"/>
              </a:rPr>
              <a:t> overganger og endringer (</a:t>
            </a:r>
            <a:r>
              <a:rPr lang="nb-NO" sz="1200" b="0" i="0" kern="1200" dirty="0" err="1">
                <a:solidFill>
                  <a:schemeClr val="tx1"/>
                </a:solidFill>
                <a:effectLst/>
                <a:latin typeface="+mn-lt"/>
                <a:ea typeface="+mn-ea"/>
                <a:cs typeface="+mn-cs"/>
              </a:rPr>
              <a:t>Tetzchner</a:t>
            </a:r>
            <a:r>
              <a:rPr lang="nb-NO" sz="1200" b="0" i="0" kern="1200" dirty="0">
                <a:solidFill>
                  <a:schemeClr val="tx1"/>
                </a:solidFill>
                <a:effectLst/>
                <a:latin typeface="+mn-lt"/>
                <a:ea typeface="+mn-ea"/>
                <a:cs typeface="+mn-cs"/>
              </a:rPr>
              <a:t> 2012). I løpet av disse årene utvikles nye ferdigheter, og barna blir stadig mer involvert i sosiale fellesskap utenfor familien (</a:t>
            </a:r>
            <a:r>
              <a:rPr lang="nb-NO" sz="1200" b="0" i="0" kern="1200" dirty="0" err="1">
                <a:solidFill>
                  <a:schemeClr val="tx1"/>
                </a:solidFill>
                <a:effectLst/>
                <a:latin typeface="+mn-lt"/>
                <a:ea typeface="+mn-ea"/>
                <a:cs typeface="+mn-cs"/>
              </a:rPr>
              <a:t>Eccles</a:t>
            </a:r>
            <a:r>
              <a:rPr lang="nb-NO" sz="1200" b="0" i="0" kern="1200" dirty="0">
                <a:solidFill>
                  <a:schemeClr val="tx1"/>
                </a:solidFill>
                <a:effectLst/>
                <a:latin typeface="+mn-lt"/>
                <a:ea typeface="+mn-ea"/>
                <a:cs typeface="+mn-cs"/>
              </a:rPr>
              <a:t> 1999). Barns kapasitet for læring og utvikling øker ikke alltid lineært og gradvis, men ofte i etapper, og den innebærer både kvantitative og kvalitative endringer på ulike områder.</a:t>
            </a:r>
            <a:br>
              <a:rPr lang="nb-NO" sz="1200" b="0" i="0" kern="1200" dirty="0">
                <a:solidFill>
                  <a:schemeClr val="tx1"/>
                </a:solidFill>
                <a:effectLst/>
                <a:latin typeface="+mn-lt"/>
                <a:ea typeface="+mn-ea"/>
                <a:cs typeface="+mn-cs"/>
              </a:rPr>
            </a:br>
            <a:br>
              <a:rPr lang="nb-NO" sz="1200" b="0" i="0" kern="1200" dirty="0">
                <a:solidFill>
                  <a:schemeClr val="tx1"/>
                </a:solidFill>
                <a:effectLst/>
                <a:latin typeface="+mn-lt"/>
                <a:ea typeface="+mn-ea"/>
                <a:cs typeface="+mn-cs"/>
              </a:rPr>
            </a:br>
            <a:r>
              <a:rPr lang="nb-NO" sz="1200" b="0" i="0" kern="1200" dirty="0">
                <a:solidFill>
                  <a:schemeClr val="tx1"/>
                </a:solidFill>
                <a:effectLst/>
                <a:latin typeface="+mn-lt"/>
                <a:ea typeface="+mn-ea"/>
                <a:cs typeface="+mn-cs"/>
              </a:rPr>
              <a:t>Ikke alle barn følger samme utviklingsveier. Noen er raskt modne for alderen, andre bruker lengre tid og noen endrer seg ikke like mye fra barn til voksenalder. Det gir oss hele bredden av menneskelig variasjon.</a:t>
            </a:r>
            <a:br>
              <a:rPr lang="nb-NO" sz="1200" b="0" i="0" kern="1200" dirty="0">
                <a:solidFill>
                  <a:schemeClr val="tx1"/>
                </a:solidFill>
                <a:effectLst/>
                <a:latin typeface="+mn-lt"/>
                <a:ea typeface="+mn-ea"/>
                <a:cs typeface="+mn-cs"/>
              </a:rPr>
            </a:br>
            <a:br>
              <a:rPr lang="nb-NO" sz="1200" b="0" i="0" kern="1200" dirty="0">
                <a:solidFill>
                  <a:schemeClr val="tx1"/>
                </a:solidFill>
                <a:effectLst/>
                <a:latin typeface="+mn-lt"/>
                <a:ea typeface="+mn-ea"/>
                <a:cs typeface="+mn-cs"/>
              </a:rPr>
            </a:br>
            <a:r>
              <a:rPr lang="nb-NO" sz="1200" b="0" i="0" kern="1200" dirty="0">
                <a:solidFill>
                  <a:schemeClr val="tx1"/>
                </a:solidFill>
                <a:effectLst/>
                <a:latin typeface="+mn-lt"/>
                <a:ea typeface="+mn-ea"/>
                <a:cs typeface="+mn-cs"/>
              </a:rPr>
              <a:t>Språkutvikling</a:t>
            </a:r>
            <a:br>
              <a:rPr lang="nb-NO" sz="1200" b="0" i="0" kern="1200" dirty="0">
                <a:solidFill>
                  <a:schemeClr val="tx1"/>
                </a:solidFill>
                <a:effectLst/>
                <a:latin typeface="+mn-lt"/>
                <a:ea typeface="+mn-ea"/>
                <a:cs typeface="+mn-cs"/>
              </a:rPr>
            </a:br>
            <a:r>
              <a:rPr lang="nb-NO" sz="1200" b="0" i="0" kern="1200" dirty="0">
                <a:solidFill>
                  <a:schemeClr val="tx1"/>
                </a:solidFill>
                <a:effectLst/>
                <a:latin typeface="+mn-lt"/>
                <a:ea typeface="+mn-ea"/>
                <a:cs typeface="+mn-cs"/>
              </a:rPr>
              <a:t>Når barn begynner på skolen snakker de som oftest allerede i lange og snart grammatisk riktig oppbyggede setninger (</a:t>
            </a:r>
            <a:r>
              <a:rPr lang="nb-NO" sz="1200" b="0" i="0" kern="1200" dirty="0" err="1">
                <a:solidFill>
                  <a:schemeClr val="tx1"/>
                </a:solidFill>
                <a:effectLst/>
                <a:latin typeface="+mn-lt"/>
                <a:ea typeface="+mn-ea"/>
                <a:cs typeface="+mn-cs"/>
              </a:rPr>
              <a:t>Werker</a:t>
            </a:r>
            <a:r>
              <a:rPr lang="nb-NO" sz="1200" b="0" i="0" kern="1200" dirty="0">
                <a:solidFill>
                  <a:schemeClr val="tx1"/>
                </a:solidFill>
                <a:effectLst/>
                <a:latin typeface="+mn-lt"/>
                <a:ea typeface="+mn-ea"/>
                <a:cs typeface="+mn-cs"/>
              </a:rPr>
              <a:t> and </a:t>
            </a:r>
            <a:r>
              <a:rPr lang="nb-NO" sz="1200" b="0" i="0" kern="1200" dirty="0" err="1">
                <a:solidFill>
                  <a:schemeClr val="tx1"/>
                </a:solidFill>
                <a:effectLst/>
                <a:latin typeface="+mn-lt"/>
                <a:ea typeface="+mn-ea"/>
                <a:cs typeface="+mn-cs"/>
              </a:rPr>
              <a:t>Hensch</a:t>
            </a:r>
            <a:r>
              <a:rPr lang="nb-NO" sz="1200" b="0" i="0" kern="1200" dirty="0">
                <a:solidFill>
                  <a:schemeClr val="tx1"/>
                </a:solidFill>
                <a:effectLst/>
                <a:latin typeface="+mn-lt"/>
                <a:ea typeface="+mn-ea"/>
                <a:cs typeface="+mn-cs"/>
              </a:rPr>
              <a:t> 2015). Det skjer likevel ny og viktig språkutvikling også i skolealder. Mellom 1. og 4. klasse har det for eksempel vært beregnet at barn lærer i snitt 4000 nye ord og 14 000 nye ordvarianter (</a:t>
            </a:r>
            <a:r>
              <a:rPr lang="nb-NO" sz="1200" b="0" i="0" kern="1200" dirty="0" err="1">
                <a:solidFill>
                  <a:schemeClr val="tx1"/>
                </a:solidFill>
                <a:effectLst/>
                <a:latin typeface="+mn-lt"/>
                <a:ea typeface="+mn-ea"/>
                <a:cs typeface="+mn-cs"/>
              </a:rPr>
              <a:t>Anglin</a:t>
            </a:r>
            <a:r>
              <a:rPr lang="nb-NO" sz="1200" b="0" i="0" kern="1200" dirty="0">
                <a:solidFill>
                  <a:schemeClr val="tx1"/>
                </a:solidFill>
                <a:effectLst/>
                <a:latin typeface="+mn-lt"/>
                <a:ea typeface="+mn-ea"/>
                <a:cs typeface="+mn-cs"/>
              </a:rPr>
              <a:t>, Miller et al. 1993, </a:t>
            </a:r>
            <a:r>
              <a:rPr lang="nb-NO" sz="1200" b="0" i="0" kern="1200" dirty="0" err="1">
                <a:solidFill>
                  <a:schemeClr val="tx1"/>
                </a:solidFill>
                <a:effectLst/>
                <a:latin typeface="+mn-lt"/>
                <a:ea typeface="+mn-ea"/>
                <a:cs typeface="+mn-cs"/>
              </a:rPr>
              <a:t>Nagy</a:t>
            </a:r>
            <a:r>
              <a:rPr lang="nb-NO" sz="1200" b="0" i="0" kern="1200" dirty="0">
                <a:solidFill>
                  <a:schemeClr val="tx1"/>
                </a:solidFill>
                <a:effectLst/>
                <a:latin typeface="+mn-lt"/>
                <a:ea typeface="+mn-ea"/>
                <a:cs typeface="+mn-cs"/>
              </a:rPr>
              <a:t>, Scott et al. 2000). Et større og dypere ordforråd gjør det i økende grad mulig å uttrykke seg mer presist, fleksibelt og effektivt.</a:t>
            </a:r>
            <a:br>
              <a:rPr lang="nb-NO" sz="1200" b="0" i="0" kern="1200" dirty="0">
                <a:solidFill>
                  <a:schemeClr val="tx1"/>
                </a:solidFill>
                <a:effectLst/>
                <a:latin typeface="+mn-lt"/>
                <a:ea typeface="+mn-ea"/>
                <a:cs typeface="+mn-cs"/>
              </a:rPr>
            </a:br>
            <a:br>
              <a:rPr lang="nb-NO" sz="1200" b="0" i="0" kern="1200" dirty="0">
                <a:solidFill>
                  <a:schemeClr val="tx1"/>
                </a:solidFill>
                <a:effectLst/>
                <a:latin typeface="+mn-lt"/>
                <a:ea typeface="+mn-ea"/>
                <a:cs typeface="+mn-cs"/>
              </a:rPr>
            </a:br>
            <a:endParaRPr lang="nb-NO" dirty="0"/>
          </a:p>
        </p:txBody>
      </p:sp>
      <p:sp>
        <p:nvSpPr>
          <p:cNvPr id="4" name="Plassholder for lysbildenummer 3"/>
          <p:cNvSpPr>
            <a:spLocks noGrp="1"/>
          </p:cNvSpPr>
          <p:nvPr>
            <p:ph type="sldNum" sz="quarter" idx="5"/>
          </p:nvPr>
        </p:nvSpPr>
        <p:spPr/>
        <p:txBody>
          <a:bodyPr/>
          <a:lstStyle/>
          <a:p>
            <a:fld id="{FB2EBFDD-6677-4B77-84C7-548C34FCA6FC}" type="slidenum">
              <a:rPr lang="nb-NO" smtClean="0"/>
              <a:t>6</a:t>
            </a:fld>
            <a:endParaRPr lang="nb-NO"/>
          </a:p>
        </p:txBody>
      </p:sp>
    </p:spTree>
    <p:extLst>
      <p:ext uri="{BB962C8B-B14F-4D97-AF65-F5344CB8AC3E}">
        <p14:creationId xmlns:p14="http://schemas.microsoft.com/office/powerpoint/2010/main" val="68872564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Noen har verbal tanke og hukommelse. De husker og lærer best gjennom det som blir sagt.  Andre har visuell tanke og hukommelse. De lærer best gjennom det de ser. Andre kombinerer de to. </a:t>
            </a:r>
            <a:br>
              <a:rPr lang="nb-NO" dirty="0"/>
            </a:br>
            <a:r>
              <a:rPr lang="nb-NO" dirty="0"/>
              <a:t>Hvis vi ser på visuell romlig intelligens så er det ikke en fast evne. Selv om noen mennesker er bedre på romlig prosessering enn andre, er den gode nyheten at alle kan forbedre seg gjennom å trene på visuelle romlige aktiviteter​​.</a:t>
            </a:r>
          </a:p>
        </p:txBody>
      </p:sp>
      <p:sp>
        <p:nvSpPr>
          <p:cNvPr id="4" name="Plassholder for lysbildenummer 3"/>
          <p:cNvSpPr>
            <a:spLocks noGrp="1"/>
          </p:cNvSpPr>
          <p:nvPr>
            <p:ph type="sldNum" sz="quarter" idx="5"/>
          </p:nvPr>
        </p:nvSpPr>
        <p:spPr/>
        <p:txBody>
          <a:bodyPr/>
          <a:lstStyle/>
          <a:p>
            <a:fld id="{AC99AAF4-BE06-4678-BECC-EF57739D1D6C}" type="slidenum">
              <a:rPr lang="nb-NO" smtClean="0"/>
              <a:t>62</a:t>
            </a:fld>
            <a:endParaRPr lang="nb-NO"/>
          </a:p>
        </p:txBody>
      </p:sp>
    </p:spTree>
    <p:extLst>
      <p:ext uri="{BB962C8B-B14F-4D97-AF65-F5344CB8AC3E}">
        <p14:creationId xmlns:p14="http://schemas.microsoft.com/office/powerpoint/2010/main" val="87704281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Bildene viser Tangram (kinesiske brikker som kan settes sammen til ulike former og figurer).</a:t>
            </a:r>
            <a:br>
              <a:rPr lang="nb-NO" dirty="0"/>
            </a:br>
            <a:r>
              <a:rPr lang="nb-NO" dirty="0"/>
              <a:t>Vitenskapelige undersøkelser viser at når barn øver på visuospatiale ferdigheter fra tidlig alder vil det kunne si noe om deres matematiske ferdigheter som unge voksne. Helt ned i 4 måneders alder viser visuospatial øving effekt. </a:t>
            </a:r>
            <a:br>
              <a:rPr lang="nb-NO" dirty="0"/>
            </a:br>
            <a:br>
              <a:rPr lang="nb-NO" dirty="0"/>
            </a:br>
            <a:r>
              <a:rPr lang="nb-NO" b="0" i="0" dirty="0">
                <a:solidFill>
                  <a:srgbClr val="202124"/>
                </a:solidFill>
                <a:effectLst/>
                <a:latin typeface="arial" panose="020B0604020202020204" pitchFamily="34" charset="0"/>
              </a:rPr>
              <a:t>Romlig evne og kunnskap kan bygges videre på, og den er varig. De som mestrer ferdighetene i tidlig barndom, uavhengig av kjønn, vil få flere muligheter til å øve og forbedre den med alderen.</a:t>
            </a:r>
            <a:br>
              <a:rPr lang="nb-NO" b="0" i="0" dirty="0">
                <a:solidFill>
                  <a:srgbClr val="202124"/>
                </a:solidFill>
                <a:effectLst/>
                <a:latin typeface="arial" panose="020B0604020202020204" pitchFamily="34" charset="0"/>
              </a:rPr>
            </a:br>
            <a:r>
              <a:rPr lang="nb-NO" b="0" i="0" dirty="0">
                <a:solidFill>
                  <a:srgbClr val="202124"/>
                </a:solidFill>
                <a:effectLst/>
                <a:latin typeface="arial" panose="020B0604020202020204" pitchFamily="34" charset="0"/>
              </a:rPr>
              <a:t>For flere tips se:</a:t>
            </a:r>
            <a:br>
              <a:rPr lang="nb-NO" b="0" i="0" dirty="0">
                <a:solidFill>
                  <a:srgbClr val="202124"/>
                </a:solidFill>
                <a:effectLst/>
                <a:latin typeface="arial" panose="020B0604020202020204" pitchFamily="34" charset="0"/>
              </a:rPr>
            </a:br>
            <a:r>
              <a:rPr lang="nb-NO" b="0" i="0" dirty="0">
                <a:solidFill>
                  <a:srgbClr val="202124"/>
                </a:solidFill>
                <a:effectLst/>
                <a:latin typeface="arial" panose="020B0604020202020204" pitchFamily="34" charset="0"/>
              </a:rPr>
              <a:t>https://www.parentingforbrain.com/visual-spatial-reasoning-skills-stem/</a:t>
            </a:r>
          </a:p>
          <a:p>
            <a:endParaRPr lang="nb-NO" dirty="0"/>
          </a:p>
        </p:txBody>
      </p:sp>
      <p:sp>
        <p:nvSpPr>
          <p:cNvPr id="4" name="Plassholder for lysbildenummer 3"/>
          <p:cNvSpPr>
            <a:spLocks noGrp="1"/>
          </p:cNvSpPr>
          <p:nvPr>
            <p:ph type="sldNum" sz="quarter" idx="5"/>
          </p:nvPr>
        </p:nvSpPr>
        <p:spPr/>
        <p:txBody>
          <a:bodyPr/>
          <a:lstStyle/>
          <a:p>
            <a:fld id="{AC99AAF4-BE06-4678-BECC-EF57739D1D6C}" type="slidenum">
              <a:rPr lang="nb-NO" smtClean="0"/>
              <a:t>63</a:t>
            </a:fld>
            <a:endParaRPr lang="nb-NO"/>
          </a:p>
        </p:txBody>
      </p:sp>
    </p:spTree>
    <p:extLst>
      <p:ext uri="{BB962C8B-B14F-4D97-AF65-F5344CB8AC3E}">
        <p14:creationId xmlns:p14="http://schemas.microsoft.com/office/powerpoint/2010/main" val="347805338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0C3330-FE79-2DBB-FEB8-C770C2962EEB}"/>
            </a:ext>
          </a:extLst>
        </p:cNvPr>
        <p:cNvGrpSpPr/>
        <p:nvPr/>
      </p:nvGrpSpPr>
      <p:grpSpPr>
        <a:xfrm>
          <a:off x="0" y="0"/>
          <a:ext cx="0" cy="0"/>
          <a:chOff x="0" y="0"/>
          <a:chExt cx="0" cy="0"/>
        </a:xfrm>
      </p:grpSpPr>
      <p:sp>
        <p:nvSpPr>
          <p:cNvPr id="2" name="Plassholder for lysbilde 1">
            <a:extLst>
              <a:ext uri="{FF2B5EF4-FFF2-40B4-BE49-F238E27FC236}">
                <a16:creationId xmlns:a16="http://schemas.microsoft.com/office/drawing/2014/main" id="{93041347-85DA-4D7E-E3D9-A1F3AB1B23E2}"/>
              </a:ext>
            </a:extLst>
          </p:cNvPr>
          <p:cNvSpPr>
            <a:spLocks noGrp="1" noRot="1" noChangeAspect="1"/>
          </p:cNvSpPr>
          <p:nvPr>
            <p:ph type="sldImg"/>
          </p:nvPr>
        </p:nvSpPr>
        <p:spPr/>
      </p:sp>
      <p:sp>
        <p:nvSpPr>
          <p:cNvPr id="3" name="Plassholder for notater 2">
            <a:extLst>
              <a:ext uri="{FF2B5EF4-FFF2-40B4-BE49-F238E27FC236}">
                <a16:creationId xmlns:a16="http://schemas.microsoft.com/office/drawing/2014/main" id="{A1D32903-2B10-7E6E-364A-85E65E11E593}"/>
              </a:ext>
            </a:extLst>
          </p:cNvPr>
          <p:cNvSpPr>
            <a:spLocks noGrp="1"/>
          </p:cNvSpPr>
          <p:nvPr>
            <p:ph type="body" idx="1"/>
          </p:nvPr>
        </p:nvSpPr>
        <p:spPr/>
        <p:txBody>
          <a:bodyPr/>
          <a:lstStyle/>
          <a:p>
            <a:r>
              <a:rPr lang="nb-NO" dirty="0"/>
              <a:t>Som dere så tidligere så strever vår tenkte elev med både Utviklingsmessig språkforstyrrelse og lav Visuospatial forståelse. Det kan gi en del utfordringer dersom vi ikke har kunnskap nok om hva det innebærer. </a:t>
            </a:r>
            <a:br>
              <a:rPr lang="nb-NO" dirty="0"/>
            </a:br>
            <a:br>
              <a:rPr lang="nb-NO" dirty="0"/>
            </a:br>
            <a:r>
              <a:rPr lang="nb-NO" dirty="0"/>
              <a:t>Samtidig er det noen råd og prinsipper som trumfer alle disse. Det er trygghet, anerkjennelse, relasjon, mestring, og sammen med eleven og foresatte må en ved hjelp av disse finne den individuelle veien for eleven gjennom de faglige rådene.</a:t>
            </a:r>
          </a:p>
        </p:txBody>
      </p:sp>
      <p:sp>
        <p:nvSpPr>
          <p:cNvPr id="4" name="Plassholder for lysbildenummer 3">
            <a:extLst>
              <a:ext uri="{FF2B5EF4-FFF2-40B4-BE49-F238E27FC236}">
                <a16:creationId xmlns:a16="http://schemas.microsoft.com/office/drawing/2014/main" id="{7E626E63-CB41-BC40-6A2C-B092D55C38E9}"/>
              </a:ext>
            </a:extLst>
          </p:cNvPr>
          <p:cNvSpPr>
            <a:spLocks noGrp="1"/>
          </p:cNvSpPr>
          <p:nvPr>
            <p:ph type="sldNum" sz="quarter" idx="5"/>
          </p:nvPr>
        </p:nvSpPr>
        <p:spPr/>
        <p:txBody>
          <a:bodyPr/>
          <a:lstStyle/>
          <a:p>
            <a:fld id="{AC99AAF4-BE06-4678-BECC-EF57739D1D6C}" type="slidenum">
              <a:rPr lang="nb-NO" smtClean="0"/>
              <a:t>64</a:t>
            </a:fld>
            <a:endParaRPr lang="nb-NO"/>
          </a:p>
        </p:txBody>
      </p:sp>
    </p:spTree>
    <p:extLst>
      <p:ext uri="{BB962C8B-B14F-4D97-AF65-F5344CB8AC3E}">
        <p14:creationId xmlns:p14="http://schemas.microsoft.com/office/powerpoint/2010/main" val="365660175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Mange av våre elever har gjennom år gått i kronisk fight-freeze-flight.</a:t>
            </a:r>
          </a:p>
          <a:p>
            <a:pPr marL="0" marR="0" lvl="0" indent="0" algn="l" defTabSz="914400" rtl="0" eaLnBrk="1" fontAlgn="auto" latinLnBrk="0" hangingPunct="1">
              <a:lnSpc>
                <a:spcPct val="100000"/>
              </a:lnSpc>
              <a:spcBef>
                <a:spcPts val="0"/>
              </a:spcBef>
              <a:spcAft>
                <a:spcPts val="0"/>
              </a:spcAft>
              <a:buClrTx/>
              <a:buSzTx/>
              <a:buFontTx/>
              <a:buNone/>
              <a:tabLst/>
              <a:defRPr/>
            </a:pPr>
            <a:r>
              <a:rPr lang="nb-NO" dirty="0"/>
              <a:t>Situasjonsforståelse!</a:t>
            </a:r>
            <a:br>
              <a:rPr lang="nb-NO" dirty="0"/>
            </a:br>
            <a:r>
              <a:rPr lang="nb-NO" sz="1200" b="1" kern="1200" dirty="0">
                <a:solidFill>
                  <a:schemeClr val="tx1"/>
                </a:solidFill>
                <a:effectLst/>
                <a:latin typeface="+mn-lt"/>
                <a:ea typeface="+mn-ea"/>
                <a:cs typeface="+mn-cs"/>
              </a:rPr>
              <a:t>Situasjonsforståelse og emosjonell intelligens</a:t>
            </a:r>
            <a:br>
              <a:rPr lang="nb-NO" sz="1200" b="1" kern="1200" dirty="0">
                <a:solidFill>
                  <a:schemeClr val="tx1"/>
                </a:solidFill>
                <a:effectLst/>
                <a:latin typeface="+mn-lt"/>
                <a:ea typeface="+mn-ea"/>
                <a:cs typeface="+mn-cs"/>
              </a:rPr>
            </a:br>
            <a:r>
              <a:rPr lang="nb-NO" sz="1200" kern="1200" dirty="0">
                <a:solidFill>
                  <a:schemeClr val="tx1"/>
                </a:solidFill>
                <a:effectLst/>
                <a:latin typeface="+mn-lt"/>
                <a:ea typeface="+mn-ea"/>
                <a:cs typeface="+mn-cs"/>
              </a:rPr>
              <a:t>Den voksne må ha evne til å endre seg underveis, legge bort planlagte handlinger og formål, erstatte plan A med plan B, og få øye på formål som en kanskje ikke hadde sett for seg, hevder Lorentzen et al. (2018), som også omtaler dette som å ha situasjonsforståelse. I tillegg til situasjonsforståelse bruker </a:t>
            </a:r>
            <a:r>
              <a:rPr lang="nb-NO" sz="1200" kern="1200" dirty="0" err="1">
                <a:solidFill>
                  <a:schemeClr val="tx1"/>
                </a:solidFill>
                <a:effectLst/>
                <a:latin typeface="+mn-lt"/>
                <a:ea typeface="+mn-ea"/>
                <a:cs typeface="+mn-cs"/>
              </a:rPr>
              <a:t>Fallmyr</a:t>
            </a:r>
            <a:r>
              <a:rPr lang="nb-NO" sz="1200" kern="1200" dirty="0">
                <a:solidFill>
                  <a:schemeClr val="tx1"/>
                </a:solidFill>
                <a:effectLst/>
                <a:latin typeface="+mn-lt"/>
                <a:ea typeface="+mn-ea"/>
                <a:cs typeface="+mn-cs"/>
              </a:rPr>
              <a:t> (2020) begrepet emosjonell intelligens. Kjernen i begrepet er at du hjelper barnet og deg selv til å prosessere følelser via aksept av følelsen, du toner deg inn på barnet ved bruk av stemme og kropp, undersøker hva barnet føler gjennom å undre deg eller spørre, bekrefter med ord eller kroppsspråk at du forstår barnet, validerer følelsene ved å gi mening til følelsesreaksjonen og du tar hensyn til behovene som følelsene viser til og samregulerer med barnet, hevder </a:t>
            </a:r>
            <a:r>
              <a:rPr lang="nb-NO" sz="1200" kern="1200" dirty="0" err="1">
                <a:solidFill>
                  <a:schemeClr val="tx1"/>
                </a:solidFill>
                <a:effectLst/>
                <a:latin typeface="+mn-lt"/>
                <a:ea typeface="+mn-ea"/>
                <a:cs typeface="+mn-cs"/>
              </a:rPr>
              <a:t>Fallmyr</a:t>
            </a:r>
            <a:r>
              <a:rPr lang="nb-NO" sz="1200" kern="1200" dirty="0">
                <a:solidFill>
                  <a:schemeClr val="tx1"/>
                </a:solidFill>
                <a:effectLst/>
                <a:latin typeface="+mn-lt"/>
                <a:ea typeface="+mn-ea"/>
                <a:cs typeface="+mn-cs"/>
              </a:rPr>
              <a:t> (2020). Vi kan her se det </a:t>
            </a:r>
            <a:r>
              <a:rPr lang="nb-NO" sz="1200" kern="1200" dirty="0" err="1">
                <a:solidFill>
                  <a:schemeClr val="tx1"/>
                </a:solidFill>
                <a:effectLst/>
                <a:latin typeface="+mn-lt"/>
                <a:ea typeface="+mn-ea"/>
                <a:cs typeface="+mn-cs"/>
              </a:rPr>
              <a:t>Olkowska</a:t>
            </a:r>
            <a:r>
              <a:rPr lang="nb-NO" sz="1200" kern="1200" dirty="0">
                <a:solidFill>
                  <a:schemeClr val="tx1"/>
                </a:solidFill>
                <a:effectLst/>
                <a:latin typeface="+mn-lt"/>
                <a:ea typeface="+mn-ea"/>
                <a:cs typeface="+mn-cs"/>
              </a:rPr>
              <a:t> &amp; Landmark (2016) forteller om en terapeutisk relasjon, hvor den skoleansatte og barna han jobber med har komplementære roller. Da vil den skoleansatte i egen person være en viktig del av arbeidet med å skape kontakt, samspill, trygge og regulere barna, forteller </a:t>
            </a:r>
            <a:r>
              <a:rPr lang="nb-NO" sz="1200" kern="1200" dirty="0" err="1">
                <a:solidFill>
                  <a:schemeClr val="tx1"/>
                </a:solidFill>
                <a:effectLst/>
                <a:latin typeface="+mn-lt"/>
                <a:ea typeface="+mn-ea"/>
                <a:cs typeface="+mn-cs"/>
              </a:rPr>
              <a:t>Olkowska</a:t>
            </a:r>
            <a:r>
              <a:rPr lang="nb-NO" sz="1200" kern="1200" dirty="0">
                <a:solidFill>
                  <a:schemeClr val="tx1"/>
                </a:solidFill>
                <a:effectLst/>
                <a:latin typeface="+mn-lt"/>
                <a:ea typeface="+mn-ea"/>
                <a:cs typeface="+mn-cs"/>
              </a:rPr>
              <a:t> &amp; Landmark (2016). Videre forteller </a:t>
            </a:r>
            <a:r>
              <a:rPr lang="nb-NO" sz="1200" kern="1200" dirty="0" err="1">
                <a:solidFill>
                  <a:schemeClr val="tx1"/>
                </a:solidFill>
                <a:effectLst/>
                <a:latin typeface="+mn-lt"/>
                <a:ea typeface="+mn-ea"/>
                <a:cs typeface="+mn-cs"/>
              </a:rPr>
              <a:t>Fallmyr</a:t>
            </a:r>
            <a:r>
              <a:rPr lang="nb-NO" sz="1200" kern="1200" dirty="0">
                <a:solidFill>
                  <a:schemeClr val="tx1"/>
                </a:solidFill>
                <a:effectLst/>
                <a:latin typeface="+mn-lt"/>
                <a:ea typeface="+mn-ea"/>
                <a:cs typeface="+mn-cs"/>
              </a:rPr>
              <a:t> (2020) at slik følelseshåndtering antageligvis er den mest effektive følelsesreguleringsmetoden de skoleansatte har.</a:t>
            </a:r>
          </a:p>
          <a:p>
            <a:endParaRPr lang="nb-NO" dirty="0"/>
          </a:p>
        </p:txBody>
      </p:sp>
      <p:sp>
        <p:nvSpPr>
          <p:cNvPr id="4" name="Plassholder for lysbildenummer 3"/>
          <p:cNvSpPr>
            <a:spLocks noGrp="1"/>
          </p:cNvSpPr>
          <p:nvPr>
            <p:ph type="sldNum" sz="quarter" idx="5"/>
          </p:nvPr>
        </p:nvSpPr>
        <p:spPr/>
        <p:txBody>
          <a:bodyPr/>
          <a:lstStyle/>
          <a:p>
            <a:fld id="{E950931A-9D7B-43CE-A7D7-A99A45D9792F}" type="slidenum">
              <a:rPr lang="nb-NO" smtClean="0"/>
              <a:t>65</a:t>
            </a:fld>
            <a:endParaRPr lang="nb-NO"/>
          </a:p>
        </p:txBody>
      </p:sp>
    </p:spTree>
    <p:extLst>
      <p:ext uri="{BB962C8B-B14F-4D97-AF65-F5344CB8AC3E}">
        <p14:creationId xmlns:p14="http://schemas.microsoft.com/office/powerpoint/2010/main" val="41752844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E950931A-9D7B-43CE-A7D7-A99A45D9792F}" type="slidenum">
              <a:rPr lang="nb-NO" smtClean="0"/>
              <a:t>66</a:t>
            </a:fld>
            <a:endParaRPr lang="nb-NO"/>
          </a:p>
        </p:txBody>
      </p:sp>
    </p:spTree>
    <p:extLst>
      <p:ext uri="{BB962C8B-B14F-4D97-AF65-F5344CB8AC3E}">
        <p14:creationId xmlns:p14="http://schemas.microsoft.com/office/powerpoint/2010/main" val="426239868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10"/>
          </p:nvPr>
        </p:nvSpPr>
        <p:spPr/>
        <p:txBody>
          <a:bodyPr/>
          <a:lstStyle/>
          <a:p>
            <a:fld id="{9BD2335E-E9F6-4952-AF0E-6B45656147F2}" type="slidenum">
              <a:rPr lang="nb-NO" smtClean="0"/>
              <a:t>67</a:t>
            </a:fld>
            <a:endParaRPr lang="nb-NO"/>
          </a:p>
        </p:txBody>
      </p:sp>
    </p:spTree>
    <p:extLst>
      <p:ext uri="{BB962C8B-B14F-4D97-AF65-F5344CB8AC3E}">
        <p14:creationId xmlns:p14="http://schemas.microsoft.com/office/powerpoint/2010/main" val="258185380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Når barn reagerer med sterke følelser på ulike måter er det ofte et smerteuttrykk. </a:t>
            </a:r>
          </a:p>
        </p:txBody>
      </p:sp>
      <p:sp>
        <p:nvSpPr>
          <p:cNvPr id="4" name="Plassholder for lysbildenummer 3"/>
          <p:cNvSpPr>
            <a:spLocks noGrp="1"/>
          </p:cNvSpPr>
          <p:nvPr>
            <p:ph type="sldNum" sz="quarter" idx="10"/>
          </p:nvPr>
        </p:nvSpPr>
        <p:spPr/>
        <p:txBody>
          <a:bodyPr/>
          <a:lstStyle/>
          <a:p>
            <a:fld id="{9BD2335E-E9F6-4952-AF0E-6B45656147F2}" type="slidenum">
              <a:rPr lang="nb-NO" smtClean="0"/>
              <a:t>68</a:t>
            </a:fld>
            <a:endParaRPr lang="nb-NO"/>
          </a:p>
        </p:txBody>
      </p:sp>
    </p:spTree>
    <p:extLst>
      <p:ext uri="{BB962C8B-B14F-4D97-AF65-F5344CB8AC3E}">
        <p14:creationId xmlns:p14="http://schemas.microsoft.com/office/powerpoint/2010/main" val="175061507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sz="1200" kern="1200" dirty="0">
                <a:solidFill>
                  <a:schemeClr val="tx1"/>
                </a:solidFill>
                <a:effectLst/>
                <a:latin typeface="+mn-lt"/>
                <a:ea typeface="+mn-ea"/>
                <a:cs typeface="+mn-cs"/>
              </a:rPr>
              <a:t>Å møte voksne som ser, hører og forstår, lindrer smerten og gjør at du kanskje til slutt kan heles, men det krever noe annet enn å bare fjerne symptomene.</a:t>
            </a:r>
          </a:p>
          <a:p>
            <a:endParaRPr lang="nb-NO" dirty="0"/>
          </a:p>
        </p:txBody>
      </p:sp>
      <p:sp>
        <p:nvSpPr>
          <p:cNvPr id="4" name="Plassholder for lysbildenummer 3"/>
          <p:cNvSpPr>
            <a:spLocks noGrp="1"/>
          </p:cNvSpPr>
          <p:nvPr>
            <p:ph type="sldNum" sz="quarter" idx="10"/>
          </p:nvPr>
        </p:nvSpPr>
        <p:spPr/>
        <p:txBody>
          <a:bodyPr/>
          <a:lstStyle/>
          <a:p>
            <a:fld id="{9BD2335E-E9F6-4952-AF0E-6B45656147F2}" type="slidenum">
              <a:rPr lang="nb-NO" smtClean="0"/>
              <a:t>69</a:t>
            </a:fld>
            <a:endParaRPr lang="nb-NO"/>
          </a:p>
        </p:txBody>
      </p:sp>
    </p:spTree>
    <p:extLst>
      <p:ext uri="{BB962C8B-B14F-4D97-AF65-F5344CB8AC3E}">
        <p14:creationId xmlns:p14="http://schemas.microsoft.com/office/powerpoint/2010/main" val="334329621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nb-NO" dirty="0"/>
          </a:p>
        </p:txBody>
      </p:sp>
      <p:sp>
        <p:nvSpPr>
          <p:cNvPr id="4" name="Plassholder for lysbildenummer 3"/>
          <p:cNvSpPr>
            <a:spLocks noGrp="1"/>
          </p:cNvSpPr>
          <p:nvPr>
            <p:ph type="sldNum" sz="quarter" idx="10"/>
          </p:nvPr>
        </p:nvSpPr>
        <p:spPr/>
        <p:txBody>
          <a:bodyPr/>
          <a:lstStyle/>
          <a:p>
            <a:fld id="{DA1F0478-6D1F-4352-9E28-ED81FE3C91AF}" type="slidenum">
              <a:rPr lang="nb-NO" smtClean="0"/>
              <a:t>70</a:t>
            </a:fld>
            <a:endParaRPr lang="nb-NO" dirty="0"/>
          </a:p>
        </p:txBody>
      </p:sp>
    </p:spTree>
    <p:extLst>
      <p:ext uri="{BB962C8B-B14F-4D97-AF65-F5344CB8AC3E}">
        <p14:creationId xmlns:p14="http://schemas.microsoft.com/office/powerpoint/2010/main" val="1439432483"/>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10"/>
          </p:nvPr>
        </p:nvSpPr>
        <p:spPr/>
        <p:txBody>
          <a:bodyPr/>
          <a:lstStyle/>
          <a:p>
            <a:fld id="{9BD2335E-E9F6-4952-AF0E-6B45656147F2}" type="slidenum">
              <a:rPr lang="nb-NO" smtClean="0"/>
              <a:t>71</a:t>
            </a:fld>
            <a:endParaRPr lang="nb-NO"/>
          </a:p>
        </p:txBody>
      </p:sp>
    </p:spTree>
    <p:extLst>
      <p:ext uri="{BB962C8B-B14F-4D97-AF65-F5344CB8AC3E}">
        <p14:creationId xmlns:p14="http://schemas.microsoft.com/office/powerpoint/2010/main" val="42180777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200" b="0" i="0" kern="1200" dirty="0">
                <a:solidFill>
                  <a:schemeClr val="tx1"/>
                </a:solidFill>
                <a:effectLst/>
                <a:latin typeface="+mn-lt"/>
                <a:ea typeface="+mn-ea"/>
                <a:cs typeface="+mn-cs"/>
              </a:rPr>
              <a:t>Læring og utvikling skjer også i ulike kontekster (Bronfenbrenner 1992). For noen barn vil spesielle livshendelser eller oppvekstsvilkår kunne påvirke utviklingsveiene deres. Dette gjelder for eksempel for barn som opplever alvorlig omsorgssvikt eller mobbing. Dersom vi kjenner til typiske utviklingsoverganger og individuelle ferdighetsnivåer vil vi også kunne legge merke til om et barn ikke utvikler seg som forventet, og vi kan undersøke om barnet trenger hjelp.</a:t>
            </a:r>
            <a:br>
              <a:rPr lang="nb-NO" sz="1200" b="0" i="0" kern="1200" dirty="0">
                <a:solidFill>
                  <a:schemeClr val="tx1"/>
                </a:solidFill>
                <a:effectLst/>
                <a:latin typeface="+mn-lt"/>
                <a:ea typeface="+mn-ea"/>
                <a:cs typeface="+mn-cs"/>
              </a:rPr>
            </a:br>
            <a:r>
              <a:rPr lang="nb-NO" sz="1200" b="0" i="0" kern="1200" dirty="0">
                <a:solidFill>
                  <a:schemeClr val="tx1"/>
                </a:solidFill>
                <a:effectLst/>
                <a:latin typeface="+mn-lt"/>
                <a:ea typeface="+mn-ea"/>
                <a:cs typeface="+mn-cs"/>
              </a:rPr>
              <a:t>Å forstå hvilket utviklingsnivå et barn befinner seg på i ulike aldere gir oss gleden av å oppdage at hver fase og hvert nye utviklingstrinn har sine fordeler og egenverdi (</a:t>
            </a:r>
            <a:r>
              <a:rPr lang="nb-NO" sz="1200" b="0" i="0" kern="1200" dirty="0" err="1">
                <a:solidFill>
                  <a:schemeClr val="tx1"/>
                </a:solidFill>
                <a:effectLst/>
                <a:latin typeface="+mn-lt"/>
                <a:ea typeface="+mn-ea"/>
                <a:cs typeface="+mn-cs"/>
              </a:rPr>
              <a:t>Bjorklund</a:t>
            </a:r>
            <a:r>
              <a:rPr lang="nb-NO" sz="1200" b="0" i="0" kern="1200" dirty="0">
                <a:solidFill>
                  <a:schemeClr val="tx1"/>
                </a:solidFill>
                <a:effectLst/>
                <a:latin typeface="+mn-lt"/>
                <a:ea typeface="+mn-ea"/>
                <a:cs typeface="+mn-cs"/>
              </a:rPr>
              <a:t> 1997). En åtteåring har for eksempel ikke ferdigutviklet evnen til å navigere på tur fra et punkt til et annet (spatiale ferdigheter), men nysgjerrigheten og kroppens lette bevegelighet gjør at hun kan klatre til toppen av et tre. En tiåring kan ennå ikke fullt forstå ironi eller metaforer, men han kan lære seg et nytt språk uten aksent.</a:t>
            </a:r>
            <a:endParaRPr lang="nb-NO" dirty="0"/>
          </a:p>
        </p:txBody>
      </p:sp>
      <p:sp>
        <p:nvSpPr>
          <p:cNvPr id="4" name="Plassholder for lysbildenummer 3"/>
          <p:cNvSpPr>
            <a:spLocks noGrp="1"/>
          </p:cNvSpPr>
          <p:nvPr>
            <p:ph type="sldNum" sz="quarter" idx="5"/>
          </p:nvPr>
        </p:nvSpPr>
        <p:spPr/>
        <p:txBody>
          <a:bodyPr/>
          <a:lstStyle/>
          <a:p>
            <a:fld id="{FB2EBFDD-6677-4B77-84C7-548C34FCA6FC}" type="slidenum">
              <a:rPr lang="nb-NO" smtClean="0"/>
              <a:t>7</a:t>
            </a:fld>
            <a:endParaRPr lang="nb-NO"/>
          </a:p>
        </p:txBody>
      </p:sp>
    </p:spTree>
    <p:extLst>
      <p:ext uri="{BB962C8B-B14F-4D97-AF65-F5344CB8AC3E}">
        <p14:creationId xmlns:p14="http://schemas.microsoft.com/office/powerpoint/2010/main" val="1386684439"/>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10"/>
          </p:nvPr>
        </p:nvSpPr>
        <p:spPr/>
        <p:txBody>
          <a:bodyPr/>
          <a:lstStyle/>
          <a:p>
            <a:fld id="{9BD2335E-E9F6-4952-AF0E-6B45656147F2}" type="slidenum">
              <a:rPr lang="nb-NO" smtClean="0"/>
              <a:t>72</a:t>
            </a:fld>
            <a:endParaRPr lang="nb-NO"/>
          </a:p>
        </p:txBody>
      </p:sp>
    </p:spTree>
    <p:extLst>
      <p:ext uri="{BB962C8B-B14F-4D97-AF65-F5344CB8AC3E}">
        <p14:creationId xmlns:p14="http://schemas.microsoft.com/office/powerpoint/2010/main" val="2086793137"/>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10"/>
          </p:nvPr>
        </p:nvSpPr>
        <p:spPr/>
        <p:txBody>
          <a:bodyPr/>
          <a:lstStyle/>
          <a:p>
            <a:fld id="{9BD2335E-E9F6-4952-AF0E-6B45656147F2}" type="slidenum">
              <a:rPr lang="nb-NO" smtClean="0"/>
              <a:t>73</a:t>
            </a:fld>
            <a:endParaRPr lang="nb-NO"/>
          </a:p>
        </p:txBody>
      </p:sp>
    </p:spTree>
    <p:extLst>
      <p:ext uri="{BB962C8B-B14F-4D97-AF65-F5344CB8AC3E}">
        <p14:creationId xmlns:p14="http://schemas.microsoft.com/office/powerpoint/2010/main" val="2783038686"/>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FB2EBFDD-6677-4B77-84C7-548C34FCA6FC}" type="slidenum">
              <a:rPr lang="nb-NO" smtClean="0"/>
              <a:t>74</a:t>
            </a:fld>
            <a:endParaRPr lang="nb-NO"/>
          </a:p>
        </p:txBody>
      </p:sp>
    </p:spTree>
    <p:extLst>
      <p:ext uri="{BB962C8B-B14F-4D97-AF65-F5344CB8AC3E}">
        <p14:creationId xmlns:p14="http://schemas.microsoft.com/office/powerpoint/2010/main" val="1987523722"/>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Det ideelle</a:t>
            </a:r>
            <a:r>
              <a:rPr lang="nb-NO" baseline="0" dirty="0"/>
              <a:t> i skolen var at vi får god hjelp og oppfølging når barn har det vanskelig. At ulike etater kommer inn og hjelper barnet slik at det igjen blir stabilt og mottagelig for læring.</a:t>
            </a:r>
            <a:br>
              <a:rPr lang="nb-NO" baseline="0" dirty="0"/>
            </a:br>
            <a:r>
              <a:rPr lang="nb-NO" baseline="0" dirty="0"/>
              <a:t>Det reelle er at vi må stole på oss selv – og vi må selv inneha den kompetansen vi trenger for å stabilisere barnet.</a:t>
            </a:r>
            <a:endParaRPr lang="nb-NO" dirty="0"/>
          </a:p>
        </p:txBody>
      </p:sp>
      <p:sp>
        <p:nvSpPr>
          <p:cNvPr id="4" name="Plassholder for lysbildenummer 3"/>
          <p:cNvSpPr>
            <a:spLocks noGrp="1"/>
          </p:cNvSpPr>
          <p:nvPr>
            <p:ph type="sldNum" sz="quarter" idx="10"/>
          </p:nvPr>
        </p:nvSpPr>
        <p:spPr/>
        <p:txBody>
          <a:bodyPr/>
          <a:lstStyle/>
          <a:p>
            <a:fld id="{9BD2335E-E9F6-4952-AF0E-6B45656147F2}" type="slidenum">
              <a:rPr lang="nb-NO" smtClean="0"/>
              <a:t>75</a:t>
            </a:fld>
            <a:endParaRPr lang="nb-NO"/>
          </a:p>
        </p:txBody>
      </p:sp>
    </p:spTree>
    <p:extLst>
      <p:ext uri="{BB962C8B-B14F-4D97-AF65-F5344CB8AC3E}">
        <p14:creationId xmlns:p14="http://schemas.microsoft.com/office/powerpoint/2010/main" val="2617641509"/>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10"/>
          </p:nvPr>
        </p:nvSpPr>
        <p:spPr/>
        <p:txBody>
          <a:bodyPr/>
          <a:lstStyle/>
          <a:p>
            <a:fld id="{9BD2335E-E9F6-4952-AF0E-6B45656147F2}" type="slidenum">
              <a:rPr lang="nb-NO" smtClean="0"/>
              <a:t>76</a:t>
            </a:fld>
            <a:endParaRPr lang="nb-NO"/>
          </a:p>
        </p:txBody>
      </p:sp>
    </p:spTree>
    <p:extLst>
      <p:ext uri="{BB962C8B-B14F-4D97-AF65-F5344CB8AC3E}">
        <p14:creationId xmlns:p14="http://schemas.microsoft.com/office/powerpoint/2010/main" val="1874350803"/>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b-NO" dirty="0"/>
              <a:t>1.Trygghet</a:t>
            </a:r>
            <a:br>
              <a:rPr lang="nb-NO" dirty="0"/>
            </a:br>
            <a:r>
              <a:rPr lang="nb-NO" dirty="0"/>
              <a:t>Utviklingsteoretikere</a:t>
            </a:r>
            <a:r>
              <a:rPr lang="nb-NO" baseline="0" dirty="0"/>
              <a:t> </a:t>
            </a:r>
            <a:r>
              <a:rPr lang="nb-NO" dirty="0"/>
              <a:t>som</a:t>
            </a:r>
            <a:r>
              <a:rPr lang="nb-NO" baseline="0" dirty="0"/>
              <a:t> </a:t>
            </a:r>
            <a:r>
              <a:rPr lang="nb-NO" dirty="0"/>
              <a:t>Abraham</a:t>
            </a:r>
            <a:r>
              <a:rPr lang="nb-NO" baseline="0" dirty="0"/>
              <a:t> </a:t>
            </a:r>
            <a:r>
              <a:rPr lang="nb-NO" dirty="0" err="1"/>
              <a:t>Maslow</a:t>
            </a:r>
            <a:r>
              <a:rPr lang="nb-NO" dirty="0"/>
              <a:t>,</a:t>
            </a:r>
            <a:r>
              <a:rPr lang="nb-NO" baseline="0" dirty="0"/>
              <a:t> </a:t>
            </a:r>
            <a:r>
              <a:rPr lang="nb-NO" dirty="0"/>
              <a:t>Erik</a:t>
            </a:r>
            <a:r>
              <a:rPr lang="nb-NO" baseline="0" dirty="0"/>
              <a:t> </a:t>
            </a:r>
            <a:r>
              <a:rPr lang="nb-NO" dirty="0" err="1"/>
              <a:t>Erikson</a:t>
            </a:r>
            <a:r>
              <a:rPr lang="nb-NO" baseline="0" dirty="0"/>
              <a:t> </a:t>
            </a:r>
            <a:r>
              <a:rPr lang="nb-NO" dirty="0"/>
              <a:t>og</a:t>
            </a:r>
            <a:r>
              <a:rPr lang="nb-NO" baseline="0" dirty="0"/>
              <a:t> </a:t>
            </a:r>
            <a:r>
              <a:rPr lang="nb-NO" dirty="0"/>
              <a:t>John</a:t>
            </a:r>
            <a:r>
              <a:rPr lang="nb-NO" baseline="0" dirty="0"/>
              <a:t> </a:t>
            </a:r>
            <a:r>
              <a:rPr lang="nb-NO" dirty="0" err="1"/>
              <a:t>Bowlby</a:t>
            </a:r>
            <a:r>
              <a:rPr lang="nb-NO" baseline="0" dirty="0"/>
              <a:t> </a:t>
            </a:r>
            <a:r>
              <a:rPr lang="nb-NO" dirty="0"/>
              <a:t>mente</a:t>
            </a:r>
            <a:r>
              <a:rPr lang="nb-NO" baseline="0" dirty="0"/>
              <a:t> </a:t>
            </a:r>
            <a:r>
              <a:rPr lang="nb-NO" dirty="0"/>
              <a:t>at</a:t>
            </a:r>
            <a:r>
              <a:rPr lang="nb-NO" baseline="0" dirty="0"/>
              <a:t> </a:t>
            </a:r>
            <a:r>
              <a:rPr lang="nb-NO" dirty="0"/>
              <a:t>opplevelsen</a:t>
            </a:r>
            <a:r>
              <a:rPr lang="nb-NO" baseline="0" dirty="0"/>
              <a:t> </a:t>
            </a:r>
            <a:r>
              <a:rPr lang="nb-NO" dirty="0"/>
              <a:t> av</a:t>
            </a:r>
            <a:r>
              <a:rPr lang="nb-NO" baseline="0" dirty="0"/>
              <a:t> </a:t>
            </a:r>
            <a:r>
              <a:rPr lang="nb-NO" dirty="0"/>
              <a:t>trygghet</a:t>
            </a:r>
            <a:r>
              <a:rPr lang="nb-NO" baseline="0" dirty="0"/>
              <a:t> </a:t>
            </a:r>
            <a:r>
              <a:rPr lang="nb-NO" dirty="0"/>
              <a:t>er</a:t>
            </a:r>
            <a:r>
              <a:rPr lang="nb-NO" baseline="0" dirty="0"/>
              <a:t> </a:t>
            </a:r>
            <a:r>
              <a:rPr lang="nb-NO" dirty="0"/>
              <a:t>et</a:t>
            </a:r>
            <a:r>
              <a:rPr lang="nb-NO" baseline="0" dirty="0"/>
              <a:t> </a:t>
            </a:r>
            <a:r>
              <a:rPr lang="nb-NO" dirty="0"/>
              <a:t>grunnleggende</a:t>
            </a:r>
            <a:r>
              <a:rPr lang="nb-NO" baseline="0" dirty="0"/>
              <a:t> </a:t>
            </a:r>
            <a:r>
              <a:rPr lang="nb-NO" dirty="0"/>
              <a:t>behov</a:t>
            </a:r>
            <a:r>
              <a:rPr lang="nb-NO" baseline="0" dirty="0"/>
              <a:t> </a:t>
            </a:r>
            <a:r>
              <a:rPr lang="nb-NO" dirty="0"/>
              <a:t>hos</a:t>
            </a:r>
            <a:r>
              <a:rPr lang="nb-NO" baseline="0" dirty="0"/>
              <a:t> </a:t>
            </a:r>
            <a:r>
              <a:rPr lang="nb-NO" dirty="0"/>
              <a:t>barn. </a:t>
            </a:r>
            <a:br>
              <a:rPr lang="nb-NO" dirty="0"/>
            </a:br>
            <a:r>
              <a:rPr lang="nb-NO" dirty="0"/>
              <a:t>Trygghet</a:t>
            </a:r>
            <a:r>
              <a:rPr lang="nb-NO" baseline="0" dirty="0"/>
              <a:t> </a:t>
            </a:r>
            <a:r>
              <a:rPr lang="nb-NO" dirty="0"/>
              <a:t>er</a:t>
            </a:r>
            <a:r>
              <a:rPr lang="nb-NO" baseline="0" dirty="0"/>
              <a:t> </a:t>
            </a:r>
            <a:r>
              <a:rPr lang="nb-NO" dirty="0"/>
              <a:t>et</a:t>
            </a:r>
            <a:r>
              <a:rPr lang="nb-NO" baseline="0" dirty="0"/>
              <a:t> </a:t>
            </a:r>
            <a:r>
              <a:rPr lang="nb-NO" dirty="0"/>
              <a:t>komplekst</a:t>
            </a:r>
            <a:r>
              <a:rPr lang="nb-NO" baseline="0" dirty="0"/>
              <a:t> </a:t>
            </a:r>
            <a:r>
              <a:rPr lang="nb-NO" dirty="0"/>
              <a:t>begrep</a:t>
            </a:r>
            <a:r>
              <a:rPr lang="nb-NO" baseline="0" dirty="0"/>
              <a:t> </a:t>
            </a:r>
            <a:r>
              <a:rPr lang="nb-NO" dirty="0"/>
              <a:t>som</a:t>
            </a:r>
            <a:r>
              <a:rPr lang="nb-NO" baseline="0" dirty="0"/>
              <a:t> </a:t>
            </a:r>
            <a:r>
              <a:rPr lang="nb-NO" dirty="0"/>
              <a:t>inneholder</a:t>
            </a:r>
            <a:r>
              <a:rPr lang="nb-NO" baseline="0" dirty="0"/>
              <a:t> </a:t>
            </a:r>
            <a:r>
              <a:rPr lang="nb-NO" dirty="0"/>
              <a:t>mange</a:t>
            </a:r>
            <a:r>
              <a:rPr lang="nb-NO" baseline="0" dirty="0"/>
              <a:t> </a:t>
            </a:r>
            <a:r>
              <a:rPr lang="nb-NO" dirty="0"/>
              <a:t>elementer</a:t>
            </a:r>
            <a:r>
              <a:rPr lang="nb-NO" baseline="0" dirty="0"/>
              <a:t> </a:t>
            </a:r>
            <a:r>
              <a:rPr lang="nb-NO" dirty="0"/>
              <a:t>som</a:t>
            </a:r>
            <a:r>
              <a:rPr lang="nb-NO" baseline="0" dirty="0"/>
              <a:t> </a:t>
            </a:r>
            <a:r>
              <a:rPr lang="nb-NO" dirty="0"/>
              <a:t>omsorgspersoner</a:t>
            </a:r>
            <a:r>
              <a:rPr lang="nb-NO" baseline="0" dirty="0"/>
              <a:t> </a:t>
            </a:r>
            <a:r>
              <a:rPr lang="nb-NO" dirty="0"/>
              <a:t>må</a:t>
            </a:r>
            <a:r>
              <a:rPr lang="nb-NO" baseline="0" dirty="0"/>
              <a:t> </a:t>
            </a:r>
            <a:r>
              <a:rPr lang="nb-NO" dirty="0"/>
              <a:t>ta innover seg. I tillegg til de mer grunnleggende behovene som fysisk og emosjonell trygghet er det slik at forutsigbarhet, tilgjengelighet, ærlighet og åpenhet er sentrale for å skape trygge miljøer for barn og unge. </a:t>
            </a:r>
          </a:p>
          <a:p>
            <a:pPr marL="0" marR="0" indent="0" algn="l" defTabSz="914400" rtl="0" eaLnBrk="1" fontAlgn="auto" latinLnBrk="0" hangingPunct="1">
              <a:lnSpc>
                <a:spcPct val="100000"/>
              </a:lnSpc>
              <a:spcBef>
                <a:spcPts val="0"/>
              </a:spcBef>
              <a:spcAft>
                <a:spcPts val="0"/>
              </a:spcAft>
              <a:buClrTx/>
              <a:buSzTx/>
              <a:buFontTx/>
              <a:buNone/>
              <a:tabLst/>
              <a:defRPr/>
            </a:pPr>
            <a:r>
              <a:rPr lang="nb-NO" sz="1200" b="0" i="0" kern="1200" dirty="0">
                <a:solidFill>
                  <a:schemeClr val="tx1"/>
                </a:solidFill>
                <a:effectLst/>
                <a:latin typeface="+mn-lt"/>
                <a:ea typeface="+mn-ea"/>
                <a:cs typeface="+mn-cs"/>
              </a:rPr>
              <a:t>Uro kan være et tegn på at barn/unge vokser. Et tegn på at de er på vei til å bli tryggere. TRYGGHET er ikke det samme som harmoni. Trygghet er ikke at barnet bare viser at det har det godt. TRYGGHET rommer de overveldende følelsene, frykten og det smertefulle. Den rommer også det sårbare ved å våge å glede seg sammen med noen. Trygghet er det rommet der barn og unge sakte men sikkert kan la de følelsene og behovene de har fortrengt, komme fram. Trygghet er det rommet der voksne kan tåle å ta i mot følelsene bak atferden. Der voksne kan gi reguleringsstøtte slik at de  følelsene og stressreaksjonene som for barnet er uforståelige, kan integreres og bli en del av identiteten – uten at barnet blir stresset av dem lenger.</a:t>
            </a:r>
            <a:r>
              <a:rPr lang="nb-NO" dirty="0"/>
              <a:t> </a:t>
            </a:r>
          </a:p>
          <a:p>
            <a:endParaRPr lang="nb-NO" dirty="0"/>
          </a:p>
        </p:txBody>
      </p:sp>
      <p:sp>
        <p:nvSpPr>
          <p:cNvPr id="4" name="Plassholder for lysbildenummer 3"/>
          <p:cNvSpPr>
            <a:spLocks noGrp="1"/>
          </p:cNvSpPr>
          <p:nvPr>
            <p:ph type="sldNum" sz="quarter" idx="10"/>
          </p:nvPr>
        </p:nvSpPr>
        <p:spPr/>
        <p:txBody>
          <a:bodyPr/>
          <a:lstStyle/>
          <a:p>
            <a:fld id="{9BD2335E-E9F6-4952-AF0E-6B45656147F2}" type="slidenum">
              <a:rPr lang="nb-NO" smtClean="0"/>
              <a:t>77</a:t>
            </a:fld>
            <a:endParaRPr lang="nb-NO"/>
          </a:p>
        </p:txBody>
      </p:sp>
    </p:spTree>
    <p:extLst>
      <p:ext uri="{BB962C8B-B14F-4D97-AF65-F5344CB8AC3E}">
        <p14:creationId xmlns:p14="http://schemas.microsoft.com/office/powerpoint/2010/main" val="4007906885"/>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10"/>
          </p:nvPr>
        </p:nvSpPr>
        <p:spPr/>
        <p:txBody>
          <a:bodyPr/>
          <a:lstStyle/>
          <a:p>
            <a:fld id="{9BD2335E-E9F6-4952-AF0E-6B45656147F2}" type="slidenum">
              <a:rPr lang="nb-NO" smtClean="0"/>
              <a:t>78</a:t>
            </a:fld>
            <a:endParaRPr lang="nb-NO"/>
          </a:p>
        </p:txBody>
      </p:sp>
    </p:spTree>
    <p:extLst>
      <p:ext uri="{BB962C8B-B14F-4D97-AF65-F5344CB8AC3E}">
        <p14:creationId xmlns:p14="http://schemas.microsoft.com/office/powerpoint/2010/main" val="3890745973"/>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Positive relasjoner er nødvendig for sunn menneskelig utvikling. Å skape en god relasjon mellom voksen og barn, er ALLTID den voksnes ansvar.</a:t>
            </a:r>
          </a:p>
        </p:txBody>
      </p:sp>
      <p:sp>
        <p:nvSpPr>
          <p:cNvPr id="4" name="Plassholder for lysbildenummer 3"/>
          <p:cNvSpPr>
            <a:spLocks noGrp="1"/>
          </p:cNvSpPr>
          <p:nvPr>
            <p:ph type="sldNum" sz="quarter" idx="10"/>
          </p:nvPr>
        </p:nvSpPr>
        <p:spPr/>
        <p:txBody>
          <a:bodyPr/>
          <a:lstStyle/>
          <a:p>
            <a:fld id="{9BD2335E-E9F6-4952-AF0E-6B45656147F2}" type="slidenum">
              <a:rPr lang="nb-NO" smtClean="0"/>
              <a:t>79</a:t>
            </a:fld>
            <a:endParaRPr lang="nb-NO"/>
          </a:p>
        </p:txBody>
      </p:sp>
    </p:spTree>
    <p:extLst>
      <p:ext uri="{BB962C8B-B14F-4D97-AF65-F5344CB8AC3E}">
        <p14:creationId xmlns:p14="http://schemas.microsoft.com/office/powerpoint/2010/main" val="4007906885"/>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Barn og unge trenger hjelp til å lære å mestre egen regulering. Barna skal bli kjent med følelsene sine og lære seg et språk for dem. Det er viktig at vi som voksne anerkjenner alle følelser som " lov". Å skape en god relasjon mellom voksen og barn, er ALLTID den voksnes ansvar.</a:t>
            </a:r>
            <a:br>
              <a:rPr lang="nb-NO" dirty="0"/>
            </a:br>
            <a:r>
              <a:rPr lang="nb-NO" sz="1200" b="0" i="0" kern="1200" dirty="0">
                <a:solidFill>
                  <a:schemeClr val="tx1"/>
                </a:solidFill>
                <a:effectLst/>
                <a:latin typeface="+mn-lt"/>
                <a:ea typeface="+mn-ea"/>
                <a:cs typeface="+mn-cs"/>
              </a:rPr>
              <a:t>Mange barn erfarer at følelser ikke kan brukes til noe. De er aldri blitt møtt. Å vise sorg, glede, sinne, har ikke hatt noen nytte. Derfor er de stengt ute. </a:t>
            </a:r>
            <a:r>
              <a:rPr lang="nb-NO" sz="1200" b="1" i="0" kern="1200" dirty="0">
                <a:solidFill>
                  <a:schemeClr val="tx1"/>
                </a:solidFill>
                <a:effectLst/>
                <a:latin typeface="+mn-lt"/>
                <a:ea typeface="+mn-ea"/>
                <a:cs typeface="+mn-cs"/>
              </a:rPr>
              <a:t>Følelser har ingen funksjon når de ikke blir møtt.</a:t>
            </a:r>
            <a:br>
              <a:rPr lang="nb-NO" dirty="0"/>
            </a:br>
            <a:r>
              <a:rPr lang="nb-NO" sz="1200" b="0" i="0" kern="1200" dirty="0">
                <a:solidFill>
                  <a:schemeClr val="tx1"/>
                </a:solidFill>
                <a:effectLst/>
                <a:latin typeface="+mn-lt"/>
                <a:ea typeface="+mn-ea"/>
                <a:cs typeface="+mn-cs"/>
              </a:rPr>
              <a:t>På samme måte kan vi repeterende lære at følelser </a:t>
            </a:r>
            <a:r>
              <a:rPr lang="nb-NO" sz="1200" b="1" i="0" kern="1200" dirty="0">
                <a:solidFill>
                  <a:schemeClr val="tx1"/>
                </a:solidFill>
                <a:effectLst/>
                <a:latin typeface="+mn-lt"/>
                <a:ea typeface="+mn-ea"/>
                <a:cs typeface="+mn-cs"/>
              </a:rPr>
              <a:t>kan</a:t>
            </a:r>
            <a:r>
              <a:rPr lang="nb-NO" sz="1200" b="0" i="0" kern="1200" dirty="0">
                <a:solidFill>
                  <a:schemeClr val="tx1"/>
                </a:solidFill>
                <a:effectLst/>
                <a:latin typeface="+mn-lt"/>
                <a:ea typeface="+mn-ea"/>
                <a:cs typeface="+mn-cs"/>
              </a:rPr>
              <a:t> brukes til noe. Når de blir møtt.</a:t>
            </a:r>
            <a:br>
              <a:rPr lang="nb-NO" dirty="0"/>
            </a:br>
            <a:r>
              <a:rPr lang="nb-NO" sz="1200" b="0" i="0" kern="1200" dirty="0">
                <a:solidFill>
                  <a:schemeClr val="tx1"/>
                </a:solidFill>
                <a:effectLst/>
                <a:latin typeface="+mn-lt"/>
                <a:ea typeface="+mn-ea"/>
                <a:cs typeface="+mn-cs"/>
              </a:rPr>
              <a:t>Dette er hjelperens oppgave. Tåle følelser, møte følelser og gi støtte til at barnet kan romme og integrere følelsene.</a:t>
            </a:r>
            <a:br>
              <a:rPr lang="nb-NO" sz="1200" b="0" i="0" kern="1200" dirty="0">
                <a:solidFill>
                  <a:schemeClr val="tx1"/>
                </a:solidFill>
                <a:effectLst/>
                <a:latin typeface="+mn-lt"/>
                <a:ea typeface="+mn-ea"/>
                <a:cs typeface="+mn-cs"/>
              </a:rPr>
            </a:br>
            <a:r>
              <a:rPr lang="nb-NO" sz="1200" b="0" i="0" kern="1200" dirty="0">
                <a:solidFill>
                  <a:schemeClr val="tx1"/>
                </a:solidFill>
                <a:effectLst/>
                <a:latin typeface="+mn-lt"/>
                <a:ea typeface="+mn-ea"/>
                <a:cs typeface="+mn-cs"/>
              </a:rPr>
              <a:t> Se for deg et lite barn. Det blir redd, aktivert, tilknytningssystemet utløses, det søker en voksen, den andre, men det er ingen der. Barnet lærer tidlig at det må hjelpe seg selv. Tilknytningssystemet blir forstyrret. Når de blir redde, fortsetter de bare med det de holder på med, de stiller seg ikke sårbare, har ingen erfaring med at det er noen der som møter deres behov. Dette kan vi se på større barn og ungdommer som har forstyrrelser i tilknytningssystemet. Om vi ser nøye, ser vi at de verken avviser eller kommer oss i møte, men de kan stivne når de blir redde. Men fortsetter ofte å leke, gjøre det de holder på med. Mens deres egentlige behov er at noen skaper trygghet, tilbyr relasjon. De har erfart at det ikke er trygghet der når de trenger den, de er nødt til å stole på seg selv. Dette er krevende – for barnet er både i alarmberedskap og redd, med et tilknytningssystem som ikke fungerer som det skal.</a:t>
            </a:r>
            <a:endParaRPr lang="nb-NO" dirty="0"/>
          </a:p>
        </p:txBody>
      </p:sp>
      <p:sp>
        <p:nvSpPr>
          <p:cNvPr id="4" name="Plassholder for lysbildenummer 3"/>
          <p:cNvSpPr>
            <a:spLocks noGrp="1"/>
          </p:cNvSpPr>
          <p:nvPr>
            <p:ph type="sldNum" sz="quarter" idx="10"/>
          </p:nvPr>
        </p:nvSpPr>
        <p:spPr/>
        <p:txBody>
          <a:bodyPr/>
          <a:lstStyle/>
          <a:p>
            <a:fld id="{9BD2335E-E9F6-4952-AF0E-6B45656147F2}" type="slidenum">
              <a:rPr lang="nb-NO" smtClean="0"/>
              <a:t>80</a:t>
            </a:fld>
            <a:endParaRPr lang="nb-NO"/>
          </a:p>
        </p:txBody>
      </p:sp>
    </p:spTree>
    <p:extLst>
      <p:ext uri="{BB962C8B-B14F-4D97-AF65-F5344CB8AC3E}">
        <p14:creationId xmlns:p14="http://schemas.microsoft.com/office/powerpoint/2010/main" val="4007906885"/>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Barn og unge trenger hjelp til å lære å mestre </a:t>
            </a:r>
            <a:r>
              <a:rPr lang="nb-NO"/>
              <a:t>egen regulering. </a:t>
            </a:r>
            <a:endParaRPr lang="nb-NO" dirty="0"/>
          </a:p>
        </p:txBody>
      </p:sp>
      <p:sp>
        <p:nvSpPr>
          <p:cNvPr id="4" name="Plassholder for lysbildenummer 3"/>
          <p:cNvSpPr>
            <a:spLocks noGrp="1"/>
          </p:cNvSpPr>
          <p:nvPr>
            <p:ph type="sldNum" sz="quarter" idx="10"/>
          </p:nvPr>
        </p:nvSpPr>
        <p:spPr/>
        <p:txBody>
          <a:bodyPr/>
          <a:lstStyle/>
          <a:p>
            <a:fld id="{9BD2335E-E9F6-4952-AF0E-6B45656147F2}" type="slidenum">
              <a:rPr lang="nb-NO" smtClean="0"/>
              <a:t>81</a:t>
            </a:fld>
            <a:endParaRPr lang="nb-NO"/>
          </a:p>
        </p:txBody>
      </p:sp>
    </p:spTree>
    <p:extLst>
      <p:ext uri="{BB962C8B-B14F-4D97-AF65-F5344CB8AC3E}">
        <p14:creationId xmlns:p14="http://schemas.microsoft.com/office/powerpoint/2010/main" val="40079068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Hva gjør vi når elevers atferd</a:t>
            </a:r>
            <a:r>
              <a:rPr lang="nb-NO" baseline="0" dirty="0"/>
              <a:t> er et rop om hjelp?</a:t>
            </a:r>
            <a:endParaRPr lang="nb-NO" dirty="0"/>
          </a:p>
        </p:txBody>
      </p:sp>
      <p:sp>
        <p:nvSpPr>
          <p:cNvPr id="4" name="Plassholder for lysbildenummer 3"/>
          <p:cNvSpPr>
            <a:spLocks noGrp="1"/>
          </p:cNvSpPr>
          <p:nvPr>
            <p:ph type="sldNum" sz="quarter" idx="10"/>
          </p:nvPr>
        </p:nvSpPr>
        <p:spPr/>
        <p:txBody>
          <a:bodyPr/>
          <a:lstStyle/>
          <a:p>
            <a:fld id="{9BD2335E-E9F6-4952-AF0E-6B45656147F2}" type="slidenum">
              <a:rPr lang="nb-NO" smtClean="0"/>
              <a:t>8</a:t>
            </a:fld>
            <a:endParaRPr lang="nb-NO"/>
          </a:p>
        </p:txBody>
      </p:sp>
    </p:spTree>
    <p:extLst>
      <p:ext uri="{BB962C8B-B14F-4D97-AF65-F5344CB8AC3E}">
        <p14:creationId xmlns:p14="http://schemas.microsoft.com/office/powerpoint/2010/main" val="4138778197"/>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Barn og unge trenger hjelp til å lære å mestre </a:t>
            </a:r>
            <a:r>
              <a:rPr lang="nb-NO"/>
              <a:t>egen regulering. </a:t>
            </a:r>
            <a:endParaRPr lang="nb-NO" dirty="0"/>
          </a:p>
        </p:txBody>
      </p:sp>
      <p:sp>
        <p:nvSpPr>
          <p:cNvPr id="4" name="Plassholder for lysbildenummer 3"/>
          <p:cNvSpPr>
            <a:spLocks noGrp="1"/>
          </p:cNvSpPr>
          <p:nvPr>
            <p:ph type="sldNum" sz="quarter" idx="10"/>
          </p:nvPr>
        </p:nvSpPr>
        <p:spPr/>
        <p:txBody>
          <a:bodyPr/>
          <a:lstStyle/>
          <a:p>
            <a:fld id="{9BD2335E-E9F6-4952-AF0E-6B45656147F2}" type="slidenum">
              <a:rPr lang="nb-NO" smtClean="0"/>
              <a:t>82</a:t>
            </a:fld>
            <a:endParaRPr lang="nb-NO"/>
          </a:p>
        </p:txBody>
      </p:sp>
    </p:spTree>
    <p:extLst>
      <p:ext uri="{BB962C8B-B14F-4D97-AF65-F5344CB8AC3E}">
        <p14:creationId xmlns:p14="http://schemas.microsoft.com/office/powerpoint/2010/main" val="4007906885"/>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10"/>
          </p:nvPr>
        </p:nvSpPr>
        <p:spPr/>
        <p:txBody>
          <a:bodyPr/>
          <a:lstStyle/>
          <a:p>
            <a:fld id="{9BD2335E-E9F6-4952-AF0E-6B45656147F2}" type="slidenum">
              <a:rPr lang="nb-NO" smtClean="0"/>
              <a:t>83</a:t>
            </a:fld>
            <a:endParaRPr lang="nb-NO"/>
          </a:p>
        </p:txBody>
      </p:sp>
    </p:spTree>
    <p:extLst>
      <p:ext uri="{BB962C8B-B14F-4D97-AF65-F5344CB8AC3E}">
        <p14:creationId xmlns:p14="http://schemas.microsoft.com/office/powerpoint/2010/main" val="3215115405"/>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10"/>
          </p:nvPr>
        </p:nvSpPr>
        <p:spPr/>
        <p:txBody>
          <a:bodyPr/>
          <a:lstStyle/>
          <a:p>
            <a:fld id="{FB2EBFDD-6677-4B77-84C7-548C34FCA6FC}" type="slidenum">
              <a:rPr lang="nb-NO" smtClean="0"/>
              <a:t>84</a:t>
            </a:fld>
            <a:endParaRPr lang="nb-NO"/>
          </a:p>
        </p:txBody>
      </p:sp>
    </p:spTree>
    <p:extLst>
      <p:ext uri="{BB962C8B-B14F-4D97-AF65-F5344CB8AC3E}">
        <p14:creationId xmlns:p14="http://schemas.microsoft.com/office/powerpoint/2010/main" val="2146804090"/>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200" kern="1200" dirty="0">
                <a:solidFill>
                  <a:schemeClr val="tx1"/>
                </a:solidFill>
                <a:effectLst/>
                <a:latin typeface="+mn-lt"/>
                <a:ea typeface="+mn-ea"/>
                <a:cs typeface="+mn-cs"/>
              </a:rPr>
              <a:t>For mange voksne i skolen er bygging og vedlikehold av den gode en-til-en relasjonen en selvfølgelig tilnærming, hver eneste dag, og i møter med alle elever. Noen lærere har en relasjonsstyrke og en imøtekommende og tydelig tilnærming som lett fanger inn elever i negative roller. </a:t>
            </a:r>
            <a:br>
              <a:rPr lang="nb-NO" sz="1200" kern="1200" dirty="0">
                <a:solidFill>
                  <a:schemeClr val="tx1"/>
                </a:solidFill>
                <a:effectLst/>
                <a:latin typeface="+mn-lt"/>
                <a:ea typeface="+mn-ea"/>
                <a:cs typeface="+mn-cs"/>
              </a:rPr>
            </a:br>
            <a:br>
              <a:rPr lang="nb-NO" sz="1200" kern="1200" dirty="0">
                <a:solidFill>
                  <a:schemeClr val="tx1"/>
                </a:solidFill>
                <a:effectLst/>
                <a:latin typeface="+mn-lt"/>
                <a:ea typeface="+mn-ea"/>
                <a:cs typeface="+mn-cs"/>
              </a:rPr>
            </a:br>
            <a:r>
              <a:rPr lang="nb-NO" sz="1200" kern="1200" dirty="0">
                <a:solidFill>
                  <a:schemeClr val="tx1"/>
                </a:solidFill>
                <a:effectLst/>
                <a:latin typeface="+mn-lt"/>
                <a:ea typeface="+mn-ea"/>
                <a:cs typeface="+mn-cs"/>
              </a:rPr>
              <a:t>Mens det stort sett alltid er lett å etablere gode relasjoner med godt fungerende og sosialt romslige elever, så kan det samme være vanskelig i forholdet til enkeltelever i negative roller. Da kan både erfaringer, ferdigheter og kunnskaper avgjøre om man lykkes.</a:t>
            </a:r>
            <a:br>
              <a:rPr lang="nb-NO" sz="1200" kern="1200" dirty="0">
                <a:solidFill>
                  <a:schemeClr val="tx1"/>
                </a:solidFill>
                <a:effectLst/>
                <a:latin typeface="+mn-lt"/>
                <a:ea typeface="+mn-ea"/>
                <a:cs typeface="+mn-cs"/>
              </a:rPr>
            </a:br>
            <a:br>
              <a:rPr lang="nb-NO" sz="1200" kern="1200" dirty="0">
                <a:solidFill>
                  <a:schemeClr val="tx1"/>
                </a:solidFill>
                <a:effectLst/>
                <a:latin typeface="+mn-lt"/>
                <a:ea typeface="+mn-ea"/>
                <a:cs typeface="+mn-cs"/>
              </a:rPr>
            </a:br>
            <a:r>
              <a:rPr lang="nb-NO" sz="1200" kern="1200" dirty="0">
                <a:solidFill>
                  <a:schemeClr val="tx1"/>
                </a:solidFill>
                <a:effectLst/>
                <a:latin typeface="+mn-lt"/>
                <a:ea typeface="+mn-ea"/>
                <a:cs typeface="+mn-cs"/>
              </a:rPr>
              <a:t>I en trang hverdag med mange utfordringer, kan det i tillegg være lett å nedprioritere den gode relasjonen. Det kan synes mindre åpenbart at den gode en-til-en relasjonen bør prioriteres fremfor konkrete og målbare hasteoppgaver. Resultatet kan ofte være at voksne i skolen verken er tilstrekkelig i forkant for å avverge uakseptabel atferd, eller godt nok forberedt når trøbbel oppstår. Da kreves ofte desto mer tid og krefter på å rydde opp etterpå.</a:t>
            </a:r>
            <a:br>
              <a:rPr lang="nb-NO" sz="1200" kern="1200" dirty="0">
                <a:solidFill>
                  <a:schemeClr val="tx1"/>
                </a:solidFill>
                <a:effectLst/>
                <a:latin typeface="+mn-lt"/>
                <a:ea typeface="+mn-ea"/>
                <a:cs typeface="+mn-cs"/>
              </a:rPr>
            </a:br>
            <a:br>
              <a:rPr lang="nb-NO" sz="1200" kern="1200" dirty="0">
                <a:solidFill>
                  <a:schemeClr val="tx1"/>
                </a:solidFill>
                <a:effectLst/>
                <a:latin typeface="+mn-lt"/>
                <a:ea typeface="+mn-ea"/>
                <a:cs typeface="+mn-cs"/>
              </a:rPr>
            </a:br>
            <a:r>
              <a:rPr lang="nb-NO" sz="1200" b="1" kern="1200" dirty="0">
                <a:solidFill>
                  <a:schemeClr val="tx1"/>
                </a:solidFill>
                <a:effectLst/>
                <a:latin typeface="+mn-lt"/>
                <a:ea typeface="+mn-ea"/>
                <a:cs typeface="+mn-cs"/>
              </a:rPr>
              <a:t>Et verktøy  </a:t>
            </a:r>
          </a:p>
          <a:p>
            <a:r>
              <a:rPr lang="nb-NO" sz="1200" kern="1200" dirty="0">
                <a:solidFill>
                  <a:schemeClr val="tx1"/>
                </a:solidFill>
                <a:effectLst/>
                <a:latin typeface="+mn-lt"/>
                <a:ea typeface="+mn-ea"/>
                <a:cs typeface="+mn-cs"/>
              </a:rPr>
              <a:t>Den gode relasjonen er også et verktøy. Bygging av en god en-til-en relasjon kan brukes systematisk for å fange inn eller komme i forkant av enkeltelever og elevgrupper som trenger å bli fanget inn. Slikt sett, er det i skolens og lærerens egeninteresse å bygge gode lærer-elev relasjoner. Det kan spare voksne i skolen for mye motgang, arbeid, og bruk av tid og krefter for å ordne opp i uønskede forhold som oppstår.</a:t>
            </a:r>
            <a:br>
              <a:rPr lang="nb-NO" sz="1200" kern="1200" dirty="0">
                <a:solidFill>
                  <a:schemeClr val="tx1"/>
                </a:solidFill>
                <a:effectLst/>
                <a:latin typeface="+mn-lt"/>
                <a:ea typeface="+mn-ea"/>
                <a:cs typeface="+mn-cs"/>
              </a:rPr>
            </a:br>
            <a:br>
              <a:rPr lang="nb-NO" sz="1200" kern="1200" dirty="0">
                <a:solidFill>
                  <a:schemeClr val="tx1"/>
                </a:solidFill>
                <a:effectLst/>
                <a:latin typeface="+mn-lt"/>
                <a:ea typeface="+mn-ea"/>
                <a:cs typeface="+mn-cs"/>
              </a:rPr>
            </a:br>
            <a:r>
              <a:rPr lang="nb-NO" sz="1200" kern="1200" dirty="0">
                <a:solidFill>
                  <a:schemeClr val="tx1"/>
                </a:solidFill>
                <a:effectLst/>
                <a:latin typeface="+mn-lt"/>
                <a:ea typeface="+mn-ea"/>
                <a:cs typeface="+mn-cs"/>
              </a:rPr>
              <a:t>Den gode relasjonen kan også være avgjørende for samarbeid med hjemmene. Akkurat som lærere er forskjellige på de flest vis, så er foreldre det samme. I skolesammenheng er det skolens og lærerens ansvar å legge til rette for, og være pådriver for at samarbeidet skole-hjem skal foregå uten mye friksjon. Da kan vektlegging av gode relasjoner inn mot enkeltforelderen være avgjørende. </a:t>
            </a:r>
            <a:br>
              <a:rPr lang="nb-NO" sz="1200" kern="1200" dirty="0">
                <a:solidFill>
                  <a:schemeClr val="tx1"/>
                </a:solidFill>
                <a:effectLst/>
                <a:latin typeface="+mn-lt"/>
                <a:ea typeface="+mn-ea"/>
                <a:cs typeface="+mn-cs"/>
              </a:rPr>
            </a:br>
            <a:br>
              <a:rPr lang="nb-NO" sz="1200" kern="1200" dirty="0">
                <a:solidFill>
                  <a:schemeClr val="tx1"/>
                </a:solidFill>
                <a:effectLst/>
                <a:latin typeface="+mn-lt"/>
                <a:ea typeface="+mn-ea"/>
                <a:cs typeface="+mn-cs"/>
              </a:rPr>
            </a:br>
            <a:r>
              <a:rPr lang="nb-NO" sz="1200" b="1" kern="1200" dirty="0">
                <a:solidFill>
                  <a:schemeClr val="tx1"/>
                </a:solidFill>
                <a:effectLst/>
                <a:latin typeface="+mn-lt"/>
                <a:ea typeface="+mn-ea"/>
                <a:cs typeface="+mn-cs"/>
              </a:rPr>
              <a:t>Et selvstendig mål </a:t>
            </a:r>
          </a:p>
          <a:p>
            <a:r>
              <a:rPr lang="nb-NO" sz="1200" kern="1200" dirty="0">
                <a:solidFill>
                  <a:schemeClr val="tx1"/>
                </a:solidFill>
                <a:effectLst/>
                <a:latin typeface="+mn-lt"/>
                <a:ea typeface="+mn-ea"/>
                <a:cs typeface="+mn-cs"/>
              </a:rPr>
              <a:t>Sist, men ikke minst, så er den gode relasjonen også et mål i seg selv. Gode relasjoner er norm- og holdningsdannende. Samspill, samarbeid og deltakelse i et fellesskap er viktige elementer som del av skolens dannelsesprosjekt. Utvikling av gode relasjoner til både voksne og medelever gir erfaringer og læring om blant annet å ta gode valg, og om hvordan man kan forholde seg godt til andre.</a:t>
            </a:r>
            <a:br>
              <a:rPr lang="nb-NO" sz="1200" kern="1200" dirty="0">
                <a:solidFill>
                  <a:schemeClr val="tx1"/>
                </a:solidFill>
                <a:effectLst/>
                <a:latin typeface="+mn-lt"/>
                <a:ea typeface="+mn-ea"/>
                <a:cs typeface="+mn-cs"/>
              </a:rPr>
            </a:br>
            <a:br>
              <a:rPr lang="nb-NO" sz="1200" kern="1200" dirty="0">
                <a:solidFill>
                  <a:schemeClr val="tx1"/>
                </a:solidFill>
                <a:effectLst/>
                <a:latin typeface="+mn-lt"/>
                <a:ea typeface="+mn-ea"/>
                <a:cs typeface="+mn-cs"/>
              </a:rPr>
            </a:br>
            <a:r>
              <a:rPr lang="nb-NO" sz="1200" kern="1200" dirty="0">
                <a:solidFill>
                  <a:schemeClr val="tx1"/>
                </a:solidFill>
                <a:effectLst/>
                <a:latin typeface="+mn-lt"/>
                <a:ea typeface="+mn-ea"/>
                <a:cs typeface="+mn-cs"/>
              </a:rPr>
              <a:t>En god relasjon handler i stor grad om trygghet, tillit og tilhørighet. Elever som:</a:t>
            </a:r>
            <a:br>
              <a:rPr lang="nb-NO" sz="1200" kern="1200" dirty="0">
                <a:solidFill>
                  <a:schemeClr val="tx1"/>
                </a:solidFill>
                <a:effectLst/>
                <a:latin typeface="+mn-lt"/>
                <a:ea typeface="+mn-ea"/>
                <a:cs typeface="+mn-cs"/>
              </a:rPr>
            </a:br>
            <a:br>
              <a:rPr lang="nb-NO" sz="1200" kern="1200" dirty="0">
                <a:solidFill>
                  <a:schemeClr val="tx1"/>
                </a:solidFill>
                <a:effectLst/>
                <a:latin typeface="+mn-lt"/>
                <a:ea typeface="+mn-ea"/>
                <a:cs typeface="+mn-cs"/>
              </a:rPr>
            </a:br>
            <a:r>
              <a:rPr lang="nb-NO" sz="1200" kern="1200" dirty="0">
                <a:solidFill>
                  <a:schemeClr val="tx1"/>
                </a:solidFill>
                <a:effectLst/>
                <a:latin typeface="+mn-lt"/>
                <a:ea typeface="+mn-ea"/>
                <a:cs typeface="+mn-cs"/>
              </a:rPr>
              <a:t>kanskje ikke er vant med å være på lag</a:t>
            </a:r>
          </a:p>
          <a:p>
            <a:r>
              <a:rPr lang="nb-NO" sz="1200" kern="1200" dirty="0">
                <a:solidFill>
                  <a:schemeClr val="tx1"/>
                </a:solidFill>
                <a:effectLst/>
                <a:latin typeface="+mn-lt"/>
                <a:ea typeface="+mn-ea"/>
                <a:cs typeface="+mn-cs"/>
              </a:rPr>
              <a:t>ikke er flinkest til å knytte gode relasjoner</a:t>
            </a:r>
          </a:p>
          <a:p>
            <a:r>
              <a:rPr lang="nb-NO" sz="1200" kern="1200" dirty="0">
                <a:solidFill>
                  <a:schemeClr val="tx1"/>
                </a:solidFill>
                <a:effectLst/>
                <a:latin typeface="+mn-lt"/>
                <a:ea typeface="+mn-ea"/>
                <a:cs typeface="+mn-cs"/>
              </a:rPr>
              <a:t>ofte går på tvers av normer og føringer</a:t>
            </a:r>
          </a:p>
          <a:p>
            <a:r>
              <a:rPr lang="nb-NO" sz="1200" kern="1200" dirty="0">
                <a:solidFill>
                  <a:schemeClr val="tx1"/>
                </a:solidFill>
                <a:effectLst/>
                <a:latin typeface="+mn-lt"/>
                <a:ea typeface="+mn-ea"/>
                <a:cs typeface="+mn-cs"/>
              </a:rPr>
              <a:t>er i negative roller,</a:t>
            </a:r>
          </a:p>
          <a:p>
            <a:br>
              <a:rPr lang="nb-NO" sz="1200" kern="1200" dirty="0">
                <a:solidFill>
                  <a:schemeClr val="tx1"/>
                </a:solidFill>
                <a:effectLst/>
                <a:latin typeface="+mn-lt"/>
                <a:ea typeface="+mn-ea"/>
                <a:cs typeface="+mn-cs"/>
              </a:rPr>
            </a:br>
            <a:r>
              <a:rPr lang="nb-NO" sz="1200" kern="1200" dirty="0">
                <a:solidFill>
                  <a:schemeClr val="tx1"/>
                </a:solidFill>
                <a:effectLst/>
                <a:latin typeface="+mn-lt"/>
                <a:ea typeface="+mn-ea"/>
                <a:cs typeface="+mn-cs"/>
              </a:rPr>
              <a:t>stiller store krav til voksne og voksenrollen. Voksne som klarer å inngi tillit, trygghet og tilhørighet inn mot elever som er på tvers, har en klar fordel i arbeidet med uakseptabel atferd i skolen.</a:t>
            </a:r>
            <a:br>
              <a:rPr lang="nb-NO" sz="1200" kern="1200" dirty="0">
                <a:solidFill>
                  <a:schemeClr val="tx1"/>
                </a:solidFill>
                <a:effectLst/>
                <a:latin typeface="+mn-lt"/>
                <a:ea typeface="+mn-ea"/>
                <a:cs typeface="+mn-cs"/>
              </a:rPr>
            </a:br>
            <a:br>
              <a:rPr lang="nb-NO" sz="1200" kern="1200" dirty="0">
                <a:solidFill>
                  <a:schemeClr val="tx1"/>
                </a:solidFill>
                <a:effectLst/>
                <a:latin typeface="+mn-lt"/>
                <a:ea typeface="+mn-ea"/>
                <a:cs typeface="+mn-cs"/>
              </a:rPr>
            </a:br>
            <a:r>
              <a:rPr lang="nb-NO" sz="1200" kern="1200" dirty="0">
                <a:solidFill>
                  <a:schemeClr val="tx1"/>
                </a:solidFill>
                <a:effectLst/>
                <a:latin typeface="+mn-lt"/>
                <a:ea typeface="+mn-ea"/>
                <a:cs typeface="+mn-cs"/>
              </a:rPr>
              <a:t>Den gode en-til-en relasjonen er også viktig for at voksne skal få til å ha god nok innsikt i elevgruppa. Barn som opplever tillit og trygghet i møte med voksne, kan under fire øyne fortelle mye om hva som foregår, om noen er utsatt, og om noen handler negativt i det skjulte. Barn snakker mye til voksne som de har tillit til. </a:t>
            </a:r>
            <a:endParaRPr lang="nb-NO" dirty="0"/>
          </a:p>
        </p:txBody>
      </p:sp>
      <p:sp>
        <p:nvSpPr>
          <p:cNvPr id="4" name="Plassholder for lysbildenummer 3"/>
          <p:cNvSpPr>
            <a:spLocks noGrp="1"/>
          </p:cNvSpPr>
          <p:nvPr>
            <p:ph type="sldNum" sz="quarter" idx="10"/>
          </p:nvPr>
        </p:nvSpPr>
        <p:spPr/>
        <p:txBody>
          <a:bodyPr/>
          <a:lstStyle/>
          <a:p>
            <a:fld id="{FB2EBFDD-6677-4B77-84C7-548C34FCA6FC}" type="slidenum">
              <a:rPr lang="nb-NO" smtClean="0"/>
              <a:t>85</a:t>
            </a:fld>
            <a:endParaRPr lang="nb-NO"/>
          </a:p>
        </p:txBody>
      </p:sp>
    </p:spTree>
    <p:extLst>
      <p:ext uri="{BB962C8B-B14F-4D97-AF65-F5344CB8AC3E}">
        <p14:creationId xmlns:p14="http://schemas.microsoft.com/office/powerpoint/2010/main" val="133399738"/>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en-US" dirty="0"/>
          </a:p>
        </p:txBody>
      </p:sp>
      <p:sp>
        <p:nvSpPr>
          <p:cNvPr id="4" name="Plassholder for lysbildenummer 3"/>
          <p:cNvSpPr>
            <a:spLocks noGrp="1"/>
          </p:cNvSpPr>
          <p:nvPr>
            <p:ph type="sldNum" sz="quarter" idx="10"/>
          </p:nvPr>
        </p:nvSpPr>
        <p:spPr/>
        <p:txBody>
          <a:bodyPr/>
          <a:lstStyle/>
          <a:p>
            <a:fld id="{FB2EBFDD-6677-4B77-84C7-548C34FCA6FC}" type="slidenum">
              <a:rPr lang="nb-NO" smtClean="0"/>
              <a:t>86</a:t>
            </a:fld>
            <a:endParaRPr lang="nb-NO"/>
          </a:p>
        </p:txBody>
      </p:sp>
    </p:spTree>
    <p:extLst>
      <p:ext uri="{BB962C8B-B14F-4D97-AF65-F5344CB8AC3E}">
        <p14:creationId xmlns:p14="http://schemas.microsoft.com/office/powerpoint/2010/main" val="2250484049"/>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200" kern="1200" dirty="0">
                <a:solidFill>
                  <a:schemeClr val="tx1"/>
                </a:solidFill>
                <a:effectLst/>
                <a:latin typeface="+mn-lt"/>
                <a:ea typeface="+mn-ea"/>
                <a:cs typeface="+mn-cs"/>
              </a:rPr>
              <a:t>Anerkjennelse og å bli sett, er almene behov. Anerkjennelse fra omgivelsene kan være en god drivkraft for å få til endring. Anerkjennelse er med på å vise retning og til å forsterke opp normer og forventninger. En elev som tar gode valg og som blir sett på det, vil i større grad kunne ta gode valg også ved neste korsvei. </a:t>
            </a:r>
            <a:endParaRPr lang="nb-NO" dirty="0"/>
          </a:p>
        </p:txBody>
      </p:sp>
      <p:sp>
        <p:nvSpPr>
          <p:cNvPr id="4" name="Plassholder for lysbildenummer 3"/>
          <p:cNvSpPr>
            <a:spLocks noGrp="1"/>
          </p:cNvSpPr>
          <p:nvPr>
            <p:ph type="sldNum" sz="quarter" idx="10"/>
          </p:nvPr>
        </p:nvSpPr>
        <p:spPr/>
        <p:txBody>
          <a:bodyPr/>
          <a:lstStyle/>
          <a:p>
            <a:fld id="{FB2EBFDD-6677-4B77-84C7-548C34FCA6FC}" type="slidenum">
              <a:rPr lang="nb-NO" smtClean="0"/>
              <a:t>87</a:t>
            </a:fld>
            <a:endParaRPr lang="nb-NO"/>
          </a:p>
        </p:txBody>
      </p:sp>
    </p:spTree>
    <p:extLst>
      <p:ext uri="{BB962C8B-B14F-4D97-AF65-F5344CB8AC3E}">
        <p14:creationId xmlns:p14="http://schemas.microsoft.com/office/powerpoint/2010/main" val="995770086"/>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sz="1200" dirty="0">
                <a:latin typeface="Arial" panose="020B0604020202020204" pitchFamily="34" charset="0"/>
                <a:cs typeface="Arial" panose="020B0604020202020204" pitchFamily="34" charset="0"/>
              </a:rPr>
              <a:t>Tilrettelegging kan gi eleven alternative og nye strategier og handlingsvalg. </a:t>
            </a:r>
            <a:br>
              <a:rPr lang="nb-NO" sz="1200" dirty="0">
                <a:latin typeface="Arial" panose="020B0604020202020204" pitchFamily="34" charset="0"/>
                <a:cs typeface="Arial" panose="020B0604020202020204" pitchFamily="34" charset="0"/>
              </a:rPr>
            </a:br>
            <a:r>
              <a:rPr lang="nb-NO" sz="1200" kern="1200" dirty="0">
                <a:solidFill>
                  <a:schemeClr val="tx1"/>
                </a:solidFill>
                <a:effectLst/>
                <a:latin typeface="+mn-lt"/>
                <a:ea typeface="+mn-ea"/>
                <a:cs typeface="+mn-cs"/>
              </a:rPr>
              <a:t>Omfanget av tilrettelegging vil alltid variere, og må sees i lys av elevens behov, og i  sammenheng med andre tilnærminger på denne siden. Mens noen elever vil trenge utstrakt tilrettelegging for enten å lykkes, eller for ikke å ta dårlige valg, så kan andre elever ha best nytte av den gode relasjonen i samspill med ansvarliggjøring, for å ta gode valg.</a:t>
            </a:r>
            <a:endParaRPr lang="nb-NO" sz="2000" dirty="0">
              <a:latin typeface="Arial" panose="020B0604020202020204" pitchFamily="34" charset="0"/>
              <a:cs typeface="Arial" panose="020B0604020202020204" pitchFamily="34" charset="0"/>
            </a:endParaRPr>
          </a:p>
          <a:p>
            <a:endParaRPr lang="nb-NO" dirty="0"/>
          </a:p>
        </p:txBody>
      </p:sp>
      <p:sp>
        <p:nvSpPr>
          <p:cNvPr id="4" name="Plassholder for lysbildenummer 3"/>
          <p:cNvSpPr>
            <a:spLocks noGrp="1"/>
          </p:cNvSpPr>
          <p:nvPr>
            <p:ph type="sldNum" sz="quarter" idx="10"/>
          </p:nvPr>
        </p:nvSpPr>
        <p:spPr/>
        <p:txBody>
          <a:bodyPr/>
          <a:lstStyle/>
          <a:p>
            <a:fld id="{FB2EBFDD-6677-4B77-84C7-548C34FCA6FC}" type="slidenum">
              <a:rPr lang="nb-NO" smtClean="0"/>
              <a:t>88</a:t>
            </a:fld>
            <a:endParaRPr lang="nb-NO"/>
          </a:p>
        </p:txBody>
      </p:sp>
    </p:spTree>
    <p:extLst>
      <p:ext uri="{BB962C8B-B14F-4D97-AF65-F5344CB8AC3E}">
        <p14:creationId xmlns:p14="http://schemas.microsoft.com/office/powerpoint/2010/main" val="3056567873"/>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10"/>
          </p:nvPr>
        </p:nvSpPr>
        <p:spPr/>
        <p:txBody>
          <a:bodyPr/>
          <a:lstStyle/>
          <a:p>
            <a:fld id="{FB2EBFDD-6677-4B77-84C7-548C34FCA6FC}" type="slidenum">
              <a:rPr lang="nb-NO" smtClean="0"/>
              <a:t>89</a:t>
            </a:fld>
            <a:endParaRPr lang="nb-NO"/>
          </a:p>
        </p:txBody>
      </p:sp>
    </p:spTree>
    <p:extLst>
      <p:ext uri="{BB962C8B-B14F-4D97-AF65-F5344CB8AC3E}">
        <p14:creationId xmlns:p14="http://schemas.microsoft.com/office/powerpoint/2010/main" val="1931527790"/>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10"/>
          </p:nvPr>
        </p:nvSpPr>
        <p:spPr/>
        <p:txBody>
          <a:bodyPr/>
          <a:lstStyle/>
          <a:p>
            <a:fld id="{FB2EBFDD-6677-4B77-84C7-548C34FCA6FC}" type="slidenum">
              <a:rPr lang="nb-NO" smtClean="0"/>
              <a:t>90</a:t>
            </a:fld>
            <a:endParaRPr lang="nb-NO"/>
          </a:p>
        </p:txBody>
      </p:sp>
    </p:spTree>
    <p:extLst>
      <p:ext uri="{BB962C8B-B14F-4D97-AF65-F5344CB8AC3E}">
        <p14:creationId xmlns:p14="http://schemas.microsoft.com/office/powerpoint/2010/main" val="5494221"/>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10"/>
          </p:nvPr>
        </p:nvSpPr>
        <p:spPr/>
        <p:txBody>
          <a:bodyPr/>
          <a:lstStyle/>
          <a:p>
            <a:fld id="{FB2EBFDD-6677-4B77-84C7-548C34FCA6FC}" type="slidenum">
              <a:rPr lang="nb-NO" smtClean="0"/>
              <a:t>91</a:t>
            </a:fld>
            <a:endParaRPr lang="nb-NO"/>
          </a:p>
        </p:txBody>
      </p:sp>
    </p:spTree>
    <p:extLst>
      <p:ext uri="{BB962C8B-B14F-4D97-AF65-F5344CB8AC3E}">
        <p14:creationId xmlns:p14="http://schemas.microsoft.com/office/powerpoint/2010/main" val="27315154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Mange barn som har det vanskelig viser dette gjennom</a:t>
            </a:r>
            <a:r>
              <a:rPr lang="nb-NO" baseline="0" dirty="0"/>
              <a:t> </a:t>
            </a:r>
            <a:r>
              <a:rPr lang="nb-NO" baseline="0" dirty="0" err="1"/>
              <a:t>eksternalisert</a:t>
            </a:r>
            <a:r>
              <a:rPr lang="nb-NO" baseline="0" dirty="0"/>
              <a:t>- eller internalisert atferd. De tar det ut gjennom utfordrende atferd som går ut over andre, bygninger, inventar og ting, eller retter det innover og skader seg selv fysisk og psykisk.</a:t>
            </a:r>
            <a:br>
              <a:rPr lang="nb-NO" baseline="0" dirty="0"/>
            </a:br>
            <a:r>
              <a:rPr lang="nb-NO" baseline="0" dirty="0"/>
              <a:t>Det kan virke som vi stadig får flere på begge områder.</a:t>
            </a:r>
            <a:endParaRPr lang="nb-NO" dirty="0"/>
          </a:p>
        </p:txBody>
      </p:sp>
      <p:sp>
        <p:nvSpPr>
          <p:cNvPr id="4" name="Plassholder for lysbildenummer 3"/>
          <p:cNvSpPr>
            <a:spLocks noGrp="1"/>
          </p:cNvSpPr>
          <p:nvPr>
            <p:ph type="sldNum" sz="quarter" idx="10"/>
          </p:nvPr>
        </p:nvSpPr>
        <p:spPr/>
        <p:txBody>
          <a:bodyPr/>
          <a:lstStyle/>
          <a:p>
            <a:fld id="{9BD2335E-E9F6-4952-AF0E-6B45656147F2}" type="slidenum">
              <a:rPr lang="nb-NO" smtClean="0"/>
              <a:t>9</a:t>
            </a:fld>
            <a:endParaRPr lang="nb-NO"/>
          </a:p>
        </p:txBody>
      </p:sp>
    </p:spTree>
    <p:extLst>
      <p:ext uri="{BB962C8B-B14F-4D97-AF65-F5344CB8AC3E}">
        <p14:creationId xmlns:p14="http://schemas.microsoft.com/office/powerpoint/2010/main" val="3278503248"/>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10"/>
          </p:nvPr>
        </p:nvSpPr>
        <p:spPr/>
        <p:txBody>
          <a:bodyPr/>
          <a:lstStyle/>
          <a:p>
            <a:fld id="{9BD2335E-E9F6-4952-AF0E-6B45656147F2}" type="slidenum">
              <a:rPr lang="nb-NO" smtClean="0"/>
              <a:t>92</a:t>
            </a:fld>
            <a:endParaRPr lang="nb-NO"/>
          </a:p>
        </p:txBody>
      </p:sp>
    </p:spTree>
    <p:extLst>
      <p:ext uri="{BB962C8B-B14F-4D97-AF65-F5344CB8AC3E}">
        <p14:creationId xmlns:p14="http://schemas.microsoft.com/office/powerpoint/2010/main" val="3128189300"/>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200" kern="1200" dirty="0">
                <a:solidFill>
                  <a:schemeClr val="tx1"/>
                </a:solidFill>
                <a:effectLst/>
                <a:latin typeface="+mn-lt"/>
                <a:ea typeface="+mn-ea"/>
                <a:cs typeface="+mn-cs"/>
              </a:rPr>
              <a:t>Noen elever trenger aktiv voksenhjelp for å komme ut av negative roller. De kan trenge påtrykk for å ta gode og ikke-destruktive valg. Eller de kan trenge en begrensning av handlingsrom, slik at de ikke har mulighet til å krenke, ødelegge eller vedlikeholde en negativ rolle inn mot omgivelsene. Begge deler kan være nødvendig for at eleven både skal oppleve aksept fra omgivelsene, og selvfølgelig også selv også opplever at "jeg er god nok".</a:t>
            </a:r>
            <a:br>
              <a:rPr lang="nb-NO" sz="1200" kern="1200" dirty="0">
                <a:solidFill>
                  <a:schemeClr val="tx1"/>
                </a:solidFill>
                <a:effectLst/>
                <a:latin typeface="+mn-lt"/>
                <a:ea typeface="+mn-ea"/>
                <a:cs typeface="+mn-cs"/>
              </a:rPr>
            </a:br>
            <a:br>
              <a:rPr lang="nb-NO" sz="1200" kern="1200" dirty="0">
                <a:solidFill>
                  <a:schemeClr val="tx1"/>
                </a:solidFill>
                <a:effectLst/>
                <a:latin typeface="+mn-lt"/>
                <a:ea typeface="+mn-ea"/>
                <a:cs typeface="+mn-cs"/>
              </a:rPr>
            </a:br>
            <a:r>
              <a:rPr lang="nb-NO" sz="1200" kern="1200" dirty="0">
                <a:solidFill>
                  <a:schemeClr val="tx1"/>
                </a:solidFill>
                <a:effectLst/>
                <a:latin typeface="+mn-lt"/>
                <a:ea typeface="+mn-ea"/>
                <a:cs typeface="+mn-cs"/>
              </a:rPr>
              <a:t>Det kan være nødvendig å ta i bruk kraftige virkemidler både for å sikre at elever opplever å lykkes, og for å hindre at elever ikke får fortsette å gjøre ting som undergraver samspill og vedlikeholder en negativ rolle.</a:t>
            </a:r>
            <a:endParaRPr lang="nb-NO" dirty="0"/>
          </a:p>
        </p:txBody>
      </p:sp>
      <p:sp>
        <p:nvSpPr>
          <p:cNvPr id="4" name="Plassholder for lysbildenummer 3"/>
          <p:cNvSpPr>
            <a:spLocks noGrp="1"/>
          </p:cNvSpPr>
          <p:nvPr>
            <p:ph type="sldNum" sz="quarter" idx="10"/>
          </p:nvPr>
        </p:nvSpPr>
        <p:spPr/>
        <p:txBody>
          <a:bodyPr/>
          <a:lstStyle/>
          <a:p>
            <a:fld id="{FB2EBFDD-6677-4B77-84C7-548C34FCA6FC}" type="slidenum">
              <a:rPr lang="nb-NO" smtClean="0"/>
              <a:t>93</a:t>
            </a:fld>
            <a:endParaRPr lang="nb-NO"/>
          </a:p>
        </p:txBody>
      </p:sp>
    </p:spTree>
    <p:extLst>
      <p:ext uri="{BB962C8B-B14F-4D97-AF65-F5344CB8AC3E}">
        <p14:creationId xmlns:p14="http://schemas.microsoft.com/office/powerpoint/2010/main" val="1935959314"/>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en-US"/>
          </a:p>
        </p:txBody>
      </p:sp>
      <p:sp>
        <p:nvSpPr>
          <p:cNvPr id="4" name="Plassholder for lysbildenummer 3"/>
          <p:cNvSpPr>
            <a:spLocks noGrp="1"/>
          </p:cNvSpPr>
          <p:nvPr>
            <p:ph type="sldNum" sz="quarter" idx="10"/>
          </p:nvPr>
        </p:nvSpPr>
        <p:spPr/>
        <p:txBody>
          <a:bodyPr/>
          <a:lstStyle/>
          <a:p>
            <a:fld id="{FB2EBFDD-6677-4B77-84C7-548C34FCA6FC}" type="slidenum">
              <a:rPr lang="nb-NO" smtClean="0"/>
              <a:t>94</a:t>
            </a:fld>
            <a:endParaRPr lang="nb-NO"/>
          </a:p>
        </p:txBody>
      </p:sp>
    </p:spTree>
    <p:extLst>
      <p:ext uri="{BB962C8B-B14F-4D97-AF65-F5344CB8AC3E}">
        <p14:creationId xmlns:p14="http://schemas.microsoft.com/office/powerpoint/2010/main" val="3946884153"/>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en-US"/>
          </a:p>
        </p:txBody>
      </p:sp>
      <p:sp>
        <p:nvSpPr>
          <p:cNvPr id="4" name="Plassholder for lysbildenummer 3"/>
          <p:cNvSpPr>
            <a:spLocks noGrp="1"/>
          </p:cNvSpPr>
          <p:nvPr>
            <p:ph type="sldNum" sz="quarter" idx="10"/>
          </p:nvPr>
        </p:nvSpPr>
        <p:spPr/>
        <p:txBody>
          <a:bodyPr/>
          <a:lstStyle/>
          <a:p>
            <a:fld id="{FB2EBFDD-6677-4B77-84C7-548C34FCA6FC}" type="slidenum">
              <a:rPr lang="nb-NO" smtClean="0"/>
              <a:t>95</a:t>
            </a:fld>
            <a:endParaRPr lang="nb-NO"/>
          </a:p>
        </p:txBody>
      </p:sp>
    </p:spTree>
    <p:extLst>
      <p:ext uri="{BB962C8B-B14F-4D97-AF65-F5344CB8AC3E}">
        <p14:creationId xmlns:p14="http://schemas.microsoft.com/office/powerpoint/2010/main" val="4247789292"/>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en-US"/>
          </a:p>
        </p:txBody>
      </p:sp>
      <p:sp>
        <p:nvSpPr>
          <p:cNvPr id="4" name="Plassholder for lysbildenummer 3"/>
          <p:cNvSpPr>
            <a:spLocks noGrp="1"/>
          </p:cNvSpPr>
          <p:nvPr>
            <p:ph type="sldNum" sz="quarter" idx="10"/>
          </p:nvPr>
        </p:nvSpPr>
        <p:spPr/>
        <p:txBody>
          <a:bodyPr/>
          <a:lstStyle/>
          <a:p>
            <a:fld id="{FB2EBFDD-6677-4B77-84C7-548C34FCA6FC}" type="slidenum">
              <a:rPr lang="nb-NO" smtClean="0"/>
              <a:t>96</a:t>
            </a:fld>
            <a:endParaRPr lang="nb-NO"/>
          </a:p>
        </p:txBody>
      </p:sp>
    </p:spTree>
    <p:extLst>
      <p:ext uri="{BB962C8B-B14F-4D97-AF65-F5344CB8AC3E}">
        <p14:creationId xmlns:p14="http://schemas.microsoft.com/office/powerpoint/2010/main" val="3773262936"/>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FB2EBFDD-6677-4B77-84C7-548C34FCA6FC}" type="slidenum">
              <a:rPr lang="nb-NO" smtClean="0"/>
              <a:t>97</a:t>
            </a:fld>
            <a:endParaRPr lang="nb-NO"/>
          </a:p>
        </p:txBody>
      </p:sp>
    </p:spTree>
    <p:extLst>
      <p:ext uri="{BB962C8B-B14F-4D97-AF65-F5344CB8AC3E}">
        <p14:creationId xmlns:p14="http://schemas.microsoft.com/office/powerpoint/2010/main" val="3992207986"/>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FB2EBFDD-6677-4B77-84C7-548C34FCA6FC}" type="slidenum">
              <a:rPr lang="nb-NO" smtClean="0"/>
              <a:t>98</a:t>
            </a:fld>
            <a:endParaRPr lang="nb-NO"/>
          </a:p>
        </p:txBody>
      </p:sp>
    </p:spTree>
    <p:extLst>
      <p:ext uri="{BB962C8B-B14F-4D97-AF65-F5344CB8AC3E}">
        <p14:creationId xmlns:p14="http://schemas.microsoft.com/office/powerpoint/2010/main" val="885218101"/>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FB2EBFDD-6677-4B77-84C7-548C34FCA6FC}" type="slidenum">
              <a:rPr lang="nb-NO" smtClean="0"/>
              <a:t>99</a:t>
            </a:fld>
            <a:endParaRPr lang="nb-NO"/>
          </a:p>
        </p:txBody>
      </p:sp>
    </p:spTree>
    <p:extLst>
      <p:ext uri="{BB962C8B-B14F-4D97-AF65-F5344CB8AC3E}">
        <p14:creationId xmlns:p14="http://schemas.microsoft.com/office/powerpoint/2010/main" val="573708421"/>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10"/>
          </p:nvPr>
        </p:nvSpPr>
        <p:spPr/>
        <p:txBody>
          <a:bodyPr/>
          <a:lstStyle/>
          <a:p>
            <a:fld id="{FB2EBFDD-6677-4B77-84C7-548C34FCA6FC}" type="slidenum">
              <a:rPr lang="nb-NO" smtClean="0"/>
              <a:t>100</a:t>
            </a:fld>
            <a:endParaRPr lang="nb-NO"/>
          </a:p>
        </p:txBody>
      </p:sp>
    </p:spTree>
    <p:extLst>
      <p:ext uri="{BB962C8B-B14F-4D97-AF65-F5344CB8AC3E}">
        <p14:creationId xmlns:p14="http://schemas.microsoft.com/office/powerpoint/2010/main" val="3187447658"/>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10"/>
          </p:nvPr>
        </p:nvSpPr>
        <p:spPr/>
        <p:txBody>
          <a:bodyPr/>
          <a:lstStyle/>
          <a:p>
            <a:fld id="{9BD2335E-E9F6-4952-AF0E-6B45656147F2}" type="slidenum">
              <a:rPr lang="nb-NO" smtClean="0"/>
              <a:t>101</a:t>
            </a:fld>
            <a:endParaRPr lang="nb-NO"/>
          </a:p>
        </p:txBody>
      </p:sp>
    </p:spTree>
    <p:extLst>
      <p:ext uri="{BB962C8B-B14F-4D97-AF65-F5344CB8AC3E}">
        <p14:creationId xmlns:p14="http://schemas.microsoft.com/office/powerpoint/2010/main" val="13830450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p:cNvSpPr>
            <a:spLocks noGrp="1"/>
          </p:cNvSpPr>
          <p:nvPr>
            <p:ph type="ctrTitle"/>
          </p:nvPr>
        </p:nvSpPr>
        <p:spPr>
          <a:xfrm>
            <a:off x="685800" y="2130425"/>
            <a:ext cx="7772400" cy="1470025"/>
          </a:xfrm>
        </p:spPr>
        <p:txBody>
          <a:bodyPr/>
          <a:lstStyle/>
          <a:p>
            <a:r>
              <a:rPr lang="nb-NO"/>
              <a:t>Klikk for å redigere tittelstil</a:t>
            </a:r>
          </a:p>
        </p:txBody>
      </p:sp>
      <p:sp>
        <p:nvSpPr>
          <p:cNvPr id="3" name="Undertit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b-NO"/>
              <a:t>Klikk for å redigere undertittelstil i malen</a:t>
            </a:r>
          </a:p>
        </p:txBody>
      </p:sp>
      <p:sp>
        <p:nvSpPr>
          <p:cNvPr id="4" name="Plassholder for dato 3"/>
          <p:cNvSpPr>
            <a:spLocks noGrp="1"/>
          </p:cNvSpPr>
          <p:nvPr>
            <p:ph type="dt" sz="half" idx="10"/>
          </p:nvPr>
        </p:nvSpPr>
        <p:spPr/>
        <p:txBody>
          <a:bodyPr/>
          <a:lstStyle/>
          <a:p>
            <a:fld id="{E6521BE5-C426-4AC8-9DA0-60ECEF944052}" type="datetime1">
              <a:rPr lang="nb-NO" smtClean="0"/>
              <a:t>04.11.2025</a:t>
            </a:fld>
            <a:endParaRPr lang="nb-NO"/>
          </a:p>
        </p:txBody>
      </p:sp>
      <p:sp>
        <p:nvSpPr>
          <p:cNvPr id="5" name="Plassholder for bunntekst 4"/>
          <p:cNvSpPr>
            <a:spLocks noGrp="1"/>
          </p:cNvSpPr>
          <p:nvPr>
            <p:ph type="ftr" sz="quarter" idx="11"/>
          </p:nvPr>
        </p:nvSpPr>
        <p:spPr/>
        <p:txBody>
          <a:bodyPr/>
          <a:lstStyle/>
          <a:p>
            <a:r>
              <a:rPr lang="nb-NO"/>
              <a:t>Mellom vil ikke - og kan ikke.  Sørlandske lærerstevne 2025</a:t>
            </a:r>
          </a:p>
        </p:txBody>
      </p:sp>
      <p:sp>
        <p:nvSpPr>
          <p:cNvPr id="6" name="Plassholder for lysbildenummer 5"/>
          <p:cNvSpPr>
            <a:spLocks noGrp="1"/>
          </p:cNvSpPr>
          <p:nvPr>
            <p:ph type="sldNum" sz="quarter" idx="12"/>
          </p:nvPr>
        </p:nvSpPr>
        <p:spPr/>
        <p:txBody>
          <a:bodyPr/>
          <a:lstStyle/>
          <a:p>
            <a:fld id="{9FA8A833-87C0-4B5E-9062-FEF57D130F48}" type="slidenum">
              <a:rPr lang="nb-NO" smtClean="0"/>
              <a:t>‹#›</a:t>
            </a:fld>
            <a:endParaRPr lang="nb-NO"/>
          </a:p>
        </p:txBody>
      </p:sp>
    </p:spTree>
    <p:extLst>
      <p:ext uri="{BB962C8B-B14F-4D97-AF65-F5344CB8AC3E}">
        <p14:creationId xmlns:p14="http://schemas.microsoft.com/office/powerpoint/2010/main" val="29048683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loddrett tekst 2"/>
          <p:cNvSpPr>
            <a:spLocks noGrp="1"/>
          </p:cNvSpPr>
          <p:nvPr>
            <p:ph type="body" orient="vert" idx="1"/>
          </p:nvPr>
        </p:nvSpPr>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p:cNvSpPr>
            <a:spLocks noGrp="1"/>
          </p:cNvSpPr>
          <p:nvPr>
            <p:ph type="dt" sz="half" idx="10"/>
          </p:nvPr>
        </p:nvSpPr>
        <p:spPr/>
        <p:txBody>
          <a:bodyPr/>
          <a:lstStyle/>
          <a:p>
            <a:fld id="{42AE931B-9F13-454F-9739-633BB1995F6A}" type="datetime1">
              <a:rPr lang="nb-NO" smtClean="0"/>
              <a:t>04.11.2025</a:t>
            </a:fld>
            <a:endParaRPr lang="nb-NO"/>
          </a:p>
        </p:txBody>
      </p:sp>
      <p:sp>
        <p:nvSpPr>
          <p:cNvPr id="5" name="Plassholder for bunntekst 4"/>
          <p:cNvSpPr>
            <a:spLocks noGrp="1"/>
          </p:cNvSpPr>
          <p:nvPr>
            <p:ph type="ftr" sz="quarter" idx="11"/>
          </p:nvPr>
        </p:nvSpPr>
        <p:spPr/>
        <p:txBody>
          <a:bodyPr/>
          <a:lstStyle/>
          <a:p>
            <a:r>
              <a:rPr lang="nb-NO"/>
              <a:t>Mellom vil ikke - og kan ikke.  Sørlandske lærerstevne 2025</a:t>
            </a:r>
          </a:p>
        </p:txBody>
      </p:sp>
      <p:sp>
        <p:nvSpPr>
          <p:cNvPr id="6" name="Plassholder for lysbildenummer 5"/>
          <p:cNvSpPr>
            <a:spLocks noGrp="1"/>
          </p:cNvSpPr>
          <p:nvPr>
            <p:ph type="sldNum" sz="quarter" idx="12"/>
          </p:nvPr>
        </p:nvSpPr>
        <p:spPr/>
        <p:txBody>
          <a:bodyPr/>
          <a:lstStyle/>
          <a:p>
            <a:fld id="{9FA8A833-87C0-4B5E-9062-FEF57D130F48}" type="slidenum">
              <a:rPr lang="nb-NO" smtClean="0"/>
              <a:t>‹#›</a:t>
            </a:fld>
            <a:endParaRPr lang="nb-NO"/>
          </a:p>
        </p:txBody>
      </p:sp>
    </p:spTree>
    <p:extLst>
      <p:ext uri="{BB962C8B-B14F-4D97-AF65-F5344CB8AC3E}">
        <p14:creationId xmlns:p14="http://schemas.microsoft.com/office/powerpoint/2010/main" val="11802552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p:cNvSpPr>
            <a:spLocks noGrp="1"/>
          </p:cNvSpPr>
          <p:nvPr>
            <p:ph type="title" orient="vert"/>
          </p:nvPr>
        </p:nvSpPr>
        <p:spPr>
          <a:xfrm>
            <a:off x="6629400" y="274638"/>
            <a:ext cx="2057400" cy="5851525"/>
          </a:xfrm>
        </p:spPr>
        <p:txBody>
          <a:bodyPr vert="eaVert"/>
          <a:lstStyle/>
          <a:p>
            <a:r>
              <a:rPr lang="nb-NO"/>
              <a:t>Klikk for å redigere tittelstil</a:t>
            </a:r>
          </a:p>
        </p:txBody>
      </p:sp>
      <p:sp>
        <p:nvSpPr>
          <p:cNvPr id="3" name="Plassholder for loddrett tekst 2"/>
          <p:cNvSpPr>
            <a:spLocks noGrp="1"/>
          </p:cNvSpPr>
          <p:nvPr>
            <p:ph type="body" orient="vert" idx="1"/>
          </p:nvPr>
        </p:nvSpPr>
        <p:spPr>
          <a:xfrm>
            <a:off x="457200" y="274638"/>
            <a:ext cx="6019800" cy="5851525"/>
          </a:xfrm>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p:cNvSpPr>
            <a:spLocks noGrp="1"/>
          </p:cNvSpPr>
          <p:nvPr>
            <p:ph type="dt" sz="half" idx="10"/>
          </p:nvPr>
        </p:nvSpPr>
        <p:spPr/>
        <p:txBody>
          <a:bodyPr/>
          <a:lstStyle/>
          <a:p>
            <a:fld id="{642F6C2D-75D6-4187-BFDC-A234CBE0B4E4}" type="datetime1">
              <a:rPr lang="nb-NO" smtClean="0"/>
              <a:t>04.11.2025</a:t>
            </a:fld>
            <a:endParaRPr lang="nb-NO"/>
          </a:p>
        </p:txBody>
      </p:sp>
      <p:sp>
        <p:nvSpPr>
          <p:cNvPr id="5" name="Plassholder for bunntekst 4"/>
          <p:cNvSpPr>
            <a:spLocks noGrp="1"/>
          </p:cNvSpPr>
          <p:nvPr>
            <p:ph type="ftr" sz="quarter" idx="11"/>
          </p:nvPr>
        </p:nvSpPr>
        <p:spPr/>
        <p:txBody>
          <a:bodyPr/>
          <a:lstStyle/>
          <a:p>
            <a:r>
              <a:rPr lang="nb-NO"/>
              <a:t>Mellom vil ikke - og kan ikke.  Sørlandske lærerstevne 2025</a:t>
            </a:r>
          </a:p>
        </p:txBody>
      </p:sp>
      <p:sp>
        <p:nvSpPr>
          <p:cNvPr id="6" name="Plassholder for lysbildenummer 5"/>
          <p:cNvSpPr>
            <a:spLocks noGrp="1"/>
          </p:cNvSpPr>
          <p:nvPr>
            <p:ph type="sldNum" sz="quarter" idx="12"/>
          </p:nvPr>
        </p:nvSpPr>
        <p:spPr/>
        <p:txBody>
          <a:bodyPr/>
          <a:lstStyle/>
          <a:p>
            <a:fld id="{9FA8A833-87C0-4B5E-9062-FEF57D130F48}" type="slidenum">
              <a:rPr lang="nb-NO" smtClean="0"/>
              <a:t>‹#›</a:t>
            </a:fld>
            <a:endParaRPr lang="nb-NO"/>
          </a:p>
        </p:txBody>
      </p:sp>
    </p:spTree>
    <p:extLst>
      <p:ext uri="{BB962C8B-B14F-4D97-AF65-F5344CB8AC3E}">
        <p14:creationId xmlns:p14="http://schemas.microsoft.com/office/powerpoint/2010/main" val="30179615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cSld name="1_To innholdsdele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a:t>Klikk for å redigere tittelstil</a:t>
            </a:r>
            <a:endParaRPr lang="en-US"/>
          </a:p>
        </p:txBody>
      </p:sp>
      <p:sp>
        <p:nvSpPr>
          <p:cNvPr id="5" name="Date Placeholder 4"/>
          <p:cNvSpPr>
            <a:spLocks noGrp="1"/>
          </p:cNvSpPr>
          <p:nvPr>
            <p:ph type="dt" sz="half" idx="10"/>
          </p:nvPr>
        </p:nvSpPr>
        <p:spPr/>
        <p:txBody>
          <a:bodyPr/>
          <a:lstStyle/>
          <a:p>
            <a:fld id="{ED88AEBF-6722-4008-ACF8-160F2B2DAB61}" type="datetime1">
              <a:rPr lang="nb-NO" smtClean="0"/>
              <a:t>04.11.2025</a:t>
            </a:fld>
            <a:endParaRPr lang="nb-NO"/>
          </a:p>
        </p:txBody>
      </p:sp>
      <p:sp>
        <p:nvSpPr>
          <p:cNvPr id="6" name="Footer Placeholder 5"/>
          <p:cNvSpPr>
            <a:spLocks noGrp="1"/>
          </p:cNvSpPr>
          <p:nvPr>
            <p:ph type="ftr" sz="quarter" idx="11"/>
          </p:nvPr>
        </p:nvSpPr>
        <p:spPr/>
        <p:txBody>
          <a:bodyPr/>
          <a:lstStyle/>
          <a:p>
            <a:r>
              <a:rPr lang="nb-NO"/>
              <a:t>Mellom vil ikke - og kan ikke.  Sørlandske lærerstevne 2025</a:t>
            </a:r>
          </a:p>
        </p:txBody>
      </p:sp>
      <p:sp>
        <p:nvSpPr>
          <p:cNvPr id="7" name="Slide Number Placeholder 6"/>
          <p:cNvSpPr>
            <a:spLocks noGrp="1"/>
          </p:cNvSpPr>
          <p:nvPr>
            <p:ph type="sldNum" sz="quarter" idx="12"/>
          </p:nvPr>
        </p:nvSpPr>
        <p:spPr/>
        <p:txBody>
          <a:bodyPr/>
          <a:lstStyle/>
          <a:p>
            <a:fld id="{4C306659-6C1B-4406-ACE7-18972B889CDB}" type="slidenum">
              <a:rPr lang="nb-NO" smtClean="0"/>
              <a:t>‹#›</a:t>
            </a:fld>
            <a:endParaRPr lang="nb-NO"/>
          </a:p>
        </p:txBody>
      </p:sp>
      <p:sp>
        <p:nvSpPr>
          <p:cNvPr id="9" name="Content Placeholder 8"/>
          <p:cNvSpPr>
            <a:spLocks noGrp="1"/>
          </p:cNvSpPr>
          <p:nvPr>
            <p:ph sz="quarter" idx="13"/>
          </p:nvPr>
        </p:nvSpPr>
        <p:spPr>
          <a:xfrm>
            <a:off x="676655" y="2679192"/>
            <a:ext cx="3822192" cy="34472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11" name="Content Placeholder 10"/>
          <p:cNvSpPr>
            <a:spLocks noGrp="1"/>
          </p:cNvSpPr>
          <p:nvPr>
            <p:ph sz="quarter" idx="14"/>
          </p:nvPr>
        </p:nvSpPr>
        <p:spPr>
          <a:xfrm>
            <a:off x="4645152" y="2679192"/>
            <a:ext cx="3822192" cy="34472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Tree>
    <p:extLst>
      <p:ext uri="{BB962C8B-B14F-4D97-AF65-F5344CB8AC3E}">
        <p14:creationId xmlns:p14="http://schemas.microsoft.com/office/powerpoint/2010/main" val="10566092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innhold 2"/>
          <p:cNvSpPr>
            <a:spLocks noGrp="1"/>
          </p:cNvSpPr>
          <p:nvPr>
            <p:ph idx="1"/>
          </p:nvPr>
        </p:nvSpPr>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p:cNvSpPr>
            <a:spLocks noGrp="1"/>
          </p:cNvSpPr>
          <p:nvPr>
            <p:ph type="dt" sz="half" idx="10"/>
          </p:nvPr>
        </p:nvSpPr>
        <p:spPr/>
        <p:txBody>
          <a:bodyPr/>
          <a:lstStyle/>
          <a:p>
            <a:fld id="{2D294EE5-B120-43E5-B360-676997CF24A1}" type="datetime1">
              <a:rPr lang="nb-NO" smtClean="0"/>
              <a:t>04.11.2025</a:t>
            </a:fld>
            <a:endParaRPr lang="nb-NO"/>
          </a:p>
        </p:txBody>
      </p:sp>
      <p:sp>
        <p:nvSpPr>
          <p:cNvPr id="5" name="Plassholder for bunntekst 4"/>
          <p:cNvSpPr>
            <a:spLocks noGrp="1"/>
          </p:cNvSpPr>
          <p:nvPr>
            <p:ph type="ftr" sz="quarter" idx="11"/>
          </p:nvPr>
        </p:nvSpPr>
        <p:spPr/>
        <p:txBody>
          <a:bodyPr/>
          <a:lstStyle/>
          <a:p>
            <a:r>
              <a:rPr lang="nb-NO"/>
              <a:t>Mellom vil ikke - og kan ikke.  Sørlandske lærerstevne 2025</a:t>
            </a:r>
          </a:p>
        </p:txBody>
      </p:sp>
      <p:sp>
        <p:nvSpPr>
          <p:cNvPr id="6" name="Plassholder for lysbildenummer 5"/>
          <p:cNvSpPr>
            <a:spLocks noGrp="1"/>
          </p:cNvSpPr>
          <p:nvPr>
            <p:ph type="sldNum" sz="quarter" idx="12"/>
          </p:nvPr>
        </p:nvSpPr>
        <p:spPr/>
        <p:txBody>
          <a:bodyPr/>
          <a:lstStyle/>
          <a:p>
            <a:fld id="{9FA8A833-87C0-4B5E-9062-FEF57D130F48}" type="slidenum">
              <a:rPr lang="nb-NO" smtClean="0"/>
              <a:t>‹#›</a:t>
            </a:fld>
            <a:endParaRPr lang="nb-NO"/>
          </a:p>
        </p:txBody>
      </p:sp>
    </p:spTree>
    <p:extLst>
      <p:ext uri="{BB962C8B-B14F-4D97-AF65-F5344CB8AC3E}">
        <p14:creationId xmlns:p14="http://schemas.microsoft.com/office/powerpoint/2010/main" val="7673807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tel 1"/>
          <p:cNvSpPr>
            <a:spLocks noGrp="1"/>
          </p:cNvSpPr>
          <p:nvPr>
            <p:ph type="title"/>
          </p:nvPr>
        </p:nvSpPr>
        <p:spPr>
          <a:xfrm>
            <a:off x="722313" y="4406900"/>
            <a:ext cx="7772400" cy="1362075"/>
          </a:xfrm>
        </p:spPr>
        <p:txBody>
          <a:bodyPr anchor="t"/>
          <a:lstStyle>
            <a:lvl1pPr algn="l">
              <a:defRPr sz="4000" b="1" cap="all"/>
            </a:lvl1pPr>
          </a:lstStyle>
          <a:p>
            <a:r>
              <a:rPr lang="nb-NO"/>
              <a:t>Klikk for å redigere tittelstil</a:t>
            </a:r>
          </a:p>
        </p:txBody>
      </p:sp>
      <p:sp>
        <p:nvSpPr>
          <p:cNvPr id="3" name="Plassholder for teks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b-NO"/>
              <a:t>Klikk for å redigere tekststiler i malen</a:t>
            </a:r>
          </a:p>
        </p:txBody>
      </p:sp>
      <p:sp>
        <p:nvSpPr>
          <p:cNvPr id="4" name="Plassholder for dato 3"/>
          <p:cNvSpPr>
            <a:spLocks noGrp="1"/>
          </p:cNvSpPr>
          <p:nvPr>
            <p:ph type="dt" sz="half" idx="10"/>
          </p:nvPr>
        </p:nvSpPr>
        <p:spPr/>
        <p:txBody>
          <a:bodyPr/>
          <a:lstStyle/>
          <a:p>
            <a:fld id="{EE17F50F-7BA7-4A33-9C50-13F4A9D50601}" type="datetime1">
              <a:rPr lang="nb-NO" smtClean="0"/>
              <a:t>04.11.2025</a:t>
            </a:fld>
            <a:endParaRPr lang="nb-NO"/>
          </a:p>
        </p:txBody>
      </p:sp>
      <p:sp>
        <p:nvSpPr>
          <p:cNvPr id="5" name="Plassholder for bunntekst 4"/>
          <p:cNvSpPr>
            <a:spLocks noGrp="1"/>
          </p:cNvSpPr>
          <p:nvPr>
            <p:ph type="ftr" sz="quarter" idx="11"/>
          </p:nvPr>
        </p:nvSpPr>
        <p:spPr/>
        <p:txBody>
          <a:bodyPr/>
          <a:lstStyle/>
          <a:p>
            <a:r>
              <a:rPr lang="nb-NO"/>
              <a:t>Mellom vil ikke - og kan ikke.  Sørlandske lærerstevne 2025</a:t>
            </a:r>
          </a:p>
        </p:txBody>
      </p:sp>
      <p:sp>
        <p:nvSpPr>
          <p:cNvPr id="6" name="Plassholder for lysbildenummer 5"/>
          <p:cNvSpPr>
            <a:spLocks noGrp="1"/>
          </p:cNvSpPr>
          <p:nvPr>
            <p:ph type="sldNum" sz="quarter" idx="12"/>
          </p:nvPr>
        </p:nvSpPr>
        <p:spPr/>
        <p:txBody>
          <a:bodyPr/>
          <a:lstStyle/>
          <a:p>
            <a:fld id="{9FA8A833-87C0-4B5E-9062-FEF57D130F48}" type="slidenum">
              <a:rPr lang="nb-NO" smtClean="0"/>
              <a:t>‹#›</a:t>
            </a:fld>
            <a:endParaRPr lang="nb-NO"/>
          </a:p>
        </p:txBody>
      </p:sp>
    </p:spTree>
    <p:extLst>
      <p:ext uri="{BB962C8B-B14F-4D97-AF65-F5344CB8AC3E}">
        <p14:creationId xmlns:p14="http://schemas.microsoft.com/office/powerpoint/2010/main" val="2069345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innhold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dato 4"/>
          <p:cNvSpPr>
            <a:spLocks noGrp="1"/>
          </p:cNvSpPr>
          <p:nvPr>
            <p:ph type="dt" sz="half" idx="10"/>
          </p:nvPr>
        </p:nvSpPr>
        <p:spPr/>
        <p:txBody>
          <a:bodyPr/>
          <a:lstStyle/>
          <a:p>
            <a:fld id="{16ACC3FF-B6C1-49EB-8DB2-5754AE2EB8C9}" type="datetime1">
              <a:rPr lang="nb-NO" smtClean="0"/>
              <a:t>04.11.2025</a:t>
            </a:fld>
            <a:endParaRPr lang="nb-NO"/>
          </a:p>
        </p:txBody>
      </p:sp>
      <p:sp>
        <p:nvSpPr>
          <p:cNvPr id="6" name="Plassholder for bunntekst 5"/>
          <p:cNvSpPr>
            <a:spLocks noGrp="1"/>
          </p:cNvSpPr>
          <p:nvPr>
            <p:ph type="ftr" sz="quarter" idx="11"/>
          </p:nvPr>
        </p:nvSpPr>
        <p:spPr/>
        <p:txBody>
          <a:bodyPr/>
          <a:lstStyle/>
          <a:p>
            <a:r>
              <a:rPr lang="nb-NO"/>
              <a:t>Mellom vil ikke - og kan ikke.  Sørlandske lærerstevne 2025</a:t>
            </a:r>
          </a:p>
        </p:txBody>
      </p:sp>
      <p:sp>
        <p:nvSpPr>
          <p:cNvPr id="7" name="Plassholder for lysbildenummer 6"/>
          <p:cNvSpPr>
            <a:spLocks noGrp="1"/>
          </p:cNvSpPr>
          <p:nvPr>
            <p:ph type="sldNum" sz="quarter" idx="12"/>
          </p:nvPr>
        </p:nvSpPr>
        <p:spPr/>
        <p:txBody>
          <a:bodyPr/>
          <a:lstStyle/>
          <a:p>
            <a:fld id="{9FA8A833-87C0-4B5E-9062-FEF57D130F48}" type="slidenum">
              <a:rPr lang="nb-NO" smtClean="0"/>
              <a:t>‹#›</a:t>
            </a:fld>
            <a:endParaRPr lang="nb-NO"/>
          </a:p>
        </p:txBody>
      </p:sp>
    </p:spTree>
    <p:extLst>
      <p:ext uri="{BB962C8B-B14F-4D97-AF65-F5344CB8AC3E}">
        <p14:creationId xmlns:p14="http://schemas.microsoft.com/office/powerpoint/2010/main" val="22166213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lvl1pPr>
              <a:defRPr/>
            </a:lvl1pPr>
          </a:lstStyle>
          <a:p>
            <a:r>
              <a:rPr lang="nb-NO"/>
              <a:t>Klikk for å redigere tittelstil</a:t>
            </a:r>
          </a:p>
        </p:txBody>
      </p:sp>
      <p:sp>
        <p:nvSpPr>
          <p:cNvPr id="3" name="Plassholder for teks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4" name="Plassholder for innhol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teks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6" name="Plassholder for innhold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7" name="Plassholder for dato 6"/>
          <p:cNvSpPr>
            <a:spLocks noGrp="1"/>
          </p:cNvSpPr>
          <p:nvPr>
            <p:ph type="dt" sz="half" idx="10"/>
          </p:nvPr>
        </p:nvSpPr>
        <p:spPr/>
        <p:txBody>
          <a:bodyPr/>
          <a:lstStyle/>
          <a:p>
            <a:fld id="{96B8CF9B-7C03-45AC-9499-3AB1C889EB6A}" type="datetime1">
              <a:rPr lang="nb-NO" smtClean="0"/>
              <a:t>04.11.2025</a:t>
            </a:fld>
            <a:endParaRPr lang="nb-NO"/>
          </a:p>
        </p:txBody>
      </p:sp>
      <p:sp>
        <p:nvSpPr>
          <p:cNvPr id="8" name="Plassholder for bunntekst 7"/>
          <p:cNvSpPr>
            <a:spLocks noGrp="1"/>
          </p:cNvSpPr>
          <p:nvPr>
            <p:ph type="ftr" sz="quarter" idx="11"/>
          </p:nvPr>
        </p:nvSpPr>
        <p:spPr/>
        <p:txBody>
          <a:bodyPr/>
          <a:lstStyle/>
          <a:p>
            <a:r>
              <a:rPr lang="nb-NO"/>
              <a:t>Mellom vil ikke - og kan ikke.  Sørlandske lærerstevne 2025</a:t>
            </a:r>
          </a:p>
        </p:txBody>
      </p:sp>
      <p:sp>
        <p:nvSpPr>
          <p:cNvPr id="9" name="Plassholder for lysbildenummer 8"/>
          <p:cNvSpPr>
            <a:spLocks noGrp="1"/>
          </p:cNvSpPr>
          <p:nvPr>
            <p:ph type="sldNum" sz="quarter" idx="12"/>
          </p:nvPr>
        </p:nvSpPr>
        <p:spPr/>
        <p:txBody>
          <a:bodyPr/>
          <a:lstStyle/>
          <a:p>
            <a:fld id="{9FA8A833-87C0-4B5E-9062-FEF57D130F48}" type="slidenum">
              <a:rPr lang="nb-NO" smtClean="0"/>
              <a:t>‹#›</a:t>
            </a:fld>
            <a:endParaRPr lang="nb-NO"/>
          </a:p>
        </p:txBody>
      </p:sp>
    </p:spTree>
    <p:extLst>
      <p:ext uri="{BB962C8B-B14F-4D97-AF65-F5344CB8AC3E}">
        <p14:creationId xmlns:p14="http://schemas.microsoft.com/office/powerpoint/2010/main" val="534833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dato 2"/>
          <p:cNvSpPr>
            <a:spLocks noGrp="1"/>
          </p:cNvSpPr>
          <p:nvPr>
            <p:ph type="dt" sz="half" idx="10"/>
          </p:nvPr>
        </p:nvSpPr>
        <p:spPr/>
        <p:txBody>
          <a:bodyPr/>
          <a:lstStyle/>
          <a:p>
            <a:fld id="{A9D9C8D2-AA7C-4B7E-9B83-A4A5C31531FD}" type="datetime1">
              <a:rPr lang="nb-NO" smtClean="0"/>
              <a:t>04.11.2025</a:t>
            </a:fld>
            <a:endParaRPr lang="nb-NO"/>
          </a:p>
        </p:txBody>
      </p:sp>
      <p:sp>
        <p:nvSpPr>
          <p:cNvPr id="4" name="Plassholder for bunntekst 3"/>
          <p:cNvSpPr>
            <a:spLocks noGrp="1"/>
          </p:cNvSpPr>
          <p:nvPr>
            <p:ph type="ftr" sz="quarter" idx="11"/>
          </p:nvPr>
        </p:nvSpPr>
        <p:spPr/>
        <p:txBody>
          <a:bodyPr/>
          <a:lstStyle/>
          <a:p>
            <a:r>
              <a:rPr lang="nb-NO"/>
              <a:t>Mellom vil ikke - og kan ikke.  Sørlandske lærerstevne 2025</a:t>
            </a:r>
          </a:p>
        </p:txBody>
      </p:sp>
      <p:sp>
        <p:nvSpPr>
          <p:cNvPr id="5" name="Plassholder for lysbildenummer 4"/>
          <p:cNvSpPr>
            <a:spLocks noGrp="1"/>
          </p:cNvSpPr>
          <p:nvPr>
            <p:ph type="sldNum" sz="quarter" idx="12"/>
          </p:nvPr>
        </p:nvSpPr>
        <p:spPr/>
        <p:txBody>
          <a:bodyPr/>
          <a:lstStyle/>
          <a:p>
            <a:fld id="{9FA8A833-87C0-4B5E-9062-FEF57D130F48}" type="slidenum">
              <a:rPr lang="nb-NO" smtClean="0"/>
              <a:t>‹#›</a:t>
            </a:fld>
            <a:endParaRPr lang="nb-NO"/>
          </a:p>
        </p:txBody>
      </p:sp>
    </p:spTree>
    <p:extLst>
      <p:ext uri="{BB962C8B-B14F-4D97-AF65-F5344CB8AC3E}">
        <p14:creationId xmlns:p14="http://schemas.microsoft.com/office/powerpoint/2010/main" val="37811885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1"/>
          <p:cNvSpPr>
            <a:spLocks noGrp="1"/>
          </p:cNvSpPr>
          <p:nvPr>
            <p:ph type="dt" sz="half" idx="10"/>
          </p:nvPr>
        </p:nvSpPr>
        <p:spPr/>
        <p:txBody>
          <a:bodyPr/>
          <a:lstStyle/>
          <a:p>
            <a:fld id="{F34FCAD3-58CE-4C94-8E5A-F76DB1D2286A}" type="datetime1">
              <a:rPr lang="nb-NO" smtClean="0"/>
              <a:t>04.11.2025</a:t>
            </a:fld>
            <a:endParaRPr lang="nb-NO"/>
          </a:p>
        </p:txBody>
      </p:sp>
      <p:sp>
        <p:nvSpPr>
          <p:cNvPr id="3" name="Plassholder for bunntekst 2"/>
          <p:cNvSpPr>
            <a:spLocks noGrp="1"/>
          </p:cNvSpPr>
          <p:nvPr>
            <p:ph type="ftr" sz="quarter" idx="11"/>
          </p:nvPr>
        </p:nvSpPr>
        <p:spPr/>
        <p:txBody>
          <a:bodyPr/>
          <a:lstStyle/>
          <a:p>
            <a:r>
              <a:rPr lang="nb-NO"/>
              <a:t>Mellom vil ikke - og kan ikke.  Sørlandske lærerstevne 2025</a:t>
            </a:r>
          </a:p>
        </p:txBody>
      </p:sp>
      <p:sp>
        <p:nvSpPr>
          <p:cNvPr id="4" name="Plassholder for lysbildenummer 3"/>
          <p:cNvSpPr>
            <a:spLocks noGrp="1"/>
          </p:cNvSpPr>
          <p:nvPr>
            <p:ph type="sldNum" sz="quarter" idx="12"/>
          </p:nvPr>
        </p:nvSpPr>
        <p:spPr/>
        <p:txBody>
          <a:bodyPr/>
          <a:lstStyle/>
          <a:p>
            <a:fld id="{9FA8A833-87C0-4B5E-9062-FEF57D130F48}" type="slidenum">
              <a:rPr lang="nb-NO" smtClean="0"/>
              <a:t>‹#›</a:t>
            </a:fld>
            <a:endParaRPr lang="nb-NO"/>
          </a:p>
        </p:txBody>
      </p:sp>
    </p:spTree>
    <p:extLst>
      <p:ext uri="{BB962C8B-B14F-4D97-AF65-F5344CB8AC3E}">
        <p14:creationId xmlns:p14="http://schemas.microsoft.com/office/powerpoint/2010/main" val="6951758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p:cNvSpPr>
            <a:spLocks noGrp="1"/>
          </p:cNvSpPr>
          <p:nvPr>
            <p:ph type="title"/>
          </p:nvPr>
        </p:nvSpPr>
        <p:spPr>
          <a:xfrm>
            <a:off x="457200" y="273050"/>
            <a:ext cx="3008313" cy="1162050"/>
          </a:xfrm>
        </p:spPr>
        <p:txBody>
          <a:bodyPr anchor="b"/>
          <a:lstStyle>
            <a:lvl1pPr algn="l">
              <a:defRPr sz="2000" b="1"/>
            </a:lvl1pPr>
          </a:lstStyle>
          <a:p>
            <a:r>
              <a:rPr lang="nb-NO"/>
              <a:t>Klikk for å redigere tittelstil</a:t>
            </a:r>
          </a:p>
        </p:txBody>
      </p:sp>
      <p:sp>
        <p:nvSpPr>
          <p:cNvPr id="3" name="Plassholder for innhold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teks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a:t>Klikk for å redigere tekststiler i malen</a:t>
            </a:r>
          </a:p>
        </p:txBody>
      </p:sp>
      <p:sp>
        <p:nvSpPr>
          <p:cNvPr id="5" name="Plassholder for dato 4"/>
          <p:cNvSpPr>
            <a:spLocks noGrp="1"/>
          </p:cNvSpPr>
          <p:nvPr>
            <p:ph type="dt" sz="half" idx="10"/>
          </p:nvPr>
        </p:nvSpPr>
        <p:spPr/>
        <p:txBody>
          <a:bodyPr/>
          <a:lstStyle/>
          <a:p>
            <a:fld id="{A6E27A56-FA71-49FF-8CD3-2DCA087E93BD}" type="datetime1">
              <a:rPr lang="nb-NO" smtClean="0"/>
              <a:t>04.11.2025</a:t>
            </a:fld>
            <a:endParaRPr lang="nb-NO"/>
          </a:p>
        </p:txBody>
      </p:sp>
      <p:sp>
        <p:nvSpPr>
          <p:cNvPr id="6" name="Plassholder for bunntekst 5"/>
          <p:cNvSpPr>
            <a:spLocks noGrp="1"/>
          </p:cNvSpPr>
          <p:nvPr>
            <p:ph type="ftr" sz="quarter" idx="11"/>
          </p:nvPr>
        </p:nvSpPr>
        <p:spPr/>
        <p:txBody>
          <a:bodyPr/>
          <a:lstStyle/>
          <a:p>
            <a:r>
              <a:rPr lang="nb-NO"/>
              <a:t>Mellom vil ikke - og kan ikke.  Sørlandske lærerstevne 2025</a:t>
            </a:r>
          </a:p>
        </p:txBody>
      </p:sp>
      <p:sp>
        <p:nvSpPr>
          <p:cNvPr id="7" name="Plassholder for lysbildenummer 6"/>
          <p:cNvSpPr>
            <a:spLocks noGrp="1"/>
          </p:cNvSpPr>
          <p:nvPr>
            <p:ph type="sldNum" sz="quarter" idx="12"/>
          </p:nvPr>
        </p:nvSpPr>
        <p:spPr/>
        <p:txBody>
          <a:bodyPr/>
          <a:lstStyle/>
          <a:p>
            <a:fld id="{9FA8A833-87C0-4B5E-9062-FEF57D130F48}" type="slidenum">
              <a:rPr lang="nb-NO" smtClean="0"/>
              <a:t>‹#›</a:t>
            </a:fld>
            <a:endParaRPr lang="nb-NO"/>
          </a:p>
        </p:txBody>
      </p:sp>
    </p:spTree>
    <p:extLst>
      <p:ext uri="{BB962C8B-B14F-4D97-AF65-F5344CB8AC3E}">
        <p14:creationId xmlns:p14="http://schemas.microsoft.com/office/powerpoint/2010/main" val="30496677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p:cNvSpPr>
            <a:spLocks noGrp="1"/>
          </p:cNvSpPr>
          <p:nvPr>
            <p:ph type="title"/>
          </p:nvPr>
        </p:nvSpPr>
        <p:spPr>
          <a:xfrm>
            <a:off x="1792288" y="4800600"/>
            <a:ext cx="5486400" cy="566738"/>
          </a:xfrm>
        </p:spPr>
        <p:txBody>
          <a:bodyPr anchor="b"/>
          <a:lstStyle>
            <a:lvl1pPr algn="l">
              <a:defRPr sz="2000" b="1"/>
            </a:lvl1pPr>
          </a:lstStyle>
          <a:p>
            <a:r>
              <a:rPr lang="nb-NO"/>
              <a:t>Klikk for å redigere tittelstil</a:t>
            </a:r>
          </a:p>
        </p:txBody>
      </p:sp>
      <p:sp>
        <p:nvSpPr>
          <p:cNvPr id="3" name="Plassholder for bild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b-NO"/>
          </a:p>
        </p:txBody>
      </p:sp>
      <p:sp>
        <p:nvSpPr>
          <p:cNvPr id="4" name="Plassholder for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a:t>Klikk for å redigere tekststiler i malen</a:t>
            </a:r>
          </a:p>
        </p:txBody>
      </p:sp>
      <p:sp>
        <p:nvSpPr>
          <p:cNvPr id="5" name="Plassholder for dato 4"/>
          <p:cNvSpPr>
            <a:spLocks noGrp="1"/>
          </p:cNvSpPr>
          <p:nvPr>
            <p:ph type="dt" sz="half" idx="10"/>
          </p:nvPr>
        </p:nvSpPr>
        <p:spPr/>
        <p:txBody>
          <a:bodyPr/>
          <a:lstStyle/>
          <a:p>
            <a:fld id="{52C136BF-E977-489D-9C0A-0DF03491CDDE}" type="datetime1">
              <a:rPr lang="nb-NO" smtClean="0"/>
              <a:t>04.11.2025</a:t>
            </a:fld>
            <a:endParaRPr lang="nb-NO"/>
          </a:p>
        </p:txBody>
      </p:sp>
      <p:sp>
        <p:nvSpPr>
          <p:cNvPr id="6" name="Plassholder for bunntekst 5"/>
          <p:cNvSpPr>
            <a:spLocks noGrp="1"/>
          </p:cNvSpPr>
          <p:nvPr>
            <p:ph type="ftr" sz="quarter" idx="11"/>
          </p:nvPr>
        </p:nvSpPr>
        <p:spPr/>
        <p:txBody>
          <a:bodyPr/>
          <a:lstStyle/>
          <a:p>
            <a:r>
              <a:rPr lang="nb-NO"/>
              <a:t>Mellom vil ikke - og kan ikke.  Sørlandske lærerstevne 2025</a:t>
            </a:r>
          </a:p>
        </p:txBody>
      </p:sp>
      <p:sp>
        <p:nvSpPr>
          <p:cNvPr id="7" name="Plassholder for lysbildenummer 6"/>
          <p:cNvSpPr>
            <a:spLocks noGrp="1"/>
          </p:cNvSpPr>
          <p:nvPr>
            <p:ph type="sldNum" sz="quarter" idx="12"/>
          </p:nvPr>
        </p:nvSpPr>
        <p:spPr/>
        <p:txBody>
          <a:bodyPr/>
          <a:lstStyle/>
          <a:p>
            <a:fld id="{9FA8A833-87C0-4B5E-9062-FEF57D130F48}" type="slidenum">
              <a:rPr lang="nb-NO" smtClean="0"/>
              <a:t>‹#›</a:t>
            </a:fld>
            <a:endParaRPr lang="nb-NO"/>
          </a:p>
        </p:txBody>
      </p:sp>
    </p:spTree>
    <p:extLst>
      <p:ext uri="{BB962C8B-B14F-4D97-AF65-F5344CB8AC3E}">
        <p14:creationId xmlns:p14="http://schemas.microsoft.com/office/powerpoint/2010/main" val="19108844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nb-NO"/>
              <a:t>Klikk for å redigere tittelstil</a:t>
            </a:r>
          </a:p>
        </p:txBody>
      </p:sp>
      <p:sp>
        <p:nvSpPr>
          <p:cNvPr id="3" name="Plassholder for teks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FC597BF-6DB3-4938-B6E8-00BAB3B4BC3B}" type="datetime1">
              <a:rPr lang="nb-NO" smtClean="0"/>
              <a:t>04.11.2025</a:t>
            </a:fld>
            <a:endParaRPr lang="nb-NO"/>
          </a:p>
        </p:txBody>
      </p:sp>
      <p:sp>
        <p:nvSpPr>
          <p:cNvPr id="5" name="Plassholder for bunntekst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nb-NO"/>
              <a:t>Mellom vil ikke - og kan ikke.  Sørlandske lærerstevne 2025</a:t>
            </a:r>
          </a:p>
        </p:txBody>
      </p:sp>
      <p:sp>
        <p:nvSpPr>
          <p:cNvPr id="6" name="Plassholder for lysbildenumm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FA8A833-87C0-4B5E-9062-FEF57D130F48}" type="slidenum">
              <a:rPr lang="nb-NO" smtClean="0"/>
              <a:t>‹#›</a:t>
            </a:fld>
            <a:endParaRPr lang="nb-NO"/>
          </a:p>
        </p:txBody>
      </p:sp>
    </p:spTree>
    <p:extLst>
      <p:ext uri="{BB962C8B-B14F-4D97-AF65-F5344CB8AC3E}">
        <p14:creationId xmlns:p14="http://schemas.microsoft.com/office/powerpoint/2010/main" val="412513827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sldNum="0"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3" Type="http://schemas.openxmlformats.org/officeDocument/2006/relationships/image" Target="../media/image119.jpg"/><Relationship Id="rId2" Type="http://schemas.openxmlformats.org/officeDocument/2006/relationships/notesSlide" Target="../notesSlides/notesSlide98.xml"/><Relationship Id="rId1" Type="http://schemas.openxmlformats.org/officeDocument/2006/relationships/slideLayout" Target="../slideLayouts/slideLayout1.xml"/></Relationships>
</file>

<file path=ppt/slides/_rels/slide101.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99.xml"/><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3" Type="http://schemas.openxmlformats.org/officeDocument/2006/relationships/hyperlink" Target="http://www.google.no/url?sa=i&amp;rct=j&amp;q=&amp;esrc=s&amp;source=images&amp;cd=&amp;cad=rja&amp;uact=8&amp;docid=0S3GZm0WfnMFLM&amp;tbnid=LHPI6vVGJNc0CM:&amp;ved=0CAcQjRw&amp;url=http://www.contemporist.com/2008/04/06/the-love-chair-by-sandro-santantonio/&amp;ei=RpU6VOHpCqKCzAP8mYCgAw&amp;bvm=bv.77161500,d.bGQ&amp;psig=AFQjCNEI2aRLaAFYNBr3hQ1ivT51tM-HMg&amp;ust=1413211797255729" TargetMode="External"/><Relationship Id="rId2" Type="http://schemas.openxmlformats.org/officeDocument/2006/relationships/notesSlide" Target="../notesSlides/notesSlide100.xml"/><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121.jpeg"/></Relationships>
</file>

<file path=ppt/slides/_rels/slide103.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101.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3" Type="http://schemas.openxmlformats.org/officeDocument/2006/relationships/hyperlink" Target="http://www.ovk.no/skadedyr/bier-veps-og-edderkopper/veps" TargetMode="External"/><Relationship Id="rId2" Type="http://schemas.openxmlformats.org/officeDocument/2006/relationships/notesSlide" Target="../notesSlides/notesSlide103.xml"/><Relationship Id="rId1" Type="http://schemas.openxmlformats.org/officeDocument/2006/relationships/slideLayout" Target="../slideLayouts/slideLayout7.xml"/><Relationship Id="rId5" Type="http://schemas.openxmlformats.org/officeDocument/2006/relationships/image" Target="../media/image87.png"/><Relationship Id="rId4" Type="http://schemas.openxmlformats.org/officeDocument/2006/relationships/image" Target="../media/image34.jpeg"/></Relationships>
</file>

<file path=ppt/slides/_rels/slide106.xml.rels><?xml version="1.0" encoding="UTF-8" standalone="yes"?>
<Relationships xmlns="http://schemas.openxmlformats.org/package/2006/relationships"><Relationship Id="rId3" Type="http://schemas.openxmlformats.org/officeDocument/2006/relationships/image" Target="../media/image123.gif"/><Relationship Id="rId2" Type="http://schemas.openxmlformats.org/officeDocument/2006/relationships/notesSlide" Target="../notesSlides/notesSlide104.xml"/><Relationship Id="rId1" Type="http://schemas.openxmlformats.org/officeDocument/2006/relationships/slideLayout" Target="../slideLayouts/slideLayout7.xml"/><Relationship Id="rId5" Type="http://schemas.openxmlformats.org/officeDocument/2006/relationships/image" Target="../media/image125.gif"/><Relationship Id="rId4" Type="http://schemas.openxmlformats.org/officeDocument/2006/relationships/image" Target="../media/image124.gif"/></Relationships>
</file>

<file path=ppt/slides/_rels/slide107.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105.xml"/><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3" Type="http://schemas.openxmlformats.org/officeDocument/2006/relationships/image" Target="../media/image127.jpg"/><Relationship Id="rId2" Type="http://schemas.openxmlformats.org/officeDocument/2006/relationships/notesSlide" Target="../notesSlides/notesSlide106.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128.jpg"/><Relationship Id="rId2" Type="http://schemas.openxmlformats.org/officeDocument/2006/relationships/notesSlide" Target="../notesSlides/notesSlide10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3" Type="http://schemas.openxmlformats.org/officeDocument/2006/relationships/image" Target="../media/image129.jpg"/><Relationship Id="rId2" Type="http://schemas.openxmlformats.org/officeDocument/2006/relationships/notesSlide" Target="../notesSlides/notesSlide108.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16.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24.jpg"/></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s>
</file>

<file path=ppt/slides/_rels/slide2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34.jpeg"/><Relationship Id="rId5" Type="http://schemas.openxmlformats.org/officeDocument/2006/relationships/hyperlink" Target="http://www.ovk.no/skadedyr/bier-veps-og-edderkopper/veps" TargetMode="External"/><Relationship Id="rId4" Type="http://schemas.openxmlformats.org/officeDocument/2006/relationships/image" Target="../media/image33.png"/></Relationships>
</file>

<file path=ppt/slides/_rels/slide2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2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4.xml"/><Relationship Id="rId1" Type="http://schemas.openxmlformats.org/officeDocument/2006/relationships/slideLayout" Target="../slideLayouts/slideLayout7.xml"/><Relationship Id="rId4" Type="http://schemas.openxmlformats.org/officeDocument/2006/relationships/image" Target="../media/image40.jpeg"/></Relationships>
</file>

<file path=ppt/slides/_rels/slide3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jpeg"/><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4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1.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43.xml"/><Relationship Id="rId1" Type="http://schemas.openxmlformats.org/officeDocument/2006/relationships/slideLayout" Target="../slideLayouts/slideLayout7.xml"/><Relationship Id="rId5" Type="http://schemas.openxmlformats.org/officeDocument/2006/relationships/image" Target="../media/image50.jpeg"/><Relationship Id="rId4" Type="http://schemas.openxmlformats.org/officeDocument/2006/relationships/image" Target="../media/image49.jpeg"/></Relationships>
</file>

<file path=ppt/slides/_rels/slide4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5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8" Type="http://schemas.openxmlformats.org/officeDocument/2006/relationships/image" Target="../media/image62.gif"/><Relationship Id="rId3" Type="http://schemas.openxmlformats.org/officeDocument/2006/relationships/image" Target="../media/image58.jpeg"/><Relationship Id="rId7" Type="http://schemas.openxmlformats.org/officeDocument/2006/relationships/image" Target="../media/image61.gif"/><Relationship Id="rId2" Type="http://schemas.openxmlformats.org/officeDocument/2006/relationships/notesSlide" Target="../notesSlides/notesSlide53.xml"/><Relationship Id="rId1" Type="http://schemas.openxmlformats.org/officeDocument/2006/relationships/slideLayout" Target="../slideLayouts/slideLayout1.xml"/><Relationship Id="rId6" Type="http://schemas.openxmlformats.org/officeDocument/2006/relationships/hyperlink" Target="https://www.forskning.no/barn-og-ungdom-partner-podcast/vetle-17-har-utviklingsmessige-sprakforstyrrelser-jeg-vokste-opp-med-en-veldig-redd-folelse-jeg-folte-at-jeg-ikke-kunne-snakke/2134380" TargetMode="External"/><Relationship Id="rId5" Type="http://schemas.openxmlformats.org/officeDocument/2006/relationships/image" Target="../media/image60.jpeg"/><Relationship Id="rId4" Type="http://schemas.openxmlformats.org/officeDocument/2006/relationships/image" Target="../media/image59.jpeg"/></Relationships>
</file>

<file path=ppt/slides/_rels/slide56.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54.xml"/><Relationship Id="rId1" Type="http://schemas.openxmlformats.org/officeDocument/2006/relationships/slideLayout" Target="../slideLayouts/slideLayout1.xml"/><Relationship Id="rId6" Type="http://schemas.openxmlformats.org/officeDocument/2006/relationships/image" Target="../media/image66.jpeg"/><Relationship Id="rId5" Type="http://schemas.openxmlformats.org/officeDocument/2006/relationships/image" Target="../media/image65.jpeg"/><Relationship Id="rId4" Type="http://schemas.openxmlformats.org/officeDocument/2006/relationships/image" Target="../media/image64.jpeg"/></Relationships>
</file>

<file path=ppt/slides/_rels/slide5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55.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56.xml"/><Relationship Id="rId1" Type="http://schemas.openxmlformats.org/officeDocument/2006/relationships/slideLayout" Target="../slideLayouts/slideLayout1.xml"/><Relationship Id="rId6" Type="http://schemas.openxmlformats.org/officeDocument/2006/relationships/image" Target="../media/image71.jpeg"/><Relationship Id="rId5" Type="http://schemas.openxmlformats.org/officeDocument/2006/relationships/image" Target="../media/image70.jpeg"/><Relationship Id="rId4" Type="http://schemas.openxmlformats.org/officeDocument/2006/relationships/image" Target="../media/image69.jpeg"/></Relationships>
</file>

<file path=ppt/slides/_rels/slide59.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57.xml"/><Relationship Id="rId1" Type="http://schemas.openxmlformats.org/officeDocument/2006/relationships/slideLayout" Target="../slideLayouts/slideLayout1.xml"/><Relationship Id="rId5" Type="http://schemas.openxmlformats.org/officeDocument/2006/relationships/image" Target="../media/image74.gif"/><Relationship Id="rId4" Type="http://schemas.openxmlformats.org/officeDocument/2006/relationships/image" Target="../media/image73.gif"/></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58.xml"/><Relationship Id="rId1" Type="http://schemas.openxmlformats.org/officeDocument/2006/relationships/slideLayout" Target="../slideLayouts/slideLayout1.xml"/><Relationship Id="rId5" Type="http://schemas.openxmlformats.org/officeDocument/2006/relationships/image" Target="../media/image77.jpeg"/><Relationship Id="rId4" Type="http://schemas.openxmlformats.org/officeDocument/2006/relationships/image" Target="../media/image76.jpeg"/></Relationships>
</file>

<file path=ppt/slides/_rels/slide61.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59.xm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61.xml"/><Relationship Id="rId1" Type="http://schemas.openxmlformats.org/officeDocument/2006/relationships/slideLayout" Target="../slideLayouts/slideLayout1.xml"/><Relationship Id="rId5" Type="http://schemas.openxmlformats.org/officeDocument/2006/relationships/image" Target="../media/image82.png"/><Relationship Id="rId4" Type="http://schemas.openxmlformats.org/officeDocument/2006/relationships/image" Target="../media/image81.jpeg"/></Relationships>
</file>

<file path=ppt/slides/_rels/slide64.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62.xml"/><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64.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65.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66.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67.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70.xml.rels><?xml version="1.0" encoding="UTF-8" standalone="yes"?>
<Relationships xmlns="http://schemas.openxmlformats.org/package/2006/relationships"><Relationship Id="rId3" Type="http://schemas.openxmlformats.org/officeDocument/2006/relationships/hyperlink" Target="http://www.ovk.no/skadedyr/bier-veps-og-edderkopper/veps" TargetMode="External"/><Relationship Id="rId2" Type="http://schemas.openxmlformats.org/officeDocument/2006/relationships/notesSlide" Target="../notesSlides/notesSlide68.xml"/><Relationship Id="rId1" Type="http://schemas.openxmlformats.org/officeDocument/2006/relationships/slideLayout" Target="../slideLayouts/slideLayout7.xml"/><Relationship Id="rId6" Type="http://schemas.openxmlformats.org/officeDocument/2006/relationships/image" Target="../media/image88.jpeg"/><Relationship Id="rId5" Type="http://schemas.openxmlformats.org/officeDocument/2006/relationships/image" Target="../media/image87.png"/><Relationship Id="rId4" Type="http://schemas.openxmlformats.org/officeDocument/2006/relationships/image" Target="../media/image34.jpeg"/></Relationships>
</file>

<file path=ppt/slides/_rels/slide71.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69.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70.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71.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72.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73.xml"/><Relationship Id="rId1" Type="http://schemas.openxmlformats.org/officeDocument/2006/relationships/slideLayout" Target="../slideLayouts/slideLayout7.xml"/><Relationship Id="rId5" Type="http://schemas.openxmlformats.org/officeDocument/2006/relationships/image" Target="../media/image95.png"/><Relationship Id="rId4" Type="http://schemas.openxmlformats.org/officeDocument/2006/relationships/image" Target="../media/image94.png"/></Relationships>
</file>

<file path=ppt/slides/_rels/slide76.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74.xml"/><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75.xml"/><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76.xml"/><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7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78.xml"/><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79.xml"/><Relationship Id="rId1" Type="http://schemas.openxmlformats.org/officeDocument/2006/relationships/slideLayout" Target="../slideLayouts/slideLayout7.xml"/><Relationship Id="rId5" Type="http://schemas.openxmlformats.org/officeDocument/2006/relationships/image" Target="../media/image99.png"/><Relationship Id="rId4" Type="http://schemas.openxmlformats.org/officeDocument/2006/relationships/image" Target="../media/image98.jpeg"/></Relationships>
</file>

<file path=ppt/slides/_rels/slide82.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80.xml"/><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81.xml"/><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82.xml"/><Relationship Id="rId1" Type="http://schemas.openxmlformats.org/officeDocument/2006/relationships/slideLayout" Target="../slideLayouts/slideLayout7.xml"/><Relationship Id="rId4" Type="http://schemas.openxmlformats.org/officeDocument/2006/relationships/image" Target="../media/image102.jpeg"/></Relationships>
</file>

<file path=ppt/slides/_rels/slide85.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83.xml"/><Relationship Id="rId1" Type="http://schemas.openxmlformats.org/officeDocument/2006/relationships/slideLayout" Target="../slideLayouts/slideLayout7.xml"/><Relationship Id="rId4" Type="http://schemas.openxmlformats.org/officeDocument/2006/relationships/image" Target="../media/image104.jpeg"/></Relationships>
</file>

<file path=ppt/slides/_rels/slide86.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84.xml"/><Relationship Id="rId1" Type="http://schemas.openxmlformats.org/officeDocument/2006/relationships/slideLayout" Target="../slideLayouts/slideLayout7.xml"/><Relationship Id="rId5" Type="http://schemas.openxmlformats.org/officeDocument/2006/relationships/image" Target="../media/image106.jpeg"/><Relationship Id="rId4" Type="http://schemas.openxmlformats.org/officeDocument/2006/relationships/hyperlink" Target="http://www.google.no/url?sa=i&amp;rct=j&amp;q=&amp;esrc=s&amp;source=images&amp;cd=&amp;cad=rja&amp;uact=8&amp;ved=0ahUKEwjpydSrg_3WAhXCQpoKHdisBsgQjRwIBw&amp;url=http://www.policymed.com/2011/09/acre-reponds-to-the-propublica-second-report-industry-payments-to-physicians-.html&amp;psig=AOvVaw2nctPX8_EI2ZUERT9X8NiP&amp;ust=1508514108967234" TargetMode="External"/></Relationships>
</file>

<file path=ppt/slides/_rels/slide87.xml.rels><?xml version="1.0" encoding="UTF-8" standalone="yes"?>
<Relationships xmlns="http://schemas.openxmlformats.org/package/2006/relationships"><Relationship Id="rId3" Type="http://schemas.openxmlformats.org/officeDocument/2006/relationships/image" Target="../media/image107.jpg"/><Relationship Id="rId2" Type="http://schemas.openxmlformats.org/officeDocument/2006/relationships/notesSlide" Target="../notesSlides/notesSlide85.xml"/><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86.xml"/><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3" Type="http://schemas.openxmlformats.org/officeDocument/2006/relationships/image" Target="../media/image109.jpg"/><Relationship Id="rId2" Type="http://schemas.openxmlformats.org/officeDocument/2006/relationships/notesSlide" Target="../notesSlides/notesSlide87.xml"/><Relationship Id="rId1" Type="http://schemas.openxmlformats.org/officeDocument/2006/relationships/slideLayout" Target="../slideLayouts/slideLayout7.xml"/><Relationship Id="rId4" Type="http://schemas.openxmlformats.org/officeDocument/2006/relationships/image" Target="../media/image110.jpe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openxmlformats.org/officeDocument/2006/relationships/image" Target="../media/image111.jpg"/><Relationship Id="rId2" Type="http://schemas.openxmlformats.org/officeDocument/2006/relationships/notesSlide" Target="../notesSlides/notesSlide88.xml"/><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89.xml"/><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90.xml"/><Relationship Id="rId1" Type="http://schemas.openxmlformats.org/officeDocument/2006/relationships/slideLayout" Target="../slideLayouts/slideLayout7.xml"/><Relationship Id="rId4" Type="http://schemas.openxmlformats.org/officeDocument/2006/relationships/image" Target="../media/image114.jpeg"/></Relationships>
</file>

<file path=ppt/slides/_rels/slide93.xml.rels><?xml version="1.0" encoding="UTF-8" standalone="yes"?>
<Relationships xmlns="http://schemas.openxmlformats.org/package/2006/relationships"><Relationship Id="rId3" Type="http://schemas.openxmlformats.org/officeDocument/2006/relationships/image" Target="../media/image115.jpg"/><Relationship Id="rId2" Type="http://schemas.openxmlformats.org/officeDocument/2006/relationships/notesSlide" Target="../notesSlides/notesSlide91.xml"/><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95.xml"/><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96.xml"/><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3" Type="http://schemas.openxmlformats.org/officeDocument/2006/relationships/image" Target="../media/image118.jpg"/><Relationship Id="rId2" Type="http://schemas.openxmlformats.org/officeDocument/2006/relationships/notesSlide" Target="../notesSlides/notesSlide97.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C2FEF69-D48C-A832-F0DA-3DA2BFF08F51}"/>
              </a:ext>
            </a:extLst>
          </p:cNvPr>
          <p:cNvSpPr>
            <a:spLocks noGrp="1"/>
          </p:cNvSpPr>
          <p:nvPr>
            <p:ph type="title"/>
          </p:nvPr>
        </p:nvSpPr>
        <p:spPr>
          <a:xfrm>
            <a:off x="457200" y="332656"/>
            <a:ext cx="8229600" cy="1143000"/>
          </a:xfrm>
        </p:spPr>
        <p:txBody>
          <a:bodyPr>
            <a:normAutofit/>
          </a:bodyPr>
          <a:lstStyle/>
          <a:p>
            <a:r>
              <a:rPr lang="nb-NO" sz="5400" b="1" dirty="0"/>
              <a:t>Mellom vil ikke - og kan ikke</a:t>
            </a:r>
          </a:p>
        </p:txBody>
      </p:sp>
      <p:pic>
        <p:nvPicPr>
          <p:cNvPr id="1026" name="Picture 2">
            <a:extLst>
              <a:ext uri="{FF2B5EF4-FFF2-40B4-BE49-F238E27FC236}">
                <a16:creationId xmlns:a16="http://schemas.microsoft.com/office/drawing/2014/main" id="{2BEADD13-72DF-E1A8-8EE2-1BC5AFD8AA6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05472" y="1949475"/>
            <a:ext cx="3933056" cy="3933056"/>
          </a:xfrm>
          <a:prstGeom prst="rect">
            <a:avLst/>
          </a:prstGeom>
          <a:noFill/>
          <a:extLst>
            <a:ext uri="{909E8E84-426E-40DD-AFC4-6F175D3DCCD1}">
              <a14:hiddenFill xmlns:a14="http://schemas.microsoft.com/office/drawing/2010/main">
                <a:solidFill>
                  <a:srgbClr val="FFFFFF"/>
                </a:solidFill>
              </a14:hiddenFill>
            </a:ext>
          </a:extLst>
        </p:spPr>
      </p:pic>
      <p:sp>
        <p:nvSpPr>
          <p:cNvPr id="3" name="Plassholder for bunntekst 2">
            <a:extLst>
              <a:ext uri="{FF2B5EF4-FFF2-40B4-BE49-F238E27FC236}">
                <a16:creationId xmlns:a16="http://schemas.microsoft.com/office/drawing/2014/main" id="{755F6412-8287-5C09-EE0F-A42AAE5D9FDA}"/>
              </a:ext>
            </a:extLst>
          </p:cNvPr>
          <p:cNvSpPr>
            <a:spLocks noGrp="1"/>
          </p:cNvSpPr>
          <p:nvPr>
            <p:ph type="ftr" sz="quarter" idx="11"/>
          </p:nvPr>
        </p:nvSpPr>
        <p:spPr/>
        <p:txBody>
          <a:bodyPr/>
          <a:lstStyle/>
          <a:p>
            <a:r>
              <a:rPr lang="nb-NO"/>
              <a:t>Mellom vil ikke - og kan ikke.  Sørlandske lærerstevne 2025</a:t>
            </a:r>
          </a:p>
        </p:txBody>
      </p:sp>
    </p:spTree>
    <p:extLst>
      <p:ext uri="{BB962C8B-B14F-4D97-AF65-F5344CB8AC3E}">
        <p14:creationId xmlns:p14="http://schemas.microsoft.com/office/powerpoint/2010/main" val="20519723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5838" y="485775"/>
            <a:ext cx="7172325" cy="5886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ktangel 1"/>
          <p:cNvSpPr/>
          <p:nvPr/>
        </p:nvSpPr>
        <p:spPr>
          <a:xfrm>
            <a:off x="7956376" y="332656"/>
            <a:ext cx="504056" cy="612068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 name="Pil høyre 2"/>
          <p:cNvSpPr/>
          <p:nvPr/>
        </p:nvSpPr>
        <p:spPr>
          <a:xfrm rot="1393400">
            <a:off x="1839584" y="836712"/>
            <a:ext cx="1656184" cy="360040"/>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nb-NO"/>
          </a:p>
        </p:txBody>
      </p:sp>
      <p:sp>
        <p:nvSpPr>
          <p:cNvPr id="4" name="TekstSylinder 3"/>
          <p:cNvSpPr txBox="1"/>
          <p:nvPr/>
        </p:nvSpPr>
        <p:spPr>
          <a:xfrm>
            <a:off x="5436096" y="332656"/>
            <a:ext cx="3600400" cy="1569660"/>
          </a:xfrm>
          <a:prstGeom prst="rect">
            <a:avLst/>
          </a:prstGeom>
          <a:noFill/>
        </p:spPr>
        <p:txBody>
          <a:bodyPr wrap="square" rtlCol="0">
            <a:spAutoFit/>
          </a:bodyPr>
          <a:lstStyle/>
          <a:p>
            <a:r>
              <a:rPr lang="nb-NO" sz="2400" dirty="0"/>
              <a:t>Vi ser atferden - ikke barnet bak atferden. </a:t>
            </a:r>
            <a:br>
              <a:rPr lang="nb-NO" sz="2400" dirty="0"/>
            </a:br>
            <a:r>
              <a:rPr lang="nb-NO" sz="2400" dirty="0"/>
              <a:t>Vi setter inn tiltak mot atferden – ikke barnet selv.</a:t>
            </a:r>
          </a:p>
        </p:txBody>
      </p:sp>
      <p:sp>
        <p:nvSpPr>
          <p:cNvPr id="5" name="Plassholder for bunntekst 4">
            <a:extLst>
              <a:ext uri="{FF2B5EF4-FFF2-40B4-BE49-F238E27FC236}">
                <a16:creationId xmlns:a16="http://schemas.microsoft.com/office/drawing/2014/main" id="{793A4911-D8E4-75E0-FDE5-4907B38010FF}"/>
              </a:ext>
            </a:extLst>
          </p:cNvPr>
          <p:cNvSpPr>
            <a:spLocks noGrp="1"/>
          </p:cNvSpPr>
          <p:nvPr>
            <p:ph type="ftr" sz="quarter" idx="11"/>
          </p:nvPr>
        </p:nvSpPr>
        <p:spPr/>
        <p:txBody>
          <a:bodyPr/>
          <a:lstStyle/>
          <a:p>
            <a:r>
              <a:rPr lang="nb-NO"/>
              <a:t>Mellom vil ikke - og kan ikke.  Sørlandske lærerstevne 2025</a:t>
            </a:r>
          </a:p>
        </p:txBody>
      </p:sp>
    </p:spTree>
    <p:extLst>
      <p:ext uri="{BB962C8B-B14F-4D97-AF65-F5344CB8AC3E}">
        <p14:creationId xmlns:p14="http://schemas.microsoft.com/office/powerpoint/2010/main" val="3996854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3.33333E-6 1.85185E-6 L -0.24045 0.59329 " pathEditMode="relative" rAng="0" ptsTypes="AA">
                                      <p:cBhvr>
                                        <p:cTn id="6" dur="2000" fill="hold"/>
                                        <p:tgtEl>
                                          <p:spTgt spid="3"/>
                                        </p:tgtEl>
                                        <p:attrNameLst>
                                          <p:attrName>ppt_x</p:attrName>
                                          <p:attrName>ppt_y</p:attrName>
                                        </p:attrNameLst>
                                      </p:cBhvr>
                                      <p:rCtr x="-12031" y="29653"/>
                                    </p:animMotion>
                                  </p:childTnLst>
                                </p:cTn>
                              </p:par>
                            </p:childTnLst>
                          </p:cTn>
                        </p:par>
                      </p:childTnLst>
                    </p:cTn>
                  </p:par>
                  <p:par>
                    <p:cTn id="7" fill="hold">
                      <p:stCondLst>
                        <p:cond delay="indefinite"/>
                      </p:stCondLst>
                      <p:childTnLst>
                        <p:par>
                          <p:cTn id="8" fill="hold">
                            <p:stCondLst>
                              <p:cond delay="0"/>
                            </p:stCondLst>
                            <p:childTnLst>
                              <p:par>
                                <p:cTn id="9" presetID="6" presetClass="entr" presetSubtype="32"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circle(out)">
                                      <p:cBhvr>
                                        <p:cTn id="11"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35696" y="219328"/>
            <a:ext cx="5544615" cy="6503809"/>
          </a:xfrm>
          <a:prstGeom prst="rect">
            <a:avLst/>
          </a:prstGeom>
        </p:spPr>
      </p:pic>
    </p:spTree>
    <p:extLst>
      <p:ext uri="{BB962C8B-B14F-4D97-AF65-F5344CB8AC3E}">
        <p14:creationId xmlns:p14="http://schemas.microsoft.com/office/powerpoint/2010/main" val="3745646417"/>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2" descr="C:\Users\jgu\Pictures\Bilder til trøst 3\Be the perso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7624" y="476672"/>
            <a:ext cx="6883289" cy="5843054"/>
          </a:xfrm>
          <a:prstGeom prst="rect">
            <a:avLst/>
          </a:prstGeom>
          <a:noFill/>
          <a:extLst>
            <a:ext uri="{909E8E84-426E-40DD-AFC4-6F175D3DCCD1}">
              <a14:hiddenFill xmlns:a14="http://schemas.microsoft.com/office/drawing/2010/main">
                <a:solidFill>
                  <a:srgbClr val="FFFFFF"/>
                </a:solidFill>
              </a14:hiddenFill>
            </a:ext>
          </a:extLst>
        </p:spPr>
      </p:pic>
      <p:sp>
        <p:nvSpPr>
          <p:cNvPr id="2" name="Plassholder for bunntekst 1">
            <a:extLst>
              <a:ext uri="{FF2B5EF4-FFF2-40B4-BE49-F238E27FC236}">
                <a16:creationId xmlns:a16="http://schemas.microsoft.com/office/drawing/2014/main" id="{28BEEC27-299B-E534-C4C3-E017E11333D9}"/>
              </a:ext>
            </a:extLst>
          </p:cNvPr>
          <p:cNvSpPr>
            <a:spLocks noGrp="1"/>
          </p:cNvSpPr>
          <p:nvPr>
            <p:ph type="ftr" sz="quarter" idx="11"/>
          </p:nvPr>
        </p:nvSpPr>
        <p:spPr/>
        <p:txBody>
          <a:bodyPr/>
          <a:lstStyle/>
          <a:p>
            <a:r>
              <a:rPr lang="nb-NO"/>
              <a:t>Mellom vil ikke - og kan ikke.  Sørlandske lærerstevne 2025</a:t>
            </a:r>
          </a:p>
        </p:txBody>
      </p:sp>
    </p:spTree>
    <p:extLst>
      <p:ext uri="{BB962C8B-B14F-4D97-AF65-F5344CB8AC3E}">
        <p14:creationId xmlns:p14="http://schemas.microsoft.com/office/powerpoint/2010/main" val="2245429767"/>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Sylinder 1"/>
          <p:cNvSpPr txBox="1"/>
          <p:nvPr/>
        </p:nvSpPr>
        <p:spPr>
          <a:xfrm>
            <a:off x="1365497" y="404664"/>
            <a:ext cx="5724636" cy="600164"/>
          </a:xfrm>
          <a:prstGeom prst="rect">
            <a:avLst/>
          </a:prstGeom>
          <a:noFill/>
        </p:spPr>
        <p:txBody>
          <a:bodyPr wrap="square" rtlCol="0">
            <a:spAutoFit/>
          </a:bodyPr>
          <a:lstStyle/>
          <a:p>
            <a:r>
              <a:rPr lang="nb-NO" sz="3300" dirty="0">
                <a:latin typeface="Arial" panose="020B0604020202020204" pitchFamily="34" charset="0"/>
                <a:cs typeface="Arial" panose="020B0604020202020204" pitchFamily="34" charset="0"/>
              </a:rPr>
              <a:t>Kjærlighetsstolen</a:t>
            </a:r>
          </a:p>
        </p:txBody>
      </p:sp>
      <p:sp>
        <p:nvSpPr>
          <p:cNvPr id="3" name="TekstSylinder 2"/>
          <p:cNvSpPr txBox="1"/>
          <p:nvPr/>
        </p:nvSpPr>
        <p:spPr>
          <a:xfrm>
            <a:off x="1259632" y="1328511"/>
            <a:ext cx="7128792" cy="1200329"/>
          </a:xfrm>
          <a:prstGeom prst="rect">
            <a:avLst/>
          </a:prstGeom>
          <a:noFill/>
        </p:spPr>
        <p:txBody>
          <a:bodyPr wrap="square" rtlCol="0">
            <a:spAutoFit/>
          </a:bodyPr>
          <a:lstStyle/>
          <a:p>
            <a:r>
              <a:rPr lang="nb-NO" sz="2400" dirty="0">
                <a:latin typeface="Arial" panose="020B0604020202020204" pitchFamily="34" charset="0"/>
                <a:cs typeface="Arial" panose="020B0604020202020204" pitchFamily="34" charset="0"/>
              </a:rPr>
              <a:t>Skap en kultur for å framsnakke andre. </a:t>
            </a:r>
            <a:br>
              <a:rPr lang="nb-NO" sz="2400" dirty="0">
                <a:latin typeface="Arial" panose="020B0604020202020204" pitchFamily="34" charset="0"/>
                <a:cs typeface="Arial" panose="020B0604020202020204" pitchFamily="34" charset="0"/>
              </a:rPr>
            </a:br>
            <a:r>
              <a:rPr lang="nb-NO" sz="2400" dirty="0">
                <a:latin typeface="Arial" panose="020B0604020202020204" pitchFamily="34" charset="0"/>
                <a:cs typeface="Arial" panose="020B0604020202020204" pitchFamily="34" charset="0"/>
              </a:rPr>
              <a:t>Gi rom, tid og mulighet for å omtale andre på en positiv måte.</a:t>
            </a:r>
          </a:p>
        </p:txBody>
      </p:sp>
      <p:pic>
        <p:nvPicPr>
          <p:cNvPr id="5" name="Picture 2" descr="https://encrypted-tbn0.gstatic.com/images?q=tbn:ANd9GcR2EGUI54ZLAgCa6GmT99VBjn_42O3VrZj7s9Eg0dsk9aJ7h9o4wA">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03005" y="3039171"/>
            <a:ext cx="3137990" cy="2579979"/>
          </a:xfrm>
          <a:prstGeom prst="rect">
            <a:avLst/>
          </a:prstGeom>
          <a:noFill/>
          <a:extLst>
            <a:ext uri="{909E8E84-426E-40DD-AFC4-6F175D3DCCD1}">
              <a14:hiddenFill xmlns:a14="http://schemas.microsoft.com/office/drawing/2010/main">
                <a:solidFill>
                  <a:srgbClr val="FFFFFF"/>
                </a:solidFill>
              </a14:hiddenFill>
            </a:ext>
          </a:extLst>
        </p:spPr>
      </p:pic>
      <p:sp>
        <p:nvSpPr>
          <p:cNvPr id="4" name="Plassholder for bunntekst 3">
            <a:extLst>
              <a:ext uri="{FF2B5EF4-FFF2-40B4-BE49-F238E27FC236}">
                <a16:creationId xmlns:a16="http://schemas.microsoft.com/office/drawing/2014/main" id="{D3B27306-D3D6-C7D4-92F4-254A543BDCFC}"/>
              </a:ext>
            </a:extLst>
          </p:cNvPr>
          <p:cNvSpPr>
            <a:spLocks noGrp="1"/>
          </p:cNvSpPr>
          <p:nvPr>
            <p:ph type="ftr" sz="quarter" idx="11"/>
          </p:nvPr>
        </p:nvSpPr>
        <p:spPr/>
        <p:txBody>
          <a:bodyPr/>
          <a:lstStyle/>
          <a:p>
            <a:r>
              <a:rPr lang="nb-NO"/>
              <a:t>Mellom vil ikke - og kan ikke.  Sørlandske lærerstevne 2025</a:t>
            </a:r>
          </a:p>
        </p:txBody>
      </p:sp>
      <p:pic>
        <p:nvPicPr>
          <p:cNvPr id="6" name="Picture 4" descr="512 Holdeplass for buss - Norsk Trafikksikring">
            <a:extLst>
              <a:ext uri="{FF2B5EF4-FFF2-40B4-BE49-F238E27FC236}">
                <a16:creationId xmlns:a16="http://schemas.microsoft.com/office/drawing/2014/main" id="{96A744EE-2F12-692B-A34D-6345567EA6E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249" y="6014756"/>
            <a:ext cx="1142375" cy="8523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40460869"/>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e 3" descr="Et bilde som inneholder hånd, person, eple, lett&#10;&#10;KI-generert innhold kan være feil.">
            <a:extLst>
              <a:ext uri="{FF2B5EF4-FFF2-40B4-BE49-F238E27FC236}">
                <a16:creationId xmlns:a16="http://schemas.microsoft.com/office/drawing/2014/main" id="{AC990312-053A-CC27-D4B7-4167947C1BF5}"/>
              </a:ext>
            </a:extLst>
          </p:cNvPr>
          <p:cNvPicPr>
            <a:picLocks noChangeAspect="1"/>
          </p:cNvPicPr>
          <p:nvPr/>
        </p:nvPicPr>
        <p:blipFill>
          <a:blip r:embed="rId3">
            <a:extLst>
              <a:ext uri="{28A0092B-C50C-407E-A947-70E740481C1C}">
                <a14:useLocalDpi xmlns:a14="http://schemas.microsoft.com/office/drawing/2010/main" val="0"/>
              </a:ext>
            </a:extLst>
          </a:blip>
          <a:srcRect t="20424" b="4576"/>
          <a:stretch>
            <a:fillRect/>
          </a:stretch>
        </p:blipFill>
        <p:spPr>
          <a:xfrm>
            <a:off x="20" y="10"/>
            <a:ext cx="9143980" cy="6857990"/>
          </a:xfrm>
          <a:prstGeom prst="rect">
            <a:avLst/>
          </a:prstGeom>
          <a:noFill/>
        </p:spPr>
      </p:pic>
      <p:sp>
        <p:nvSpPr>
          <p:cNvPr id="2" name="Plassholder for bunntekst 1">
            <a:extLst>
              <a:ext uri="{FF2B5EF4-FFF2-40B4-BE49-F238E27FC236}">
                <a16:creationId xmlns:a16="http://schemas.microsoft.com/office/drawing/2014/main" id="{DED4760C-D3D6-781F-E2B0-A1CBEF82C9D1}"/>
              </a:ext>
            </a:extLst>
          </p:cNvPr>
          <p:cNvSpPr>
            <a:spLocks noGrp="1"/>
          </p:cNvSpPr>
          <p:nvPr>
            <p:ph type="ftr" sz="quarter" idx="11"/>
          </p:nvPr>
        </p:nvSpPr>
        <p:spPr/>
        <p:txBody>
          <a:bodyPr/>
          <a:lstStyle/>
          <a:p>
            <a:pPr>
              <a:spcAft>
                <a:spcPts val="600"/>
              </a:spcAft>
            </a:pPr>
            <a:r>
              <a:rPr lang="nb-NO"/>
              <a:t>Mellom vil ikke - og kan ikke.  Sørlandske lærerstevne 2025</a:t>
            </a:r>
          </a:p>
        </p:txBody>
      </p:sp>
    </p:spTree>
    <p:extLst>
      <p:ext uri="{BB962C8B-B14F-4D97-AF65-F5344CB8AC3E}">
        <p14:creationId xmlns:p14="http://schemas.microsoft.com/office/powerpoint/2010/main" val="3173167479"/>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55EC47-3844-17FD-A3CF-875610B40027}"/>
            </a:ext>
          </a:extLst>
        </p:cNvPr>
        <p:cNvGrpSpPr/>
        <p:nvPr/>
      </p:nvGrpSpPr>
      <p:grpSpPr>
        <a:xfrm>
          <a:off x="0" y="0"/>
          <a:ext cx="0" cy="0"/>
          <a:chOff x="0" y="0"/>
          <a:chExt cx="0" cy="0"/>
        </a:xfrm>
      </p:grpSpPr>
      <p:sp>
        <p:nvSpPr>
          <p:cNvPr id="2" name="Plassholder for bunntekst 1">
            <a:extLst>
              <a:ext uri="{FF2B5EF4-FFF2-40B4-BE49-F238E27FC236}">
                <a16:creationId xmlns:a16="http://schemas.microsoft.com/office/drawing/2014/main" id="{DA433849-2A2D-2C7A-0344-D8D226D10904}"/>
              </a:ext>
            </a:extLst>
          </p:cNvPr>
          <p:cNvSpPr>
            <a:spLocks noGrp="1"/>
          </p:cNvSpPr>
          <p:nvPr>
            <p:ph type="ftr" sz="quarter" idx="11"/>
          </p:nvPr>
        </p:nvSpPr>
        <p:spPr/>
        <p:txBody>
          <a:bodyPr/>
          <a:lstStyle/>
          <a:p>
            <a:r>
              <a:rPr lang="nb-NO"/>
              <a:t>Mellom vil ikke - og kan ikke.  Sørlandske lærerstevne 2025</a:t>
            </a:r>
          </a:p>
        </p:txBody>
      </p:sp>
    </p:spTree>
    <p:extLst>
      <p:ext uri="{BB962C8B-B14F-4D97-AF65-F5344CB8AC3E}">
        <p14:creationId xmlns:p14="http://schemas.microsoft.com/office/powerpoint/2010/main" val="2386208582"/>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Sylinder 1"/>
          <p:cNvSpPr txBox="1"/>
          <p:nvPr/>
        </p:nvSpPr>
        <p:spPr>
          <a:xfrm>
            <a:off x="1709682" y="1322767"/>
            <a:ext cx="5724636" cy="600164"/>
          </a:xfrm>
          <a:prstGeom prst="rect">
            <a:avLst/>
          </a:prstGeom>
          <a:noFill/>
        </p:spPr>
        <p:txBody>
          <a:bodyPr wrap="square" rtlCol="0">
            <a:spAutoFit/>
          </a:bodyPr>
          <a:lstStyle/>
          <a:p>
            <a:r>
              <a:rPr lang="nb-NO" sz="3300" dirty="0">
                <a:latin typeface="Arial" panose="020B0604020202020204" pitchFamily="34" charset="0"/>
                <a:cs typeface="Arial" panose="020B0604020202020204" pitchFamily="34" charset="0"/>
              </a:rPr>
              <a:t>Summeoppgave</a:t>
            </a:r>
          </a:p>
        </p:txBody>
      </p:sp>
      <p:sp>
        <p:nvSpPr>
          <p:cNvPr id="3" name="TekstSylinder 2"/>
          <p:cNvSpPr txBox="1"/>
          <p:nvPr/>
        </p:nvSpPr>
        <p:spPr>
          <a:xfrm>
            <a:off x="1489587" y="2581922"/>
            <a:ext cx="7366820" cy="2308324"/>
          </a:xfrm>
          <a:prstGeom prst="rect">
            <a:avLst/>
          </a:prstGeom>
          <a:noFill/>
        </p:spPr>
        <p:txBody>
          <a:bodyPr wrap="square" rtlCol="0">
            <a:spAutoFit/>
          </a:bodyPr>
          <a:lstStyle/>
          <a:p>
            <a:r>
              <a:rPr lang="en-US" sz="2400" dirty="0" err="1">
                <a:latin typeface="Arial" panose="020B0604020202020204" pitchFamily="34" charset="0"/>
                <a:cs typeface="Arial" panose="020B0604020202020204" pitchFamily="34" charset="0"/>
              </a:rPr>
              <a:t>Hvor</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er</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deres</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forbedringspotensiale</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når</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det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gjelder</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forebygging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både</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som</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enkeltindivider</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og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kollegie</a:t>
            </a:r>
            <a:r>
              <a:rPr lang="en-US" sz="2400" dirty="0">
                <a:latin typeface="Arial" panose="020B0604020202020204" pitchFamily="34" charset="0"/>
                <a:cs typeface="Arial" panose="020B0604020202020204" pitchFamily="34" charset="0"/>
              </a:rPr>
              <a:t>?</a:t>
            </a:r>
          </a:p>
          <a:p>
            <a:endParaRPr lang="en-US" sz="2400" dirty="0">
              <a:latin typeface="Arial" panose="020B0604020202020204" pitchFamily="34" charset="0"/>
              <a:cs typeface="Arial" panose="020B0604020202020204" pitchFamily="34" charset="0"/>
            </a:endParaRPr>
          </a:p>
          <a:p>
            <a:r>
              <a:rPr lang="nb-NO" sz="2400" dirty="0">
                <a:latin typeface="Arial" panose="020B0604020202020204" pitchFamily="34" charset="0"/>
                <a:cs typeface="Arial" panose="020B0604020202020204" pitchFamily="34" charset="0"/>
              </a:rPr>
              <a:t>Hva skal dere gjøre for å bli bedre?</a:t>
            </a:r>
          </a:p>
          <a:p>
            <a:endParaRPr lang="nb-NO" sz="2400" dirty="0">
              <a:latin typeface="Arial" panose="020B0604020202020204" pitchFamily="34" charset="0"/>
              <a:cs typeface="Arial" panose="020B0604020202020204" pitchFamily="34" charset="0"/>
            </a:endParaRPr>
          </a:p>
          <a:p>
            <a:r>
              <a:rPr lang="nb-NO" sz="2400" dirty="0">
                <a:latin typeface="Arial" panose="020B0604020202020204" pitchFamily="34" charset="0"/>
                <a:cs typeface="Arial" panose="020B0604020202020204" pitchFamily="34" charset="0"/>
              </a:rPr>
              <a:t>Hvordan skal dere vite at dere har blitt bedre?</a:t>
            </a:r>
            <a:endParaRPr lang="nb-NO" sz="3600" dirty="0">
              <a:latin typeface="Arial" panose="020B0604020202020204" pitchFamily="34" charset="0"/>
              <a:cs typeface="Arial" panose="020B0604020202020204" pitchFamily="34" charset="0"/>
            </a:endParaRPr>
          </a:p>
        </p:txBody>
      </p:sp>
      <p:pic>
        <p:nvPicPr>
          <p:cNvPr id="11268" name="Picture 4" descr="http://www.ovk.no/wp-content/themes/ovk/timthumb.php?src=http://www.ovk.no/wp-content/uploads/2012/08/iStock_000017643503Small.jpg&amp;w=150&amp;h=150">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46328" y="1430779"/>
            <a:ext cx="829283" cy="829283"/>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Clock, Ticking, Analog, Blue, Two Hands, Hour, Minut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04419" y="1034420"/>
            <a:ext cx="1192914" cy="1153772"/>
          </a:xfrm>
          <a:prstGeom prst="rect">
            <a:avLst/>
          </a:prstGeom>
          <a:noFill/>
          <a:extLst>
            <a:ext uri="{909E8E84-426E-40DD-AFC4-6F175D3DCCD1}">
              <a14:hiddenFill xmlns:a14="http://schemas.microsoft.com/office/drawing/2010/main">
                <a:solidFill>
                  <a:srgbClr val="FFFFFF"/>
                </a:solidFill>
              </a14:hiddenFill>
            </a:ext>
          </a:extLst>
        </p:spPr>
      </p:pic>
      <p:sp>
        <p:nvSpPr>
          <p:cNvPr id="6" name="TekstSylinder 5"/>
          <p:cNvSpPr txBox="1"/>
          <p:nvPr/>
        </p:nvSpPr>
        <p:spPr>
          <a:xfrm>
            <a:off x="6683221" y="1657662"/>
            <a:ext cx="1073105" cy="300082"/>
          </a:xfrm>
          <a:prstGeom prst="rect">
            <a:avLst/>
          </a:prstGeom>
          <a:noFill/>
        </p:spPr>
        <p:txBody>
          <a:bodyPr wrap="square" rtlCol="0">
            <a:spAutoFit/>
          </a:bodyPr>
          <a:lstStyle/>
          <a:p>
            <a:r>
              <a:rPr lang="nb-NO" sz="1350" dirty="0"/>
              <a:t>2 minutter</a:t>
            </a:r>
          </a:p>
        </p:txBody>
      </p:sp>
      <p:sp>
        <p:nvSpPr>
          <p:cNvPr id="4" name="Plassholder for bunntekst 3">
            <a:extLst>
              <a:ext uri="{FF2B5EF4-FFF2-40B4-BE49-F238E27FC236}">
                <a16:creationId xmlns:a16="http://schemas.microsoft.com/office/drawing/2014/main" id="{7D4863DA-B080-DB99-834E-09F9900E0170}"/>
              </a:ext>
            </a:extLst>
          </p:cNvPr>
          <p:cNvSpPr>
            <a:spLocks noGrp="1"/>
          </p:cNvSpPr>
          <p:nvPr>
            <p:ph type="ftr" sz="quarter" idx="11"/>
          </p:nvPr>
        </p:nvSpPr>
        <p:spPr/>
        <p:txBody>
          <a:bodyPr/>
          <a:lstStyle/>
          <a:p>
            <a:r>
              <a:rPr lang="nb-NO"/>
              <a:t>Mellom vil ikke - og kan ikke.  Sørlandske lærerstevne 2025</a:t>
            </a:r>
          </a:p>
        </p:txBody>
      </p:sp>
    </p:spTree>
    <p:extLst>
      <p:ext uri="{BB962C8B-B14F-4D97-AF65-F5344CB8AC3E}">
        <p14:creationId xmlns:p14="http://schemas.microsoft.com/office/powerpoint/2010/main" val="3583111592"/>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Sylinder 1"/>
          <p:cNvSpPr txBox="1"/>
          <p:nvPr/>
        </p:nvSpPr>
        <p:spPr>
          <a:xfrm>
            <a:off x="1817694" y="1365739"/>
            <a:ext cx="5724636" cy="3462486"/>
          </a:xfrm>
          <a:prstGeom prst="rect">
            <a:avLst/>
          </a:prstGeom>
          <a:noFill/>
        </p:spPr>
        <p:txBody>
          <a:bodyPr wrap="square" rtlCol="0">
            <a:spAutoFit/>
          </a:bodyPr>
          <a:lstStyle/>
          <a:p>
            <a:r>
              <a:rPr lang="nb-NO" sz="2700" b="1" dirty="0">
                <a:latin typeface="Arial" panose="020B0604020202020204" pitchFamily="34" charset="0"/>
                <a:cs typeface="Arial" panose="020B0604020202020204" pitchFamily="34" charset="0"/>
              </a:rPr>
              <a:t>Tankekors</a:t>
            </a:r>
            <a:br>
              <a:rPr lang="nb-NO" sz="2400" u="sng" dirty="0">
                <a:latin typeface="Arial" panose="020B0604020202020204" pitchFamily="34" charset="0"/>
                <a:cs typeface="Arial" panose="020B0604020202020204" pitchFamily="34" charset="0"/>
              </a:rPr>
            </a:br>
            <a:br>
              <a:rPr lang="nb-NO" sz="2400" dirty="0">
                <a:latin typeface="Arial" panose="020B0604020202020204" pitchFamily="34" charset="0"/>
                <a:cs typeface="Arial" panose="020B0604020202020204" pitchFamily="34" charset="0"/>
              </a:rPr>
            </a:br>
            <a:r>
              <a:rPr lang="nb-NO" sz="2400" dirty="0">
                <a:latin typeface="Arial" panose="020B0604020202020204" pitchFamily="34" charset="0"/>
                <a:cs typeface="Arial" panose="020B0604020202020204" pitchFamily="34" charset="0"/>
              </a:rPr>
              <a:t>Merkelapper blir fort etablerte sannheter som skaper forventninger…</a:t>
            </a:r>
            <a:br>
              <a:rPr lang="nb-NO" sz="2400" dirty="0">
                <a:latin typeface="Arial" panose="020B0604020202020204" pitchFamily="34" charset="0"/>
                <a:cs typeface="Arial" panose="020B0604020202020204" pitchFamily="34" charset="0"/>
              </a:rPr>
            </a:br>
            <a:br>
              <a:rPr lang="nb-NO" sz="2400" dirty="0">
                <a:latin typeface="Arial" panose="020B0604020202020204" pitchFamily="34" charset="0"/>
                <a:cs typeface="Arial" panose="020B0604020202020204" pitchFamily="34" charset="0"/>
              </a:rPr>
            </a:br>
            <a:r>
              <a:rPr lang="nb-NO" sz="2400" dirty="0">
                <a:latin typeface="Arial" panose="020B0604020202020204" pitchFamily="34" charset="0"/>
                <a:cs typeface="Arial" panose="020B0604020202020204" pitchFamily="34" charset="0"/>
              </a:rPr>
              <a:t>…og de fleste av oss senser andres forventninger og ønsker å leve opp til dem fordi det gir anerkjennelse (negativt eller positivt).</a:t>
            </a:r>
          </a:p>
        </p:txBody>
      </p:sp>
      <p:sp>
        <p:nvSpPr>
          <p:cNvPr id="3" name="Hullbånd 2"/>
          <p:cNvSpPr/>
          <p:nvPr/>
        </p:nvSpPr>
        <p:spPr>
          <a:xfrm>
            <a:off x="5490102" y="1052736"/>
            <a:ext cx="2052228" cy="1080120"/>
          </a:xfrm>
          <a:prstGeom prst="flowChartPunchedTape">
            <a:avLst/>
          </a:prstGeom>
        </p:spPr>
        <p:style>
          <a:lnRef idx="2">
            <a:schemeClr val="dk1"/>
          </a:lnRef>
          <a:fillRef idx="1">
            <a:schemeClr val="lt1"/>
          </a:fillRef>
          <a:effectRef idx="0">
            <a:schemeClr val="dk1"/>
          </a:effectRef>
          <a:fontRef idx="minor">
            <a:schemeClr val="dk1"/>
          </a:fontRef>
        </p:style>
        <p:txBody>
          <a:bodyPr rtlCol="0" anchor="ctr"/>
          <a:lstStyle/>
          <a:p>
            <a:pPr algn="ctr"/>
            <a:r>
              <a:rPr lang="nb-NO" sz="1350" b="1" dirty="0"/>
              <a:t>Mobber, bråkmaker,</a:t>
            </a:r>
            <a:br>
              <a:rPr lang="nb-NO" sz="1350" b="1" dirty="0"/>
            </a:br>
            <a:r>
              <a:rPr lang="nb-NO" sz="1350" b="1" dirty="0"/>
              <a:t>urokråke, konfliktskaper…</a:t>
            </a:r>
          </a:p>
        </p:txBody>
      </p:sp>
      <p:sp>
        <p:nvSpPr>
          <p:cNvPr id="4" name="Frihåndsform 3"/>
          <p:cNvSpPr/>
          <p:nvPr/>
        </p:nvSpPr>
        <p:spPr>
          <a:xfrm>
            <a:off x="4680012" y="1108165"/>
            <a:ext cx="810090" cy="490835"/>
          </a:xfrm>
          <a:custGeom>
            <a:avLst/>
            <a:gdLst>
              <a:gd name="connsiteX0" fmla="*/ 0 w 812800"/>
              <a:gd name="connsiteY0" fmla="*/ 1303 h 654446"/>
              <a:gd name="connsiteX1" fmla="*/ 333829 w 812800"/>
              <a:gd name="connsiteY1" fmla="*/ 102903 h 654446"/>
              <a:gd name="connsiteX2" fmla="*/ 812800 w 812800"/>
              <a:gd name="connsiteY2" fmla="*/ 654446 h 654446"/>
            </a:gdLst>
            <a:ahLst/>
            <a:cxnLst>
              <a:cxn ang="0">
                <a:pos x="connsiteX0" y="connsiteY0"/>
              </a:cxn>
              <a:cxn ang="0">
                <a:pos x="connsiteX1" y="connsiteY1"/>
              </a:cxn>
              <a:cxn ang="0">
                <a:pos x="connsiteX2" y="connsiteY2"/>
              </a:cxn>
            </a:cxnLst>
            <a:rect l="l" t="t" r="r" b="b"/>
            <a:pathLst>
              <a:path w="812800" h="654446">
                <a:moveTo>
                  <a:pt x="0" y="1303"/>
                </a:moveTo>
                <a:cubicBezTo>
                  <a:pt x="99181" y="-2326"/>
                  <a:pt x="198362" y="-5954"/>
                  <a:pt x="333829" y="102903"/>
                </a:cubicBezTo>
                <a:cubicBezTo>
                  <a:pt x="469296" y="211760"/>
                  <a:pt x="641048" y="433103"/>
                  <a:pt x="812800" y="654446"/>
                </a:cubicBezTo>
              </a:path>
            </a:pathLst>
          </a:custGeom>
        </p:spPr>
        <p:style>
          <a:lnRef idx="1">
            <a:schemeClr val="dk1"/>
          </a:lnRef>
          <a:fillRef idx="0">
            <a:schemeClr val="dk1"/>
          </a:fillRef>
          <a:effectRef idx="0">
            <a:schemeClr val="dk1"/>
          </a:effectRef>
          <a:fontRef idx="minor">
            <a:schemeClr val="tx1"/>
          </a:fontRef>
        </p:style>
        <p:txBody>
          <a:bodyPr rtlCol="0" anchor="ctr"/>
          <a:lstStyle/>
          <a:p>
            <a:pPr algn="ctr"/>
            <a:endParaRPr lang="nb-NO" sz="1350" dirty="0"/>
          </a:p>
        </p:txBody>
      </p:sp>
      <p:sp>
        <p:nvSpPr>
          <p:cNvPr id="6" name="Frihåndsform 5"/>
          <p:cNvSpPr/>
          <p:nvPr/>
        </p:nvSpPr>
        <p:spPr>
          <a:xfrm rot="7820263">
            <a:off x="4692932" y="1358137"/>
            <a:ext cx="695841" cy="587855"/>
          </a:xfrm>
          <a:custGeom>
            <a:avLst/>
            <a:gdLst>
              <a:gd name="connsiteX0" fmla="*/ 0 w 812800"/>
              <a:gd name="connsiteY0" fmla="*/ 1303 h 654446"/>
              <a:gd name="connsiteX1" fmla="*/ 333829 w 812800"/>
              <a:gd name="connsiteY1" fmla="*/ 102903 h 654446"/>
              <a:gd name="connsiteX2" fmla="*/ 812800 w 812800"/>
              <a:gd name="connsiteY2" fmla="*/ 654446 h 654446"/>
            </a:gdLst>
            <a:ahLst/>
            <a:cxnLst>
              <a:cxn ang="0">
                <a:pos x="connsiteX0" y="connsiteY0"/>
              </a:cxn>
              <a:cxn ang="0">
                <a:pos x="connsiteX1" y="connsiteY1"/>
              </a:cxn>
              <a:cxn ang="0">
                <a:pos x="connsiteX2" y="connsiteY2"/>
              </a:cxn>
            </a:cxnLst>
            <a:rect l="l" t="t" r="r" b="b"/>
            <a:pathLst>
              <a:path w="812800" h="654446">
                <a:moveTo>
                  <a:pt x="0" y="1303"/>
                </a:moveTo>
                <a:cubicBezTo>
                  <a:pt x="99181" y="-2326"/>
                  <a:pt x="198362" y="-5954"/>
                  <a:pt x="333829" y="102903"/>
                </a:cubicBezTo>
                <a:cubicBezTo>
                  <a:pt x="469296" y="211760"/>
                  <a:pt x="641048" y="433103"/>
                  <a:pt x="812800" y="654446"/>
                </a:cubicBezTo>
              </a:path>
            </a:pathLst>
          </a:custGeom>
        </p:spPr>
        <p:style>
          <a:lnRef idx="1">
            <a:schemeClr val="dk1"/>
          </a:lnRef>
          <a:fillRef idx="0">
            <a:schemeClr val="dk1"/>
          </a:fillRef>
          <a:effectRef idx="0">
            <a:schemeClr val="dk1"/>
          </a:effectRef>
          <a:fontRef idx="minor">
            <a:schemeClr val="tx1"/>
          </a:fontRef>
        </p:style>
        <p:txBody>
          <a:bodyPr rtlCol="0" anchor="ctr"/>
          <a:lstStyle/>
          <a:p>
            <a:pPr algn="ctr"/>
            <a:endParaRPr lang="nb-NO" sz="1350" dirty="0"/>
          </a:p>
        </p:txBody>
      </p:sp>
      <p:sp>
        <p:nvSpPr>
          <p:cNvPr id="7" name="Hullbånd 6"/>
          <p:cNvSpPr/>
          <p:nvPr/>
        </p:nvSpPr>
        <p:spPr>
          <a:xfrm>
            <a:off x="2195736" y="4725507"/>
            <a:ext cx="2052228" cy="1080120"/>
          </a:xfrm>
          <a:prstGeom prst="flowChartPunchedTape">
            <a:avLst/>
          </a:prstGeom>
        </p:spPr>
        <p:style>
          <a:lnRef idx="2">
            <a:schemeClr val="dk1"/>
          </a:lnRef>
          <a:fillRef idx="1">
            <a:schemeClr val="lt1"/>
          </a:fillRef>
          <a:effectRef idx="0">
            <a:schemeClr val="dk1"/>
          </a:effectRef>
          <a:fontRef idx="minor">
            <a:schemeClr val="dk1"/>
          </a:fontRef>
        </p:style>
        <p:txBody>
          <a:bodyPr rtlCol="0" anchor="ctr"/>
          <a:lstStyle/>
          <a:p>
            <a:pPr algn="ctr"/>
            <a:r>
              <a:rPr lang="nb-NO" sz="1350" b="1" dirty="0"/>
              <a:t>Snill, hjelpsom, omtenksom, vennlig, høflig…</a:t>
            </a:r>
          </a:p>
        </p:txBody>
      </p:sp>
      <p:sp>
        <p:nvSpPr>
          <p:cNvPr id="8" name="Frihåndsform 7"/>
          <p:cNvSpPr/>
          <p:nvPr/>
        </p:nvSpPr>
        <p:spPr>
          <a:xfrm>
            <a:off x="1385646" y="4672561"/>
            <a:ext cx="810090" cy="490835"/>
          </a:xfrm>
          <a:custGeom>
            <a:avLst/>
            <a:gdLst>
              <a:gd name="connsiteX0" fmla="*/ 0 w 812800"/>
              <a:gd name="connsiteY0" fmla="*/ 1303 h 654446"/>
              <a:gd name="connsiteX1" fmla="*/ 333829 w 812800"/>
              <a:gd name="connsiteY1" fmla="*/ 102903 h 654446"/>
              <a:gd name="connsiteX2" fmla="*/ 812800 w 812800"/>
              <a:gd name="connsiteY2" fmla="*/ 654446 h 654446"/>
            </a:gdLst>
            <a:ahLst/>
            <a:cxnLst>
              <a:cxn ang="0">
                <a:pos x="connsiteX0" y="connsiteY0"/>
              </a:cxn>
              <a:cxn ang="0">
                <a:pos x="connsiteX1" y="connsiteY1"/>
              </a:cxn>
              <a:cxn ang="0">
                <a:pos x="connsiteX2" y="connsiteY2"/>
              </a:cxn>
            </a:cxnLst>
            <a:rect l="l" t="t" r="r" b="b"/>
            <a:pathLst>
              <a:path w="812800" h="654446">
                <a:moveTo>
                  <a:pt x="0" y="1303"/>
                </a:moveTo>
                <a:cubicBezTo>
                  <a:pt x="99181" y="-2326"/>
                  <a:pt x="198362" y="-5954"/>
                  <a:pt x="333829" y="102903"/>
                </a:cubicBezTo>
                <a:cubicBezTo>
                  <a:pt x="469296" y="211760"/>
                  <a:pt x="641048" y="433103"/>
                  <a:pt x="812800" y="654446"/>
                </a:cubicBezTo>
              </a:path>
            </a:pathLst>
          </a:custGeom>
        </p:spPr>
        <p:style>
          <a:lnRef idx="1">
            <a:schemeClr val="dk1"/>
          </a:lnRef>
          <a:fillRef idx="0">
            <a:schemeClr val="dk1"/>
          </a:fillRef>
          <a:effectRef idx="0">
            <a:schemeClr val="dk1"/>
          </a:effectRef>
          <a:fontRef idx="minor">
            <a:schemeClr val="tx1"/>
          </a:fontRef>
        </p:style>
        <p:txBody>
          <a:bodyPr rtlCol="0" anchor="ctr"/>
          <a:lstStyle/>
          <a:p>
            <a:pPr algn="ctr"/>
            <a:endParaRPr lang="nb-NO" sz="1350" dirty="0"/>
          </a:p>
        </p:txBody>
      </p:sp>
      <p:sp>
        <p:nvSpPr>
          <p:cNvPr id="9" name="Frihåndsform 8"/>
          <p:cNvSpPr/>
          <p:nvPr/>
        </p:nvSpPr>
        <p:spPr>
          <a:xfrm rot="7820263">
            <a:off x="1398566" y="4922533"/>
            <a:ext cx="695841" cy="587855"/>
          </a:xfrm>
          <a:custGeom>
            <a:avLst/>
            <a:gdLst>
              <a:gd name="connsiteX0" fmla="*/ 0 w 812800"/>
              <a:gd name="connsiteY0" fmla="*/ 1303 h 654446"/>
              <a:gd name="connsiteX1" fmla="*/ 333829 w 812800"/>
              <a:gd name="connsiteY1" fmla="*/ 102903 h 654446"/>
              <a:gd name="connsiteX2" fmla="*/ 812800 w 812800"/>
              <a:gd name="connsiteY2" fmla="*/ 654446 h 654446"/>
            </a:gdLst>
            <a:ahLst/>
            <a:cxnLst>
              <a:cxn ang="0">
                <a:pos x="connsiteX0" y="connsiteY0"/>
              </a:cxn>
              <a:cxn ang="0">
                <a:pos x="connsiteX1" y="connsiteY1"/>
              </a:cxn>
              <a:cxn ang="0">
                <a:pos x="connsiteX2" y="connsiteY2"/>
              </a:cxn>
            </a:cxnLst>
            <a:rect l="l" t="t" r="r" b="b"/>
            <a:pathLst>
              <a:path w="812800" h="654446">
                <a:moveTo>
                  <a:pt x="0" y="1303"/>
                </a:moveTo>
                <a:cubicBezTo>
                  <a:pt x="99181" y="-2326"/>
                  <a:pt x="198362" y="-5954"/>
                  <a:pt x="333829" y="102903"/>
                </a:cubicBezTo>
                <a:cubicBezTo>
                  <a:pt x="469296" y="211760"/>
                  <a:pt x="641048" y="433103"/>
                  <a:pt x="812800" y="654446"/>
                </a:cubicBezTo>
              </a:path>
            </a:pathLst>
          </a:custGeom>
        </p:spPr>
        <p:style>
          <a:lnRef idx="1">
            <a:schemeClr val="dk1"/>
          </a:lnRef>
          <a:fillRef idx="0">
            <a:schemeClr val="dk1"/>
          </a:fillRef>
          <a:effectRef idx="0">
            <a:schemeClr val="dk1"/>
          </a:effectRef>
          <a:fontRef idx="minor">
            <a:schemeClr val="tx1"/>
          </a:fontRef>
        </p:style>
        <p:txBody>
          <a:bodyPr rtlCol="0" anchor="ctr"/>
          <a:lstStyle/>
          <a:p>
            <a:pPr algn="ctr"/>
            <a:endParaRPr lang="nb-NO" sz="1350" dirty="0"/>
          </a:p>
        </p:txBody>
      </p:sp>
      <p:pic>
        <p:nvPicPr>
          <p:cNvPr id="10" name="Picture 13" descr="boy playing with baseball animation"/>
          <p:cNvPicPr>
            <a:picLocks noChangeAspect="1" noChangeArrowheads="1" noCrop="1"/>
          </p:cNvPicPr>
          <p:nvPr/>
        </p:nvPicPr>
        <p:blipFill>
          <a:blip r:embed="rId3" cstate="print"/>
          <a:srcRect/>
          <a:stretch>
            <a:fillRect/>
          </a:stretch>
        </p:blipFill>
        <p:spPr bwMode="auto">
          <a:xfrm>
            <a:off x="3207467" y="857250"/>
            <a:ext cx="1652386" cy="1242138"/>
          </a:xfrm>
          <a:prstGeom prst="rect">
            <a:avLst/>
          </a:prstGeom>
          <a:noFill/>
        </p:spPr>
      </p:pic>
      <p:pic>
        <p:nvPicPr>
          <p:cNvPr id="11" name="Picture 2" descr="http://www.heathersanimations.com/children/a356.gif"/>
          <p:cNvPicPr>
            <a:picLocks noChangeAspect="1" noChangeArrowheads="1" noCrop="1"/>
          </p:cNvPicPr>
          <p:nvPr/>
        </p:nvPicPr>
        <p:blipFill>
          <a:blip r:embed="rId4" cstate="print"/>
          <a:srcRect/>
          <a:stretch>
            <a:fillRect/>
          </a:stretch>
        </p:blipFill>
        <p:spPr bwMode="auto">
          <a:xfrm>
            <a:off x="7064950" y="2402886"/>
            <a:ext cx="869266" cy="918102"/>
          </a:xfrm>
          <a:prstGeom prst="rect">
            <a:avLst/>
          </a:prstGeom>
          <a:noFill/>
        </p:spPr>
      </p:pic>
      <p:pic>
        <p:nvPicPr>
          <p:cNvPr id="12" name="Picture 6" descr="http://www.heathersanimations.com/children/2326.gif"/>
          <p:cNvPicPr>
            <a:picLocks noChangeAspect="1" noChangeArrowheads="1" noCrop="1"/>
          </p:cNvPicPr>
          <p:nvPr/>
        </p:nvPicPr>
        <p:blipFill>
          <a:blip r:embed="rId5" cstate="print"/>
          <a:srcRect/>
          <a:stretch>
            <a:fillRect/>
          </a:stretch>
        </p:blipFill>
        <p:spPr bwMode="auto">
          <a:xfrm>
            <a:off x="4740700" y="4454684"/>
            <a:ext cx="1512632" cy="1404587"/>
          </a:xfrm>
          <a:prstGeom prst="rect">
            <a:avLst/>
          </a:prstGeom>
          <a:noFill/>
        </p:spPr>
      </p:pic>
      <p:sp>
        <p:nvSpPr>
          <p:cNvPr id="5" name="Plassholder for bunntekst 4">
            <a:extLst>
              <a:ext uri="{FF2B5EF4-FFF2-40B4-BE49-F238E27FC236}">
                <a16:creationId xmlns:a16="http://schemas.microsoft.com/office/drawing/2014/main" id="{7C20FE88-A350-25A1-238F-F8C1F366642E}"/>
              </a:ext>
            </a:extLst>
          </p:cNvPr>
          <p:cNvSpPr>
            <a:spLocks noGrp="1"/>
          </p:cNvSpPr>
          <p:nvPr>
            <p:ph type="ftr" sz="quarter" idx="11"/>
          </p:nvPr>
        </p:nvSpPr>
        <p:spPr/>
        <p:txBody>
          <a:bodyPr/>
          <a:lstStyle/>
          <a:p>
            <a:r>
              <a:rPr lang="nb-NO"/>
              <a:t>Mellom vil ikke - og kan ikke.  Sørlandske lærerstevne 2025</a:t>
            </a:r>
          </a:p>
        </p:txBody>
      </p:sp>
    </p:spTree>
    <p:extLst>
      <p:ext uri="{BB962C8B-B14F-4D97-AF65-F5344CB8AC3E}">
        <p14:creationId xmlns:p14="http://schemas.microsoft.com/office/powerpoint/2010/main" val="1118209693"/>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C06F3B-12BF-EB4C-674F-5CC03C3499CF}"/>
            </a:ext>
          </a:extLst>
        </p:cNvPr>
        <p:cNvGrpSpPr/>
        <p:nvPr/>
      </p:nvGrpSpPr>
      <p:grpSpPr>
        <a:xfrm>
          <a:off x="0" y="0"/>
          <a:ext cx="0" cy="0"/>
          <a:chOff x="0" y="0"/>
          <a:chExt cx="0" cy="0"/>
        </a:xfrm>
      </p:grpSpPr>
      <p:pic>
        <p:nvPicPr>
          <p:cNvPr id="3" name="Bilde 2" descr="Et bilde som inneholder tekst, Font, design, skjermbilde&#10;&#10;KI-generert innhold kan være feil.">
            <a:extLst>
              <a:ext uri="{FF2B5EF4-FFF2-40B4-BE49-F238E27FC236}">
                <a16:creationId xmlns:a16="http://schemas.microsoft.com/office/drawing/2014/main" id="{A911B5C8-5BD1-9D55-060F-A3DF561E31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7029400"/>
          </a:xfrm>
          <a:prstGeom prst="rect">
            <a:avLst/>
          </a:prstGeom>
        </p:spPr>
      </p:pic>
      <p:sp>
        <p:nvSpPr>
          <p:cNvPr id="2" name="Plassholder for bunntekst 1">
            <a:extLst>
              <a:ext uri="{FF2B5EF4-FFF2-40B4-BE49-F238E27FC236}">
                <a16:creationId xmlns:a16="http://schemas.microsoft.com/office/drawing/2014/main" id="{E3404302-C062-7798-984F-62DFE38DD88E}"/>
              </a:ext>
            </a:extLst>
          </p:cNvPr>
          <p:cNvSpPr>
            <a:spLocks noGrp="1"/>
          </p:cNvSpPr>
          <p:nvPr>
            <p:ph type="ftr" sz="quarter" idx="11"/>
          </p:nvPr>
        </p:nvSpPr>
        <p:spPr/>
        <p:txBody>
          <a:bodyPr/>
          <a:lstStyle/>
          <a:p>
            <a:r>
              <a:rPr lang="nb-NO"/>
              <a:t>Mellom vil ikke - og kan ikke.  Sørlandske lærerstevne 2025</a:t>
            </a:r>
          </a:p>
        </p:txBody>
      </p:sp>
    </p:spTree>
    <p:extLst>
      <p:ext uri="{BB962C8B-B14F-4D97-AF65-F5344CB8AC3E}">
        <p14:creationId xmlns:p14="http://schemas.microsoft.com/office/powerpoint/2010/main" val="3099513211"/>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964D04-E186-87BD-FEDB-D44CBDD2B2B6}"/>
            </a:ext>
          </a:extLst>
        </p:cNvPr>
        <p:cNvGrpSpPr/>
        <p:nvPr/>
      </p:nvGrpSpPr>
      <p:grpSpPr>
        <a:xfrm>
          <a:off x="0" y="0"/>
          <a:ext cx="0" cy="0"/>
          <a:chOff x="0" y="0"/>
          <a:chExt cx="0" cy="0"/>
        </a:xfrm>
      </p:grpSpPr>
      <p:pic>
        <p:nvPicPr>
          <p:cNvPr id="3" name="Bilde 2" descr="Et bilde som inneholder klokke, appelsin, tid&#10;&#10;KI-generert innhold kan være feil.">
            <a:extLst>
              <a:ext uri="{FF2B5EF4-FFF2-40B4-BE49-F238E27FC236}">
                <a16:creationId xmlns:a16="http://schemas.microsoft.com/office/drawing/2014/main" id="{C44A90D1-CD53-6AAF-1FEB-A0FDC4E2899A}"/>
              </a:ext>
            </a:extLst>
          </p:cNvPr>
          <p:cNvPicPr>
            <a:picLocks noChangeAspect="1"/>
          </p:cNvPicPr>
          <p:nvPr/>
        </p:nvPicPr>
        <p:blipFill>
          <a:blip r:embed="rId3">
            <a:extLst>
              <a:ext uri="{28A0092B-C50C-407E-A947-70E740481C1C}">
                <a14:useLocalDpi xmlns:a14="http://schemas.microsoft.com/office/drawing/2010/main" val="0"/>
              </a:ext>
            </a:extLst>
          </a:blip>
          <a:srcRect r="665" b="-2"/>
          <a:stretch/>
        </p:blipFill>
        <p:spPr>
          <a:xfrm>
            <a:off x="20" y="10"/>
            <a:ext cx="9143980" cy="6857990"/>
          </a:xfrm>
          <a:prstGeom prst="rect">
            <a:avLst/>
          </a:prstGeom>
          <a:noFill/>
        </p:spPr>
      </p:pic>
      <p:sp>
        <p:nvSpPr>
          <p:cNvPr id="2" name="Plassholder for bunntekst 1">
            <a:extLst>
              <a:ext uri="{FF2B5EF4-FFF2-40B4-BE49-F238E27FC236}">
                <a16:creationId xmlns:a16="http://schemas.microsoft.com/office/drawing/2014/main" id="{099275A3-A04A-C689-F0A2-5EE9AC71E782}"/>
              </a:ext>
            </a:extLst>
          </p:cNvPr>
          <p:cNvSpPr>
            <a:spLocks noGrp="1"/>
          </p:cNvSpPr>
          <p:nvPr>
            <p:ph type="ftr" sz="quarter" idx="11"/>
          </p:nvPr>
        </p:nvSpPr>
        <p:spPr/>
        <p:txBody>
          <a:bodyPr/>
          <a:lstStyle/>
          <a:p>
            <a:r>
              <a:rPr lang="nb-NO"/>
              <a:t>Mellom vil ikke - og kan ikke.  Sørlandske lærerstevne 2025</a:t>
            </a:r>
          </a:p>
        </p:txBody>
      </p:sp>
    </p:spTree>
    <p:extLst>
      <p:ext uri="{BB962C8B-B14F-4D97-AF65-F5344CB8AC3E}">
        <p14:creationId xmlns:p14="http://schemas.microsoft.com/office/powerpoint/2010/main" val="4082788994"/>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e 2" descr="Et bilde som inneholder sky, natur, himmel, maling&#10;&#10;KI-generert innhold kan være feil.">
            <a:extLst>
              <a:ext uri="{FF2B5EF4-FFF2-40B4-BE49-F238E27FC236}">
                <a16:creationId xmlns:a16="http://schemas.microsoft.com/office/drawing/2014/main" id="{23301464-FFE4-87D3-9A26-EBE68A0865CE}"/>
              </a:ext>
            </a:extLst>
          </p:cNvPr>
          <p:cNvPicPr>
            <a:picLocks noChangeAspect="1"/>
          </p:cNvPicPr>
          <p:nvPr/>
        </p:nvPicPr>
        <p:blipFill>
          <a:blip r:embed="rId3">
            <a:extLst>
              <a:ext uri="{28A0092B-C50C-407E-A947-70E740481C1C}">
                <a14:useLocalDpi xmlns:a14="http://schemas.microsoft.com/office/drawing/2010/main" val="0"/>
              </a:ext>
            </a:extLst>
          </a:blip>
          <a:srcRect b="2598"/>
          <a:stretch/>
        </p:blipFill>
        <p:spPr>
          <a:xfrm>
            <a:off x="20" y="10"/>
            <a:ext cx="9143980" cy="6857990"/>
          </a:xfrm>
          <a:prstGeom prst="rect">
            <a:avLst/>
          </a:prstGeom>
          <a:noFill/>
        </p:spPr>
      </p:pic>
      <p:sp>
        <p:nvSpPr>
          <p:cNvPr id="2" name="Plassholder for bunntekst 1">
            <a:extLst>
              <a:ext uri="{FF2B5EF4-FFF2-40B4-BE49-F238E27FC236}">
                <a16:creationId xmlns:a16="http://schemas.microsoft.com/office/drawing/2014/main" id="{51A4DEF1-45D5-4109-66E3-2EBB27FBC0F3}"/>
              </a:ext>
            </a:extLst>
          </p:cNvPr>
          <p:cNvSpPr>
            <a:spLocks noGrp="1"/>
          </p:cNvSpPr>
          <p:nvPr>
            <p:ph type="ftr" sz="quarter" idx="11"/>
          </p:nvPr>
        </p:nvSpPr>
        <p:spPr/>
        <p:txBody>
          <a:bodyPr/>
          <a:lstStyle/>
          <a:p>
            <a:r>
              <a:rPr lang="nb-NO"/>
              <a:t>Mellom vil ikke - og kan ikke.  Sørlandske lærerstevne 2025</a:t>
            </a:r>
          </a:p>
        </p:txBody>
      </p:sp>
    </p:spTree>
    <p:extLst>
      <p:ext uri="{BB962C8B-B14F-4D97-AF65-F5344CB8AC3E}">
        <p14:creationId xmlns:p14="http://schemas.microsoft.com/office/powerpoint/2010/main" val="18166477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2938" y="1451929"/>
            <a:ext cx="7858125" cy="4914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kstSylinder 2"/>
          <p:cNvSpPr txBox="1"/>
          <p:nvPr/>
        </p:nvSpPr>
        <p:spPr>
          <a:xfrm>
            <a:off x="539552" y="548680"/>
            <a:ext cx="7920880" cy="923330"/>
          </a:xfrm>
          <a:prstGeom prst="rect">
            <a:avLst/>
          </a:prstGeom>
          <a:noFill/>
        </p:spPr>
        <p:txBody>
          <a:bodyPr wrap="square" rtlCol="0">
            <a:spAutoFit/>
          </a:bodyPr>
          <a:lstStyle/>
          <a:p>
            <a:r>
              <a:rPr lang="nb-NO" sz="5400" dirty="0">
                <a:latin typeface="Arial" panose="020B0604020202020204" pitchFamily="34" charset="0"/>
                <a:cs typeface="Arial" panose="020B0604020202020204" pitchFamily="34" charset="0"/>
              </a:rPr>
              <a:t>Er du det du formidler?</a:t>
            </a:r>
          </a:p>
        </p:txBody>
      </p:sp>
      <p:sp>
        <p:nvSpPr>
          <p:cNvPr id="2" name="Plassholder for bunntekst 1">
            <a:extLst>
              <a:ext uri="{FF2B5EF4-FFF2-40B4-BE49-F238E27FC236}">
                <a16:creationId xmlns:a16="http://schemas.microsoft.com/office/drawing/2014/main" id="{50BAE50E-AAC9-20C6-68E2-DEA8449E2785}"/>
              </a:ext>
            </a:extLst>
          </p:cNvPr>
          <p:cNvSpPr>
            <a:spLocks noGrp="1"/>
          </p:cNvSpPr>
          <p:nvPr>
            <p:ph type="ftr" sz="quarter" idx="11"/>
          </p:nvPr>
        </p:nvSpPr>
        <p:spPr/>
        <p:txBody>
          <a:bodyPr/>
          <a:lstStyle/>
          <a:p>
            <a:r>
              <a:rPr lang="nb-NO"/>
              <a:t>Mellom vil ikke - og kan ikke.  Sørlandske lærerstevne 2025</a:t>
            </a:r>
          </a:p>
        </p:txBody>
      </p:sp>
    </p:spTree>
    <p:extLst>
      <p:ext uri="{BB962C8B-B14F-4D97-AF65-F5344CB8AC3E}">
        <p14:creationId xmlns:p14="http://schemas.microsoft.com/office/powerpoint/2010/main" val="4157885078"/>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9BD833-141B-F8CD-A015-EEBD06D2C3C8}"/>
            </a:ext>
          </a:extLst>
        </p:cNvPr>
        <p:cNvGrpSpPr/>
        <p:nvPr/>
      </p:nvGrpSpPr>
      <p:grpSpPr>
        <a:xfrm>
          <a:off x="0" y="0"/>
          <a:ext cx="0" cy="0"/>
          <a:chOff x="0" y="0"/>
          <a:chExt cx="0" cy="0"/>
        </a:xfrm>
      </p:grpSpPr>
      <p:pic>
        <p:nvPicPr>
          <p:cNvPr id="3" name="Bilde 2" descr="Et bilde som inneholder gress, jente, person, sport&#10;&#10;KI-generert innhold kan være feil.">
            <a:extLst>
              <a:ext uri="{FF2B5EF4-FFF2-40B4-BE49-F238E27FC236}">
                <a16:creationId xmlns:a16="http://schemas.microsoft.com/office/drawing/2014/main" id="{91D48258-EE7B-FBAC-6886-846D3EE8357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24598" y="68263"/>
            <a:ext cx="5494805" cy="6721475"/>
          </a:xfrm>
          <a:prstGeom prst="rect">
            <a:avLst/>
          </a:prstGeom>
          <a:noFill/>
        </p:spPr>
      </p:pic>
      <p:sp>
        <p:nvSpPr>
          <p:cNvPr id="2" name="Plassholder for bunntekst 1">
            <a:extLst>
              <a:ext uri="{FF2B5EF4-FFF2-40B4-BE49-F238E27FC236}">
                <a16:creationId xmlns:a16="http://schemas.microsoft.com/office/drawing/2014/main" id="{925FB7EA-326B-3CC0-4CC0-FE007E9CCFD7}"/>
              </a:ext>
            </a:extLst>
          </p:cNvPr>
          <p:cNvSpPr>
            <a:spLocks noGrp="1"/>
          </p:cNvSpPr>
          <p:nvPr>
            <p:ph type="ftr" sz="quarter" idx="11"/>
          </p:nvPr>
        </p:nvSpPr>
        <p:spPr/>
        <p:txBody>
          <a:bodyPr/>
          <a:lstStyle/>
          <a:p>
            <a:r>
              <a:rPr lang="nb-NO"/>
              <a:t>Mellom vil ikke - og kan ikke.  Sørlandske lærerstevne 2025</a:t>
            </a:r>
          </a:p>
        </p:txBody>
      </p:sp>
    </p:spTree>
    <p:extLst>
      <p:ext uri="{BB962C8B-B14F-4D97-AF65-F5344CB8AC3E}">
        <p14:creationId xmlns:p14="http://schemas.microsoft.com/office/powerpoint/2010/main" val="1278619163"/>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tel 1">
            <a:extLst>
              <a:ext uri="{FF2B5EF4-FFF2-40B4-BE49-F238E27FC236}">
                <a16:creationId xmlns:a16="http://schemas.microsoft.com/office/drawing/2014/main" id="{0DE69BB1-AE16-FCE0-2F23-DCC8AA8A1ACB}"/>
              </a:ext>
            </a:extLst>
          </p:cNvPr>
          <p:cNvSpPr txBox="1">
            <a:spLocks/>
          </p:cNvSpPr>
          <p:nvPr/>
        </p:nvSpPr>
        <p:spPr>
          <a:xfrm>
            <a:off x="1385646" y="1214754"/>
            <a:ext cx="6172200" cy="939546"/>
          </a:xfrm>
          <a:prstGeom prst="rect">
            <a:avLst/>
          </a:prstGeom>
        </p:spPr>
        <p:txBody>
          <a:bodyPr>
            <a:normAutofit/>
          </a:bodyPr>
          <a:lst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nb-NO" sz="2700" b="1" dirty="0">
                <a:solidFill>
                  <a:schemeClr val="tx2"/>
                </a:solidFill>
                <a:latin typeface="+mn-lt"/>
              </a:rPr>
              <a:t>Hvorfor mistrives mange nevrodivergente i skolen?</a:t>
            </a:r>
          </a:p>
        </p:txBody>
      </p:sp>
      <p:sp>
        <p:nvSpPr>
          <p:cNvPr id="4" name="TekstSylinder 3">
            <a:extLst>
              <a:ext uri="{FF2B5EF4-FFF2-40B4-BE49-F238E27FC236}">
                <a16:creationId xmlns:a16="http://schemas.microsoft.com/office/drawing/2014/main" id="{8A954E48-09DD-CAF3-D1F4-76AEC7205572}"/>
              </a:ext>
            </a:extLst>
          </p:cNvPr>
          <p:cNvSpPr txBox="1"/>
          <p:nvPr/>
        </p:nvSpPr>
        <p:spPr>
          <a:xfrm>
            <a:off x="1794720" y="2402887"/>
            <a:ext cx="5763126" cy="692497"/>
          </a:xfrm>
          <a:prstGeom prst="rect">
            <a:avLst/>
          </a:prstGeom>
          <a:noFill/>
        </p:spPr>
        <p:txBody>
          <a:bodyPr wrap="square">
            <a:spAutoFit/>
          </a:bodyPr>
          <a:lstStyle/>
          <a:p>
            <a:r>
              <a:rPr lang="nb-NO" sz="2100" b="1" dirty="0">
                <a:solidFill>
                  <a:schemeClr val="tx2"/>
                </a:solidFill>
              </a:rPr>
              <a:t>Manglende innfrielse av, eller respekt for, behov.</a:t>
            </a:r>
          </a:p>
          <a:p>
            <a:endParaRPr lang="nb-NO" dirty="0">
              <a:solidFill>
                <a:schemeClr val="tx2"/>
              </a:solidFill>
            </a:endParaRPr>
          </a:p>
        </p:txBody>
      </p:sp>
      <p:sp>
        <p:nvSpPr>
          <p:cNvPr id="5" name="Ellipse 4">
            <a:extLst>
              <a:ext uri="{FF2B5EF4-FFF2-40B4-BE49-F238E27FC236}">
                <a16:creationId xmlns:a16="http://schemas.microsoft.com/office/drawing/2014/main" id="{474647D1-DEF0-54D0-C540-D5D5557637E7}"/>
              </a:ext>
            </a:extLst>
          </p:cNvPr>
          <p:cNvSpPr/>
          <p:nvPr/>
        </p:nvSpPr>
        <p:spPr>
          <a:xfrm>
            <a:off x="1304606" y="3251759"/>
            <a:ext cx="1620180" cy="1004772"/>
          </a:xfrm>
          <a:prstGeom prst="ellipse">
            <a:avLst/>
          </a:prstGeom>
          <a:solidFill>
            <a:schemeClr val="tx2">
              <a:lumMod val="50000"/>
              <a:lumOff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b-NO" sz="1350" dirty="0">
                <a:solidFill>
                  <a:schemeClr val="tx2"/>
                </a:solidFill>
              </a:rPr>
              <a:t>Misforståelse av behov.</a:t>
            </a:r>
          </a:p>
        </p:txBody>
      </p:sp>
      <p:sp>
        <p:nvSpPr>
          <p:cNvPr id="6" name="Ellipse 5">
            <a:extLst>
              <a:ext uri="{FF2B5EF4-FFF2-40B4-BE49-F238E27FC236}">
                <a16:creationId xmlns:a16="http://schemas.microsoft.com/office/drawing/2014/main" id="{7A4DAE70-26C2-CD0C-7709-93A72FF5F853}"/>
              </a:ext>
            </a:extLst>
          </p:cNvPr>
          <p:cNvSpPr/>
          <p:nvPr/>
        </p:nvSpPr>
        <p:spPr>
          <a:xfrm>
            <a:off x="3040556" y="3251759"/>
            <a:ext cx="1566174" cy="1004772"/>
          </a:xfrm>
          <a:prstGeom prst="ellipse">
            <a:avLst/>
          </a:prstGeom>
          <a:solidFill>
            <a:schemeClr val="tx2">
              <a:lumMod val="50000"/>
              <a:lumOff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b-NO" sz="1350" dirty="0">
                <a:solidFill>
                  <a:schemeClr val="tx2"/>
                </a:solidFill>
              </a:rPr>
              <a:t>Manglende pauser – som er pauser.</a:t>
            </a:r>
          </a:p>
        </p:txBody>
      </p:sp>
      <p:sp>
        <p:nvSpPr>
          <p:cNvPr id="7" name="Ellipse 6">
            <a:extLst>
              <a:ext uri="{FF2B5EF4-FFF2-40B4-BE49-F238E27FC236}">
                <a16:creationId xmlns:a16="http://schemas.microsoft.com/office/drawing/2014/main" id="{AEF2C6F1-02C4-2391-E2DF-F42A44085F0C}"/>
              </a:ext>
            </a:extLst>
          </p:cNvPr>
          <p:cNvSpPr/>
          <p:nvPr/>
        </p:nvSpPr>
        <p:spPr>
          <a:xfrm>
            <a:off x="4664153" y="3251759"/>
            <a:ext cx="1566174" cy="1004772"/>
          </a:xfrm>
          <a:prstGeom prst="ellipse">
            <a:avLst/>
          </a:prstGeom>
          <a:solidFill>
            <a:schemeClr val="tx2">
              <a:lumMod val="50000"/>
              <a:lumOff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b-NO" sz="1350" dirty="0">
                <a:solidFill>
                  <a:schemeClr val="tx2"/>
                </a:solidFill>
              </a:rPr>
              <a:t>Tas ikke hensyn til sanse følsomhet.</a:t>
            </a:r>
          </a:p>
        </p:txBody>
      </p:sp>
      <p:sp>
        <p:nvSpPr>
          <p:cNvPr id="8" name="Ellipse 7">
            <a:extLst>
              <a:ext uri="{FF2B5EF4-FFF2-40B4-BE49-F238E27FC236}">
                <a16:creationId xmlns:a16="http://schemas.microsoft.com/office/drawing/2014/main" id="{E824EA0C-3A3E-CAA0-2AC0-A45CCE9571DD}"/>
              </a:ext>
            </a:extLst>
          </p:cNvPr>
          <p:cNvSpPr/>
          <p:nvPr/>
        </p:nvSpPr>
        <p:spPr>
          <a:xfrm>
            <a:off x="6305288" y="3251759"/>
            <a:ext cx="1566174" cy="1004772"/>
          </a:xfrm>
          <a:prstGeom prst="ellipse">
            <a:avLst/>
          </a:prstGeom>
          <a:solidFill>
            <a:schemeClr val="tx2">
              <a:lumMod val="50000"/>
              <a:lumOff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b-NO" sz="1350" dirty="0">
                <a:solidFill>
                  <a:schemeClr val="tx2"/>
                </a:solidFill>
              </a:rPr>
              <a:t>For lange dager.</a:t>
            </a:r>
          </a:p>
        </p:txBody>
      </p:sp>
      <p:sp>
        <p:nvSpPr>
          <p:cNvPr id="9" name="Ellipse 8">
            <a:extLst>
              <a:ext uri="{FF2B5EF4-FFF2-40B4-BE49-F238E27FC236}">
                <a16:creationId xmlns:a16="http://schemas.microsoft.com/office/drawing/2014/main" id="{2A44D18D-D03C-4977-26BA-A01C84A7802A}"/>
              </a:ext>
            </a:extLst>
          </p:cNvPr>
          <p:cNvSpPr/>
          <p:nvPr/>
        </p:nvSpPr>
        <p:spPr>
          <a:xfrm>
            <a:off x="1310423" y="4456223"/>
            <a:ext cx="1566174" cy="1004772"/>
          </a:xfrm>
          <a:prstGeom prst="ellipse">
            <a:avLst/>
          </a:prstGeom>
          <a:solidFill>
            <a:schemeClr val="tx2">
              <a:lumMod val="50000"/>
              <a:lumOff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b-NO" sz="1350" dirty="0">
                <a:solidFill>
                  <a:schemeClr val="tx2"/>
                </a:solidFill>
              </a:rPr>
              <a:t>Får ikke beveget seg.</a:t>
            </a:r>
          </a:p>
        </p:txBody>
      </p:sp>
      <p:sp>
        <p:nvSpPr>
          <p:cNvPr id="10" name="Ellipse 9">
            <a:extLst>
              <a:ext uri="{FF2B5EF4-FFF2-40B4-BE49-F238E27FC236}">
                <a16:creationId xmlns:a16="http://schemas.microsoft.com/office/drawing/2014/main" id="{BA9B7897-6DAD-CEA0-80FE-438F46564416}"/>
              </a:ext>
            </a:extLst>
          </p:cNvPr>
          <p:cNvSpPr/>
          <p:nvPr/>
        </p:nvSpPr>
        <p:spPr>
          <a:xfrm>
            <a:off x="3023019" y="4456223"/>
            <a:ext cx="1566174" cy="1004772"/>
          </a:xfrm>
          <a:prstGeom prst="ellipse">
            <a:avLst/>
          </a:prstGeom>
          <a:solidFill>
            <a:schemeClr val="tx2">
              <a:lumMod val="50000"/>
              <a:lumOff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b-NO" sz="1350" dirty="0">
                <a:solidFill>
                  <a:schemeClr val="tx2"/>
                </a:solidFill>
              </a:rPr>
              <a:t>Ikke tilpasset </a:t>
            </a:r>
            <a:r>
              <a:rPr lang="nb-NO" sz="1350" dirty="0" err="1">
                <a:solidFill>
                  <a:schemeClr val="tx2"/>
                </a:solidFill>
              </a:rPr>
              <a:t>kommunika-sjon</a:t>
            </a:r>
            <a:r>
              <a:rPr lang="nb-NO" sz="1350" dirty="0">
                <a:solidFill>
                  <a:schemeClr val="tx2"/>
                </a:solidFill>
              </a:rPr>
              <a:t>.</a:t>
            </a:r>
          </a:p>
        </p:txBody>
      </p:sp>
      <p:sp>
        <p:nvSpPr>
          <p:cNvPr id="11" name="Ellipse 10">
            <a:extLst>
              <a:ext uri="{FF2B5EF4-FFF2-40B4-BE49-F238E27FC236}">
                <a16:creationId xmlns:a16="http://schemas.microsoft.com/office/drawing/2014/main" id="{D65ECBC7-83ED-A1F2-6F68-EB0A5187C511}"/>
              </a:ext>
            </a:extLst>
          </p:cNvPr>
          <p:cNvSpPr/>
          <p:nvPr/>
        </p:nvSpPr>
        <p:spPr>
          <a:xfrm>
            <a:off x="4739114" y="4390002"/>
            <a:ext cx="1566174" cy="1004772"/>
          </a:xfrm>
          <a:prstGeom prst="ellipse">
            <a:avLst/>
          </a:prstGeom>
          <a:solidFill>
            <a:schemeClr val="tx2">
              <a:lumMod val="50000"/>
              <a:lumOff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b-NO" sz="1350" dirty="0">
                <a:solidFill>
                  <a:schemeClr val="tx2"/>
                </a:solidFill>
              </a:rPr>
              <a:t>For lite forutsigbar-het.</a:t>
            </a:r>
          </a:p>
        </p:txBody>
      </p:sp>
      <p:sp>
        <p:nvSpPr>
          <p:cNvPr id="12" name="Ellipse 11">
            <a:extLst>
              <a:ext uri="{FF2B5EF4-FFF2-40B4-BE49-F238E27FC236}">
                <a16:creationId xmlns:a16="http://schemas.microsoft.com/office/drawing/2014/main" id="{F60D3045-6952-4CC5-15C2-20440194535E}"/>
              </a:ext>
            </a:extLst>
          </p:cNvPr>
          <p:cNvSpPr/>
          <p:nvPr/>
        </p:nvSpPr>
        <p:spPr>
          <a:xfrm>
            <a:off x="6375362" y="4387292"/>
            <a:ext cx="1566174" cy="1004772"/>
          </a:xfrm>
          <a:prstGeom prst="ellipse">
            <a:avLst/>
          </a:prstGeom>
          <a:solidFill>
            <a:schemeClr val="tx2">
              <a:lumMod val="50000"/>
              <a:lumOff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b-NO" sz="1350" dirty="0">
                <a:solidFill>
                  <a:schemeClr val="tx2"/>
                </a:solidFill>
              </a:rPr>
              <a:t>For liten tid til forberedelse/ omstilling.</a:t>
            </a:r>
          </a:p>
        </p:txBody>
      </p:sp>
      <p:sp>
        <p:nvSpPr>
          <p:cNvPr id="2" name="Plassholder for bunntekst 1">
            <a:extLst>
              <a:ext uri="{FF2B5EF4-FFF2-40B4-BE49-F238E27FC236}">
                <a16:creationId xmlns:a16="http://schemas.microsoft.com/office/drawing/2014/main" id="{37A40F0E-FAA0-31A1-0E33-DF6CA4540078}"/>
              </a:ext>
            </a:extLst>
          </p:cNvPr>
          <p:cNvSpPr>
            <a:spLocks noGrp="1"/>
          </p:cNvSpPr>
          <p:nvPr>
            <p:ph type="ftr" sz="quarter" idx="11"/>
          </p:nvPr>
        </p:nvSpPr>
        <p:spPr/>
        <p:txBody>
          <a:bodyPr/>
          <a:lstStyle/>
          <a:p>
            <a:r>
              <a:rPr lang="nb-NO"/>
              <a:t>Mellom vil ikke - og kan ikke.  Sørlandske lærerstevne 2025</a:t>
            </a:r>
          </a:p>
        </p:txBody>
      </p:sp>
    </p:spTree>
    <p:extLst>
      <p:ext uri="{BB962C8B-B14F-4D97-AF65-F5344CB8AC3E}">
        <p14:creationId xmlns:p14="http://schemas.microsoft.com/office/powerpoint/2010/main" val="3772636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animBg="1"/>
      <p:bldP spid="12" grpId="0" animBg="1"/>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tel 1">
            <a:extLst>
              <a:ext uri="{FF2B5EF4-FFF2-40B4-BE49-F238E27FC236}">
                <a16:creationId xmlns:a16="http://schemas.microsoft.com/office/drawing/2014/main" id="{0DE69BB1-AE16-FCE0-2F23-DCC8AA8A1ACB}"/>
              </a:ext>
            </a:extLst>
          </p:cNvPr>
          <p:cNvSpPr txBox="1">
            <a:spLocks/>
          </p:cNvSpPr>
          <p:nvPr/>
        </p:nvSpPr>
        <p:spPr>
          <a:xfrm>
            <a:off x="1385646" y="1214754"/>
            <a:ext cx="6172200" cy="939546"/>
          </a:xfrm>
          <a:prstGeom prst="rect">
            <a:avLst/>
          </a:prstGeom>
        </p:spPr>
        <p:txBody>
          <a:bodyPr>
            <a:normAutofit/>
          </a:bodyPr>
          <a:lst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nb-NO" sz="2700" b="1" dirty="0">
                <a:solidFill>
                  <a:schemeClr val="tx2"/>
                </a:solidFill>
                <a:latin typeface="+mn-lt"/>
              </a:rPr>
              <a:t>Hvorfor mistrives mange nevrodivergente i skolen?</a:t>
            </a:r>
          </a:p>
        </p:txBody>
      </p:sp>
      <p:sp>
        <p:nvSpPr>
          <p:cNvPr id="4" name="TekstSylinder 3">
            <a:extLst>
              <a:ext uri="{FF2B5EF4-FFF2-40B4-BE49-F238E27FC236}">
                <a16:creationId xmlns:a16="http://schemas.microsoft.com/office/drawing/2014/main" id="{8A954E48-09DD-CAF3-D1F4-76AEC7205572}"/>
              </a:ext>
            </a:extLst>
          </p:cNvPr>
          <p:cNvSpPr txBox="1"/>
          <p:nvPr/>
        </p:nvSpPr>
        <p:spPr>
          <a:xfrm>
            <a:off x="1794720" y="2353992"/>
            <a:ext cx="5763126" cy="692497"/>
          </a:xfrm>
          <a:prstGeom prst="rect">
            <a:avLst/>
          </a:prstGeom>
          <a:noFill/>
        </p:spPr>
        <p:txBody>
          <a:bodyPr wrap="square">
            <a:spAutoFit/>
          </a:bodyPr>
          <a:lstStyle/>
          <a:p>
            <a:r>
              <a:rPr lang="nb-NO" sz="2100" b="1" dirty="0">
                <a:solidFill>
                  <a:schemeClr val="tx2"/>
                </a:solidFill>
              </a:rPr>
              <a:t>Kravene tilpasses ikke overskudd eller evner.</a:t>
            </a:r>
          </a:p>
          <a:p>
            <a:endParaRPr lang="nb-NO" dirty="0">
              <a:solidFill>
                <a:schemeClr val="tx2"/>
              </a:solidFill>
            </a:endParaRPr>
          </a:p>
        </p:txBody>
      </p:sp>
      <p:sp>
        <p:nvSpPr>
          <p:cNvPr id="5" name="Ellipse 4">
            <a:extLst>
              <a:ext uri="{FF2B5EF4-FFF2-40B4-BE49-F238E27FC236}">
                <a16:creationId xmlns:a16="http://schemas.microsoft.com/office/drawing/2014/main" id="{474647D1-DEF0-54D0-C540-D5D5557637E7}"/>
              </a:ext>
            </a:extLst>
          </p:cNvPr>
          <p:cNvSpPr/>
          <p:nvPr/>
        </p:nvSpPr>
        <p:spPr>
          <a:xfrm>
            <a:off x="1223628" y="2926614"/>
            <a:ext cx="1620180" cy="1004772"/>
          </a:xfrm>
          <a:prstGeom prst="ellipse">
            <a:avLst/>
          </a:prstGeom>
          <a:solidFill>
            <a:schemeClr val="tx2">
              <a:lumMod val="50000"/>
              <a:lumOff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b-NO" sz="1350" dirty="0">
                <a:solidFill>
                  <a:schemeClr val="tx2"/>
                </a:solidFill>
              </a:rPr>
              <a:t>For høye krav.</a:t>
            </a:r>
          </a:p>
        </p:txBody>
      </p:sp>
      <p:sp>
        <p:nvSpPr>
          <p:cNvPr id="6" name="Ellipse 5">
            <a:extLst>
              <a:ext uri="{FF2B5EF4-FFF2-40B4-BE49-F238E27FC236}">
                <a16:creationId xmlns:a16="http://schemas.microsoft.com/office/drawing/2014/main" id="{7A4DAE70-26C2-CD0C-7709-93A72FF5F853}"/>
              </a:ext>
            </a:extLst>
          </p:cNvPr>
          <p:cNvSpPr/>
          <p:nvPr/>
        </p:nvSpPr>
        <p:spPr>
          <a:xfrm>
            <a:off x="2959578" y="2926614"/>
            <a:ext cx="1566174" cy="1004772"/>
          </a:xfrm>
          <a:prstGeom prst="ellipse">
            <a:avLst/>
          </a:prstGeom>
          <a:solidFill>
            <a:schemeClr val="tx2">
              <a:lumMod val="50000"/>
              <a:lumOff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b-NO" sz="1350" dirty="0">
                <a:solidFill>
                  <a:schemeClr val="tx2"/>
                </a:solidFill>
              </a:rPr>
              <a:t>Kjedsomhet pga. manglende utfordringer.</a:t>
            </a:r>
          </a:p>
        </p:txBody>
      </p:sp>
      <p:sp>
        <p:nvSpPr>
          <p:cNvPr id="7" name="Ellipse 6">
            <a:extLst>
              <a:ext uri="{FF2B5EF4-FFF2-40B4-BE49-F238E27FC236}">
                <a16:creationId xmlns:a16="http://schemas.microsoft.com/office/drawing/2014/main" id="{AEF2C6F1-02C4-2391-E2DF-F42A44085F0C}"/>
              </a:ext>
            </a:extLst>
          </p:cNvPr>
          <p:cNvSpPr/>
          <p:nvPr/>
        </p:nvSpPr>
        <p:spPr>
          <a:xfrm>
            <a:off x="4600712" y="2926614"/>
            <a:ext cx="1566174" cy="1004772"/>
          </a:xfrm>
          <a:prstGeom prst="ellipse">
            <a:avLst/>
          </a:prstGeom>
          <a:solidFill>
            <a:schemeClr val="tx2">
              <a:lumMod val="50000"/>
              <a:lumOff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b-NO" sz="1350" dirty="0">
                <a:solidFill>
                  <a:schemeClr val="tx2"/>
                </a:solidFill>
              </a:rPr>
              <a:t>Tester og oppgaver tilpasses ikke.</a:t>
            </a:r>
          </a:p>
        </p:txBody>
      </p:sp>
      <p:sp>
        <p:nvSpPr>
          <p:cNvPr id="8" name="Ellipse 7">
            <a:extLst>
              <a:ext uri="{FF2B5EF4-FFF2-40B4-BE49-F238E27FC236}">
                <a16:creationId xmlns:a16="http://schemas.microsoft.com/office/drawing/2014/main" id="{E824EA0C-3A3E-CAA0-2AC0-A45CCE9571DD}"/>
              </a:ext>
            </a:extLst>
          </p:cNvPr>
          <p:cNvSpPr/>
          <p:nvPr/>
        </p:nvSpPr>
        <p:spPr>
          <a:xfrm>
            <a:off x="6241847" y="2926614"/>
            <a:ext cx="1566174" cy="1004772"/>
          </a:xfrm>
          <a:prstGeom prst="ellipse">
            <a:avLst/>
          </a:prstGeom>
          <a:solidFill>
            <a:schemeClr val="tx2">
              <a:lumMod val="50000"/>
              <a:lumOff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b-NO" sz="1350" dirty="0">
                <a:solidFill>
                  <a:schemeClr val="tx2"/>
                </a:solidFill>
              </a:rPr>
              <a:t>Manglende fokus på interesser og styrker.</a:t>
            </a:r>
          </a:p>
        </p:txBody>
      </p:sp>
      <p:sp>
        <p:nvSpPr>
          <p:cNvPr id="9" name="Ellipse 8">
            <a:extLst>
              <a:ext uri="{FF2B5EF4-FFF2-40B4-BE49-F238E27FC236}">
                <a16:creationId xmlns:a16="http://schemas.microsoft.com/office/drawing/2014/main" id="{2A44D18D-D03C-4977-26BA-A01C84A7802A}"/>
              </a:ext>
            </a:extLst>
          </p:cNvPr>
          <p:cNvSpPr/>
          <p:nvPr/>
        </p:nvSpPr>
        <p:spPr>
          <a:xfrm>
            <a:off x="1246982" y="4131078"/>
            <a:ext cx="1566174" cy="1004772"/>
          </a:xfrm>
          <a:prstGeom prst="ellipse">
            <a:avLst/>
          </a:prstGeom>
          <a:solidFill>
            <a:schemeClr val="tx2">
              <a:lumMod val="50000"/>
              <a:lumOff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b-NO" sz="1350" dirty="0">
                <a:solidFill>
                  <a:schemeClr val="tx2"/>
                </a:solidFill>
              </a:rPr>
              <a:t>Regler som ikke gir mening.</a:t>
            </a:r>
          </a:p>
        </p:txBody>
      </p:sp>
      <p:sp>
        <p:nvSpPr>
          <p:cNvPr id="10" name="Ellipse 9">
            <a:extLst>
              <a:ext uri="{FF2B5EF4-FFF2-40B4-BE49-F238E27FC236}">
                <a16:creationId xmlns:a16="http://schemas.microsoft.com/office/drawing/2014/main" id="{BA9B7897-6DAD-CEA0-80FE-438F46564416}"/>
              </a:ext>
            </a:extLst>
          </p:cNvPr>
          <p:cNvSpPr/>
          <p:nvPr/>
        </p:nvSpPr>
        <p:spPr>
          <a:xfrm>
            <a:off x="2959578" y="4131078"/>
            <a:ext cx="1566174" cy="1004772"/>
          </a:xfrm>
          <a:prstGeom prst="ellipse">
            <a:avLst/>
          </a:prstGeom>
          <a:solidFill>
            <a:schemeClr val="tx2">
              <a:lumMod val="50000"/>
              <a:lumOff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b-NO" sz="1350" dirty="0">
                <a:solidFill>
                  <a:schemeClr val="tx2"/>
                </a:solidFill>
              </a:rPr>
              <a:t>Feil krav.</a:t>
            </a:r>
          </a:p>
        </p:txBody>
      </p:sp>
      <p:sp>
        <p:nvSpPr>
          <p:cNvPr id="11" name="Ellipse 10">
            <a:extLst>
              <a:ext uri="{FF2B5EF4-FFF2-40B4-BE49-F238E27FC236}">
                <a16:creationId xmlns:a16="http://schemas.microsoft.com/office/drawing/2014/main" id="{D65ECBC7-83ED-A1F2-6F68-EB0A5187C511}"/>
              </a:ext>
            </a:extLst>
          </p:cNvPr>
          <p:cNvSpPr/>
          <p:nvPr/>
        </p:nvSpPr>
        <p:spPr>
          <a:xfrm>
            <a:off x="4618250" y="4131078"/>
            <a:ext cx="1623597" cy="983748"/>
          </a:xfrm>
          <a:prstGeom prst="ellipse">
            <a:avLst/>
          </a:prstGeom>
          <a:solidFill>
            <a:schemeClr val="tx2">
              <a:lumMod val="50000"/>
              <a:lumOff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b-NO" sz="1350" dirty="0">
                <a:solidFill>
                  <a:schemeClr val="tx2"/>
                </a:solidFill>
              </a:rPr>
              <a:t>Kan ikke det samme som jevnaldrende.</a:t>
            </a:r>
          </a:p>
        </p:txBody>
      </p:sp>
      <p:sp>
        <p:nvSpPr>
          <p:cNvPr id="12" name="Ellipse 11">
            <a:extLst>
              <a:ext uri="{FF2B5EF4-FFF2-40B4-BE49-F238E27FC236}">
                <a16:creationId xmlns:a16="http://schemas.microsoft.com/office/drawing/2014/main" id="{F60D3045-6952-4CC5-15C2-20440194535E}"/>
              </a:ext>
            </a:extLst>
          </p:cNvPr>
          <p:cNvSpPr/>
          <p:nvPr/>
        </p:nvSpPr>
        <p:spPr>
          <a:xfrm>
            <a:off x="6324291" y="4110054"/>
            <a:ext cx="1566174" cy="1004772"/>
          </a:xfrm>
          <a:prstGeom prst="ellipse">
            <a:avLst/>
          </a:prstGeom>
          <a:solidFill>
            <a:schemeClr val="tx2">
              <a:lumMod val="50000"/>
              <a:lumOff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b-NO" sz="1350" dirty="0">
                <a:solidFill>
                  <a:schemeClr val="tx2"/>
                </a:solidFill>
              </a:rPr>
              <a:t>Ser ikke mening med kravene.</a:t>
            </a:r>
          </a:p>
        </p:txBody>
      </p:sp>
      <p:sp>
        <p:nvSpPr>
          <p:cNvPr id="2" name="Plassholder for bunntekst 1">
            <a:extLst>
              <a:ext uri="{FF2B5EF4-FFF2-40B4-BE49-F238E27FC236}">
                <a16:creationId xmlns:a16="http://schemas.microsoft.com/office/drawing/2014/main" id="{2523CADA-C62B-60CD-9BAD-DA456E690CF8}"/>
              </a:ext>
            </a:extLst>
          </p:cNvPr>
          <p:cNvSpPr>
            <a:spLocks noGrp="1"/>
          </p:cNvSpPr>
          <p:nvPr>
            <p:ph type="ftr" sz="quarter" idx="11"/>
          </p:nvPr>
        </p:nvSpPr>
        <p:spPr/>
        <p:txBody>
          <a:bodyPr/>
          <a:lstStyle/>
          <a:p>
            <a:r>
              <a:rPr lang="nb-NO"/>
              <a:t>Mellom vil ikke - og kan ikke.  Sørlandske lærerstevne 2025</a:t>
            </a:r>
          </a:p>
        </p:txBody>
      </p:sp>
    </p:spTree>
    <p:extLst>
      <p:ext uri="{BB962C8B-B14F-4D97-AF65-F5344CB8AC3E}">
        <p14:creationId xmlns:p14="http://schemas.microsoft.com/office/powerpoint/2010/main" val="1373026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animBg="1"/>
      <p:bldP spid="12" grpId="0" animBg="1"/>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tel 1">
            <a:extLst>
              <a:ext uri="{FF2B5EF4-FFF2-40B4-BE49-F238E27FC236}">
                <a16:creationId xmlns:a16="http://schemas.microsoft.com/office/drawing/2014/main" id="{0DE69BB1-AE16-FCE0-2F23-DCC8AA8A1ACB}"/>
              </a:ext>
            </a:extLst>
          </p:cNvPr>
          <p:cNvSpPr txBox="1">
            <a:spLocks/>
          </p:cNvSpPr>
          <p:nvPr/>
        </p:nvSpPr>
        <p:spPr>
          <a:xfrm>
            <a:off x="1385646" y="1214754"/>
            <a:ext cx="6172200" cy="939546"/>
          </a:xfrm>
          <a:prstGeom prst="rect">
            <a:avLst/>
          </a:prstGeom>
        </p:spPr>
        <p:txBody>
          <a:bodyPr>
            <a:normAutofit/>
          </a:bodyPr>
          <a:lst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nb-NO" sz="2700" b="1" dirty="0">
                <a:solidFill>
                  <a:schemeClr val="tx2"/>
                </a:solidFill>
                <a:latin typeface="+mn-lt"/>
              </a:rPr>
              <a:t>Hvorfor mistrives mange nevrodivergente i skolen?</a:t>
            </a:r>
          </a:p>
        </p:txBody>
      </p:sp>
      <p:sp>
        <p:nvSpPr>
          <p:cNvPr id="4" name="TekstSylinder 3">
            <a:extLst>
              <a:ext uri="{FF2B5EF4-FFF2-40B4-BE49-F238E27FC236}">
                <a16:creationId xmlns:a16="http://schemas.microsoft.com/office/drawing/2014/main" id="{8A954E48-09DD-CAF3-D1F4-76AEC7205572}"/>
              </a:ext>
            </a:extLst>
          </p:cNvPr>
          <p:cNvSpPr txBox="1"/>
          <p:nvPr/>
        </p:nvSpPr>
        <p:spPr>
          <a:xfrm>
            <a:off x="3002097" y="2314535"/>
            <a:ext cx="3276228" cy="692497"/>
          </a:xfrm>
          <a:prstGeom prst="rect">
            <a:avLst/>
          </a:prstGeom>
          <a:noFill/>
        </p:spPr>
        <p:txBody>
          <a:bodyPr wrap="square">
            <a:spAutoFit/>
          </a:bodyPr>
          <a:lstStyle/>
          <a:p>
            <a:r>
              <a:rPr lang="nb-NO" sz="2100" b="1" dirty="0">
                <a:solidFill>
                  <a:schemeClr val="tx2"/>
                </a:solidFill>
              </a:rPr>
              <a:t>Triggende miljøfaktorer.</a:t>
            </a:r>
          </a:p>
          <a:p>
            <a:endParaRPr lang="nb-NO" dirty="0">
              <a:solidFill>
                <a:schemeClr val="tx2"/>
              </a:solidFill>
            </a:endParaRPr>
          </a:p>
        </p:txBody>
      </p:sp>
      <p:sp>
        <p:nvSpPr>
          <p:cNvPr id="5" name="Ellipse 4">
            <a:extLst>
              <a:ext uri="{FF2B5EF4-FFF2-40B4-BE49-F238E27FC236}">
                <a16:creationId xmlns:a16="http://schemas.microsoft.com/office/drawing/2014/main" id="{474647D1-DEF0-54D0-C540-D5D5557637E7}"/>
              </a:ext>
            </a:extLst>
          </p:cNvPr>
          <p:cNvSpPr/>
          <p:nvPr/>
        </p:nvSpPr>
        <p:spPr>
          <a:xfrm>
            <a:off x="1283460" y="3181965"/>
            <a:ext cx="1620180" cy="1004772"/>
          </a:xfrm>
          <a:prstGeom prst="ellipse">
            <a:avLst/>
          </a:prstGeom>
          <a:solidFill>
            <a:schemeClr val="tx2">
              <a:lumMod val="50000"/>
              <a:lumOff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b-NO" sz="1350" dirty="0">
                <a:solidFill>
                  <a:schemeClr val="tx2"/>
                </a:solidFill>
              </a:rPr>
              <a:t>For mange personer.</a:t>
            </a:r>
          </a:p>
        </p:txBody>
      </p:sp>
      <p:sp>
        <p:nvSpPr>
          <p:cNvPr id="6" name="Ellipse 5">
            <a:extLst>
              <a:ext uri="{FF2B5EF4-FFF2-40B4-BE49-F238E27FC236}">
                <a16:creationId xmlns:a16="http://schemas.microsoft.com/office/drawing/2014/main" id="{7A4DAE70-26C2-CD0C-7709-93A72FF5F853}"/>
              </a:ext>
            </a:extLst>
          </p:cNvPr>
          <p:cNvSpPr/>
          <p:nvPr/>
        </p:nvSpPr>
        <p:spPr>
          <a:xfrm>
            <a:off x="3019410" y="3181965"/>
            <a:ext cx="1566174" cy="1004772"/>
          </a:xfrm>
          <a:prstGeom prst="ellipse">
            <a:avLst/>
          </a:prstGeom>
          <a:solidFill>
            <a:schemeClr val="tx2">
              <a:lumMod val="50000"/>
              <a:lumOff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b-NO" sz="1350" dirty="0">
                <a:solidFill>
                  <a:schemeClr val="tx2"/>
                </a:solidFill>
              </a:rPr>
              <a:t>Høyt lydnivå.</a:t>
            </a:r>
          </a:p>
        </p:txBody>
      </p:sp>
      <p:sp>
        <p:nvSpPr>
          <p:cNvPr id="7" name="Ellipse 6">
            <a:extLst>
              <a:ext uri="{FF2B5EF4-FFF2-40B4-BE49-F238E27FC236}">
                <a16:creationId xmlns:a16="http://schemas.microsoft.com/office/drawing/2014/main" id="{AEF2C6F1-02C4-2391-E2DF-F42A44085F0C}"/>
              </a:ext>
            </a:extLst>
          </p:cNvPr>
          <p:cNvSpPr/>
          <p:nvPr/>
        </p:nvSpPr>
        <p:spPr>
          <a:xfrm>
            <a:off x="4637191" y="3181965"/>
            <a:ext cx="1566174" cy="1004772"/>
          </a:xfrm>
          <a:prstGeom prst="ellipse">
            <a:avLst/>
          </a:prstGeom>
          <a:solidFill>
            <a:schemeClr val="tx2">
              <a:lumMod val="50000"/>
              <a:lumOff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b-NO" sz="1350" dirty="0">
                <a:solidFill>
                  <a:schemeClr val="tx2"/>
                </a:solidFill>
              </a:rPr>
              <a:t>Voksne og elever som stresser.</a:t>
            </a:r>
          </a:p>
        </p:txBody>
      </p:sp>
      <p:sp>
        <p:nvSpPr>
          <p:cNvPr id="8" name="Ellipse 7">
            <a:extLst>
              <a:ext uri="{FF2B5EF4-FFF2-40B4-BE49-F238E27FC236}">
                <a16:creationId xmlns:a16="http://schemas.microsoft.com/office/drawing/2014/main" id="{E824EA0C-3A3E-CAA0-2AC0-A45CCE9571DD}"/>
              </a:ext>
            </a:extLst>
          </p:cNvPr>
          <p:cNvSpPr/>
          <p:nvPr/>
        </p:nvSpPr>
        <p:spPr>
          <a:xfrm>
            <a:off x="6278325" y="3181965"/>
            <a:ext cx="1566174" cy="1004772"/>
          </a:xfrm>
          <a:prstGeom prst="ellipse">
            <a:avLst/>
          </a:prstGeom>
          <a:solidFill>
            <a:schemeClr val="tx2">
              <a:lumMod val="50000"/>
              <a:lumOff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b-NO" sz="1350" dirty="0">
                <a:solidFill>
                  <a:schemeClr val="tx2"/>
                </a:solidFill>
              </a:rPr>
              <a:t>Visuelle forstyrrelser.</a:t>
            </a:r>
          </a:p>
        </p:txBody>
      </p:sp>
      <p:sp>
        <p:nvSpPr>
          <p:cNvPr id="9" name="Ellipse 8">
            <a:extLst>
              <a:ext uri="{FF2B5EF4-FFF2-40B4-BE49-F238E27FC236}">
                <a16:creationId xmlns:a16="http://schemas.microsoft.com/office/drawing/2014/main" id="{2A44D18D-D03C-4977-26BA-A01C84A7802A}"/>
              </a:ext>
            </a:extLst>
          </p:cNvPr>
          <p:cNvSpPr/>
          <p:nvPr/>
        </p:nvSpPr>
        <p:spPr>
          <a:xfrm>
            <a:off x="1283460" y="4386429"/>
            <a:ext cx="1566174" cy="1004772"/>
          </a:xfrm>
          <a:prstGeom prst="ellipse">
            <a:avLst/>
          </a:prstGeom>
          <a:solidFill>
            <a:schemeClr val="tx2">
              <a:lumMod val="50000"/>
              <a:lumOff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b-NO" sz="1350" dirty="0">
                <a:solidFill>
                  <a:schemeClr val="tx2"/>
                </a:solidFill>
              </a:rPr>
              <a:t>For mange stimuli.</a:t>
            </a:r>
          </a:p>
        </p:txBody>
      </p:sp>
      <p:sp>
        <p:nvSpPr>
          <p:cNvPr id="10" name="Ellipse 9">
            <a:extLst>
              <a:ext uri="{FF2B5EF4-FFF2-40B4-BE49-F238E27FC236}">
                <a16:creationId xmlns:a16="http://schemas.microsoft.com/office/drawing/2014/main" id="{BA9B7897-6DAD-CEA0-80FE-438F46564416}"/>
              </a:ext>
            </a:extLst>
          </p:cNvPr>
          <p:cNvSpPr/>
          <p:nvPr/>
        </p:nvSpPr>
        <p:spPr>
          <a:xfrm>
            <a:off x="2996057" y="4386429"/>
            <a:ext cx="1566174" cy="1004772"/>
          </a:xfrm>
          <a:prstGeom prst="ellipse">
            <a:avLst/>
          </a:prstGeom>
          <a:solidFill>
            <a:schemeClr val="tx2">
              <a:lumMod val="50000"/>
              <a:lumOff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b-NO" sz="1350" dirty="0">
                <a:solidFill>
                  <a:schemeClr val="tx2"/>
                </a:solidFill>
              </a:rPr>
              <a:t>Sterke lukter.</a:t>
            </a:r>
          </a:p>
        </p:txBody>
      </p:sp>
      <p:sp>
        <p:nvSpPr>
          <p:cNvPr id="11" name="Ellipse 10">
            <a:extLst>
              <a:ext uri="{FF2B5EF4-FFF2-40B4-BE49-F238E27FC236}">
                <a16:creationId xmlns:a16="http://schemas.microsoft.com/office/drawing/2014/main" id="{D65ECBC7-83ED-A1F2-6F68-EB0A5187C511}"/>
              </a:ext>
            </a:extLst>
          </p:cNvPr>
          <p:cNvSpPr/>
          <p:nvPr/>
        </p:nvSpPr>
        <p:spPr>
          <a:xfrm>
            <a:off x="4654728" y="4386429"/>
            <a:ext cx="1623597" cy="983748"/>
          </a:xfrm>
          <a:prstGeom prst="ellipse">
            <a:avLst/>
          </a:prstGeom>
          <a:solidFill>
            <a:schemeClr val="tx2">
              <a:lumMod val="50000"/>
              <a:lumOff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b-NO" sz="1350" dirty="0">
                <a:solidFill>
                  <a:schemeClr val="tx2"/>
                </a:solidFill>
              </a:rPr>
              <a:t>Negative sinns-stemninger.</a:t>
            </a:r>
          </a:p>
        </p:txBody>
      </p:sp>
      <p:sp>
        <p:nvSpPr>
          <p:cNvPr id="12" name="Ellipse 11">
            <a:extLst>
              <a:ext uri="{FF2B5EF4-FFF2-40B4-BE49-F238E27FC236}">
                <a16:creationId xmlns:a16="http://schemas.microsoft.com/office/drawing/2014/main" id="{F60D3045-6952-4CC5-15C2-20440194535E}"/>
              </a:ext>
            </a:extLst>
          </p:cNvPr>
          <p:cNvSpPr/>
          <p:nvPr/>
        </p:nvSpPr>
        <p:spPr>
          <a:xfrm>
            <a:off x="6360770" y="4365405"/>
            <a:ext cx="1566174" cy="1004772"/>
          </a:xfrm>
          <a:prstGeom prst="ellipse">
            <a:avLst/>
          </a:prstGeom>
          <a:solidFill>
            <a:schemeClr val="tx2">
              <a:lumMod val="50000"/>
              <a:lumOff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b-NO" sz="1350" dirty="0">
                <a:solidFill>
                  <a:schemeClr val="tx2"/>
                </a:solidFill>
              </a:rPr>
              <a:t>Temperatur.</a:t>
            </a:r>
          </a:p>
        </p:txBody>
      </p:sp>
      <p:sp>
        <p:nvSpPr>
          <p:cNvPr id="2" name="Plassholder for bunntekst 1">
            <a:extLst>
              <a:ext uri="{FF2B5EF4-FFF2-40B4-BE49-F238E27FC236}">
                <a16:creationId xmlns:a16="http://schemas.microsoft.com/office/drawing/2014/main" id="{05B3AE3F-F831-A4DA-8139-C29F4746D5FB}"/>
              </a:ext>
            </a:extLst>
          </p:cNvPr>
          <p:cNvSpPr>
            <a:spLocks noGrp="1"/>
          </p:cNvSpPr>
          <p:nvPr>
            <p:ph type="ftr" sz="quarter" idx="11"/>
          </p:nvPr>
        </p:nvSpPr>
        <p:spPr/>
        <p:txBody>
          <a:bodyPr/>
          <a:lstStyle/>
          <a:p>
            <a:r>
              <a:rPr lang="nb-NO"/>
              <a:t>Mellom vil ikke - og kan ikke.  Sørlandske lærerstevne 2025</a:t>
            </a:r>
          </a:p>
        </p:txBody>
      </p:sp>
    </p:spTree>
    <p:extLst>
      <p:ext uri="{BB962C8B-B14F-4D97-AF65-F5344CB8AC3E}">
        <p14:creationId xmlns:p14="http://schemas.microsoft.com/office/powerpoint/2010/main" val="955768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animBg="1"/>
      <p:bldP spid="12" grpId="0" animBg="1"/>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tel 1">
            <a:extLst>
              <a:ext uri="{FF2B5EF4-FFF2-40B4-BE49-F238E27FC236}">
                <a16:creationId xmlns:a16="http://schemas.microsoft.com/office/drawing/2014/main" id="{0DE69BB1-AE16-FCE0-2F23-DCC8AA8A1ACB}"/>
              </a:ext>
            </a:extLst>
          </p:cNvPr>
          <p:cNvSpPr txBox="1">
            <a:spLocks/>
          </p:cNvSpPr>
          <p:nvPr/>
        </p:nvSpPr>
        <p:spPr>
          <a:xfrm>
            <a:off x="1385646" y="1214754"/>
            <a:ext cx="6172200" cy="939546"/>
          </a:xfrm>
          <a:prstGeom prst="rect">
            <a:avLst/>
          </a:prstGeom>
        </p:spPr>
        <p:txBody>
          <a:bodyPr>
            <a:normAutofit/>
          </a:bodyPr>
          <a:lst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nb-NO" sz="2700" b="1" dirty="0">
                <a:solidFill>
                  <a:schemeClr val="tx2"/>
                </a:solidFill>
                <a:latin typeface="+mn-lt"/>
              </a:rPr>
              <a:t>Hvorfor mistrives mange nevrodivergente i skolen?</a:t>
            </a:r>
          </a:p>
        </p:txBody>
      </p:sp>
      <p:sp>
        <p:nvSpPr>
          <p:cNvPr id="4" name="TekstSylinder 3">
            <a:extLst>
              <a:ext uri="{FF2B5EF4-FFF2-40B4-BE49-F238E27FC236}">
                <a16:creationId xmlns:a16="http://schemas.microsoft.com/office/drawing/2014/main" id="{8A954E48-09DD-CAF3-D1F4-76AEC7205572}"/>
              </a:ext>
            </a:extLst>
          </p:cNvPr>
          <p:cNvSpPr txBox="1"/>
          <p:nvPr/>
        </p:nvSpPr>
        <p:spPr>
          <a:xfrm>
            <a:off x="2560570" y="2322812"/>
            <a:ext cx="4022861" cy="692497"/>
          </a:xfrm>
          <a:prstGeom prst="rect">
            <a:avLst/>
          </a:prstGeom>
          <a:noFill/>
        </p:spPr>
        <p:txBody>
          <a:bodyPr wrap="square">
            <a:spAutoFit/>
          </a:bodyPr>
          <a:lstStyle/>
          <a:p>
            <a:r>
              <a:rPr lang="nb-NO" sz="2100" b="1" dirty="0">
                <a:solidFill>
                  <a:schemeClr val="tx2"/>
                </a:solidFill>
              </a:rPr>
              <a:t>Utfordringer knyttet til læring.</a:t>
            </a:r>
          </a:p>
          <a:p>
            <a:endParaRPr lang="nb-NO" dirty="0">
              <a:solidFill>
                <a:schemeClr val="tx2"/>
              </a:solidFill>
            </a:endParaRPr>
          </a:p>
        </p:txBody>
      </p:sp>
      <p:sp>
        <p:nvSpPr>
          <p:cNvPr id="5" name="Ellipse 4">
            <a:extLst>
              <a:ext uri="{FF2B5EF4-FFF2-40B4-BE49-F238E27FC236}">
                <a16:creationId xmlns:a16="http://schemas.microsoft.com/office/drawing/2014/main" id="{474647D1-DEF0-54D0-C540-D5D5557637E7}"/>
              </a:ext>
            </a:extLst>
          </p:cNvPr>
          <p:cNvSpPr/>
          <p:nvPr/>
        </p:nvSpPr>
        <p:spPr>
          <a:xfrm>
            <a:off x="1209037" y="3167374"/>
            <a:ext cx="1620180" cy="1004772"/>
          </a:xfrm>
          <a:prstGeom prst="ellipse">
            <a:avLst/>
          </a:prstGeom>
          <a:solidFill>
            <a:schemeClr val="tx2">
              <a:lumMod val="50000"/>
              <a:lumOff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b-NO" sz="1350" dirty="0">
                <a:solidFill>
                  <a:schemeClr val="tx2"/>
                </a:solidFill>
              </a:rPr>
              <a:t>Abstrakte oppgaver.</a:t>
            </a:r>
          </a:p>
        </p:txBody>
      </p:sp>
      <p:sp>
        <p:nvSpPr>
          <p:cNvPr id="6" name="Ellipse 5">
            <a:extLst>
              <a:ext uri="{FF2B5EF4-FFF2-40B4-BE49-F238E27FC236}">
                <a16:creationId xmlns:a16="http://schemas.microsoft.com/office/drawing/2014/main" id="{7A4DAE70-26C2-CD0C-7709-93A72FF5F853}"/>
              </a:ext>
            </a:extLst>
          </p:cNvPr>
          <p:cNvSpPr/>
          <p:nvPr/>
        </p:nvSpPr>
        <p:spPr>
          <a:xfrm>
            <a:off x="2944987" y="3167374"/>
            <a:ext cx="1566174" cy="1004772"/>
          </a:xfrm>
          <a:prstGeom prst="ellipse">
            <a:avLst/>
          </a:prstGeom>
          <a:solidFill>
            <a:schemeClr val="tx2">
              <a:lumMod val="50000"/>
              <a:lumOff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b-NO" sz="1350" dirty="0">
                <a:solidFill>
                  <a:schemeClr val="tx2"/>
                </a:solidFill>
              </a:rPr>
              <a:t>Oppgaven gir ikke mening.</a:t>
            </a:r>
          </a:p>
        </p:txBody>
      </p:sp>
      <p:sp>
        <p:nvSpPr>
          <p:cNvPr id="7" name="Ellipse 6">
            <a:extLst>
              <a:ext uri="{FF2B5EF4-FFF2-40B4-BE49-F238E27FC236}">
                <a16:creationId xmlns:a16="http://schemas.microsoft.com/office/drawing/2014/main" id="{AEF2C6F1-02C4-2391-E2DF-F42A44085F0C}"/>
              </a:ext>
            </a:extLst>
          </p:cNvPr>
          <p:cNvSpPr/>
          <p:nvPr/>
        </p:nvSpPr>
        <p:spPr>
          <a:xfrm>
            <a:off x="4586121" y="3167374"/>
            <a:ext cx="1566174" cy="1004772"/>
          </a:xfrm>
          <a:prstGeom prst="ellipse">
            <a:avLst/>
          </a:prstGeom>
          <a:solidFill>
            <a:schemeClr val="tx2">
              <a:lumMod val="50000"/>
              <a:lumOff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b-NO" sz="1350" dirty="0">
                <a:solidFill>
                  <a:schemeClr val="tx2"/>
                </a:solidFill>
              </a:rPr>
              <a:t>Manglende interesse.</a:t>
            </a:r>
          </a:p>
        </p:txBody>
      </p:sp>
      <p:sp>
        <p:nvSpPr>
          <p:cNvPr id="8" name="Ellipse 7">
            <a:extLst>
              <a:ext uri="{FF2B5EF4-FFF2-40B4-BE49-F238E27FC236}">
                <a16:creationId xmlns:a16="http://schemas.microsoft.com/office/drawing/2014/main" id="{E824EA0C-3A3E-CAA0-2AC0-A45CCE9571DD}"/>
              </a:ext>
            </a:extLst>
          </p:cNvPr>
          <p:cNvSpPr/>
          <p:nvPr/>
        </p:nvSpPr>
        <p:spPr>
          <a:xfrm>
            <a:off x="6227255" y="3167374"/>
            <a:ext cx="1566174" cy="1004772"/>
          </a:xfrm>
          <a:prstGeom prst="ellipse">
            <a:avLst/>
          </a:prstGeom>
          <a:solidFill>
            <a:schemeClr val="tx2">
              <a:lumMod val="50000"/>
              <a:lumOff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b-NO" sz="1350" dirty="0">
                <a:solidFill>
                  <a:schemeClr val="tx2"/>
                </a:solidFill>
              </a:rPr>
              <a:t>Manglende formål.</a:t>
            </a:r>
          </a:p>
        </p:txBody>
      </p:sp>
      <p:sp>
        <p:nvSpPr>
          <p:cNvPr id="9" name="Ellipse 8">
            <a:extLst>
              <a:ext uri="{FF2B5EF4-FFF2-40B4-BE49-F238E27FC236}">
                <a16:creationId xmlns:a16="http://schemas.microsoft.com/office/drawing/2014/main" id="{2A44D18D-D03C-4977-26BA-A01C84A7802A}"/>
              </a:ext>
            </a:extLst>
          </p:cNvPr>
          <p:cNvSpPr/>
          <p:nvPr/>
        </p:nvSpPr>
        <p:spPr>
          <a:xfrm>
            <a:off x="1232390" y="4371838"/>
            <a:ext cx="1566174" cy="1004772"/>
          </a:xfrm>
          <a:prstGeom prst="ellipse">
            <a:avLst/>
          </a:prstGeom>
          <a:solidFill>
            <a:schemeClr val="tx2">
              <a:lumMod val="50000"/>
              <a:lumOff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b-NO" sz="1350" dirty="0">
                <a:solidFill>
                  <a:schemeClr val="tx2"/>
                </a:solidFill>
              </a:rPr>
              <a:t>Manglende forståelse.</a:t>
            </a:r>
          </a:p>
        </p:txBody>
      </p:sp>
      <p:sp>
        <p:nvSpPr>
          <p:cNvPr id="10" name="Ellipse 9">
            <a:extLst>
              <a:ext uri="{FF2B5EF4-FFF2-40B4-BE49-F238E27FC236}">
                <a16:creationId xmlns:a16="http://schemas.microsoft.com/office/drawing/2014/main" id="{BA9B7897-6DAD-CEA0-80FE-438F46564416}"/>
              </a:ext>
            </a:extLst>
          </p:cNvPr>
          <p:cNvSpPr/>
          <p:nvPr/>
        </p:nvSpPr>
        <p:spPr>
          <a:xfrm>
            <a:off x="2944987" y="4371838"/>
            <a:ext cx="1566174" cy="1004772"/>
          </a:xfrm>
          <a:prstGeom prst="ellipse">
            <a:avLst/>
          </a:prstGeom>
          <a:solidFill>
            <a:schemeClr val="tx2">
              <a:lumMod val="50000"/>
              <a:lumOff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b-NO" sz="1350" dirty="0">
                <a:solidFill>
                  <a:schemeClr val="tx2"/>
                </a:solidFill>
              </a:rPr>
              <a:t>Manglende overblikk.</a:t>
            </a:r>
          </a:p>
        </p:txBody>
      </p:sp>
      <p:sp>
        <p:nvSpPr>
          <p:cNvPr id="11" name="Ellipse 10">
            <a:extLst>
              <a:ext uri="{FF2B5EF4-FFF2-40B4-BE49-F238E27FC236}">
                <a16:creationId xmlns:a16="http://schemas.microsoft.com/office/drawing/2014/main" id="{D65ECBC7-83ED-A1F2-6F68-EB0A5187C511}"/>
              </a:ext>
            </a:extLst>
          </p:cNvPr>
          <p:cNvSpPr/>
          <p:nvPr/>
        </p:nvSpPr>
        <p:spPr>
          <a:xfrm>
            <a:off x="4603658" y="4371838"/>
            <a:ext cx="1623597" cy="983748"/>
          </a:xfrm>
          <a:prstGeom prst="ellipse">
            <a:avLst/>
          </a:prstGeom>
          <a:solidFill>
            <a:schemeClr val="tx2">
              <a:lumMod val="50000"/>
              <a:lumOff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b-NO" sz="1350" dirty="0">
                <a:solidFill>
                  <a:schemeClr val="tx2"/>
                </a:solidFill>
              </a:rPr>
              <a:t>For høye krav.</a:t>
            </a:r>
          </a:p>
        </p:txBody>
      </p:sp>
      <p:sp>
        <p:nvSpPr>
          <p:cNvPr id="12" name="Ellipse 11">
            <a:extLst>
              <a:ext uri="{FF2B5EF4-FFF2-40B4-BE49-F238E27FC236}">
                <a16:creationId xmlns:a16="http://schemas.microsoft.com/office/drawing/2014/main" id="{F60D3045-6952-4CC5-15C2-20440194535E}"/>
              </a:ext>
            </a:extLst>
          </p:cNvPr>
          <p:cNvSpPr/>
          <p:nvPr/>
        </p:nvSpPr>
        <p:spPr>
          <a:xfrm>
            <a:off x="6309700" y="4350814"/>
            <a:ext cx="1566174" cy="1004772"/>
          </a:xfrm>
          <a:prstGeom prst="ellipse">
            <a:avLst/>
          </a:prstGeom>
          <a:solidFill>
            <a:schemeClr val="tx2">
              <a:lumMod val="50000"/>
              <a:lumOff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b-NO" sz="1350" dirty="0">
                <a:solidFill>
                  <a:schemeClr val="tx2"/>
                </a:solidFill>
              </a:rPr>
              <a:t>For lite utfordrende.</a:t>
            </a:r>
          </a:p>
        </p:txBody>
      </p:sp>
      <p:sp>
        <p:nvSpPr>
          <p:cNvPr id="2" name="Plassholder for bunntekst 1">
            <a:extLst>
              <a:ext uri="{FF2B5EF4-FFF2-40B4-BE49-F238E27FC236}">
                <a16:creationId xmlns:a16="http://schemas.microsoft.com/office/drawing/2014/main" id="{E68DA439-04AB-58E6-031D-F830136383E4}"/>
              </a:ext>
            </a:extLst>
          </p:cNvPr>
          <p:cNvSpPr>
            <a:spLocks noGrp="1"/>
          </p:cNvSpPr>
          <p:nvPr>
            <p:ph type="ftr" sz="quarter" idx="11"/>
          </p:nvPr>
        </p:nvSpPr>
        <p:spPr/>
        <p:txBody>
          <a:bodyPr/>
          <a:lstStyle/>
          <a:p>
            <a:r>
              <a:rPr lang="nb-NO"/>
              <a:t>Mellom vil ikke - og kan ikke.  Sørlandske lærerstevne 2025</a:t>
            </a:r>
          </a:p>
        </p:txBody>
      </p:sp>
    </p:spTree>
    <p:extLst>
      <p:ext uri="{BB962C8B-B14F-4D97-AF65-F5344CB8AC3E}">
        <p14:creationId xmlns:p14="http://schemas.microsoft.com/office/powerpoint/2010/main" val="2274799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animBg="1"/>
      <p:bldP spid="12" grpId="0" animBg="1"/>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tel 1">
            <a:extLst>
              <a:ext uri="{FF2B5EF4-FFF2-40B4-BE49-F238E27FC236}">
                <a16:creationId xmlns:a16="http://schemas.microsoft.com/office/drawing/2014/main" id="{0DE69BB1-AE16-FCE0-2F23-DCC8AA8A1ACB}"/>
              </a:ext>
            </a:extLst>
          </p:cNvPr>
          <p:cNvSpPr txBox="1">
            <a:spLocks/>
          </p:cNvSpPr>
          <p:nvPr/>
        </p:nvSpPr>
        <p:spPr>
          <a:xfrm>
            <a:off x="1385646" y="1214754"/>
            <a:ext cx="6172200" cy="594066"/>
          </a:xfrm>
          <a:prstGeom prst="rect">
            <a:avLst/>
          </a:prstGeom>
        </p:spPr>
        <p:txBody>
          <a:bodyPr>
            <a:normAutofit/>
          </a:bodyPr>
          <a:lst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nb-NO" sz="2700" b="1" dirty="0">
                <a:solidFill>
                  <a:schemeClr val="tx2"/>
                </a:solidFill>
                <a:latin typeface="+mn-lt"/>
              </a:rPr>
              <a:t>Konsekvenser</a:t>
            </a:r>
          </a:p>
        </p:txBody>
      </p:sp>
      <p:sp>
        <p:nvSpPr>
          <p:cNvPr id="4" name="TekstSylinder 3">
            <a:extLst>
              <a:ext uri="{FF2B5EF4-FFF2-40B4-BE49-F238E27FC236}">
                <a16:creationId xmlns:a16="http://schemas.microsoft.com/office/drawing/2014/main" id="{8A954E48-09DD-CAF3-D1F4-76AEC7205572}"/>
              </a:ext>
            </a:extLst>
          </p:cNvPr>
          <p:cNvSpPr txBox="1"/>
          <p:nvPr/>
        </p:nvSpPr>
        <p:spPr>
          <a:xfrm>
            <a:off x="1559515" y="1924612"/>
            <a:ext cx="6264696" cy="1015663"/>
          </a:xfrm>
          <a:prstGeom prst="rect">
            <a:avLst/>
          </a:prstGeom>
          <a:noFill/>
        </p:spPr>
        <p:txBody>
          <a:bodyPr wrap="square">
            <a:spAutoFit/>
          </a:bodyPr>
          <a:lstStyle/>
          <a:p>
            <a:r>
              <a:rPr lang="nb-NO" sz="2100" b="1" dirty="0">
                <a:solidFill>
                  <a:schemeClr val="tx2"/>
                </a:solidFill>
              </a:rPr>
              <a:t>Hvis ungdommen opplever mange av de </a:t>
            </a:r>
            <a:r>
              <a:rPr lang="nb-NO" sz="2100" b="1">
                <a:solidFill>
                  <a:schemeClr val="tx2"/>
                </a:solidFill>
              </a:rPr>
              <a:t>foregående momentene </a:t>
            </a:r>
            <a:r>
              <a:rPr lang="nb-NO" sz="2100" b="1" dirty="0">
                <a:solidFill>
                  <a:schemeClr val="tx2"/>
                </a:solidFill>
              </a:rPr>
              <a:t>kan følgende skje:</a:t>
            </a:r>
          </a:p>
          <a:p>
            <a:endParaRPr lang="nb-NO" dirty="0">
              <a:solidFill>
                <a:schemeClr val="tx2"/>
              </a:solidFill>
            </a:endParaRPr>
          </a:p>
        </p:txBody>
      </p:sp>
      <p:sp>
        <p:nvSpPr>
          <p:cNvPr id="5" name="Ellipse 4">
            <a:extLst>
              <a:ext uri="{FF2B5EF4-FFF2-40B4-BE49-F238E27FC236}">
                <a16:creationId xmlns:a16="http://schemas.microsoft.com/office/drawing/2014/main" id="{474647D1-DEF0-54D0-C540-D5D5557637E7}"/>
              </a:ext>
            </a:extLst>
          </p:cNvPr>
          <p:cNvSpPr/>
          <p:nvPr/>
        </p:nvSpPr>
        <p:spPr>
          <a:xfrm>
            <a:off x="1223628" y="2985701"/>
            <a:ext cx="1620180" cy="1004772"/>
          </a:xfrm>
          <a:prstGeom prst="ellipse">
            <a:avLst/>
          </a:prstGeom>
          <a:solidFill>
            <a:schemeClr val="tx2">
              <a:lumMod val="50000"/>
              <a:lumOff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b-NO" sz="1350" dirty="0">
                <a:solidFill>
                  <a:schemeClr val="tx2"/>
                </a:solidFill>
              </a:rPr>
              <a:t>Pleasing.</a:t>
            </a:r>
          </a:p>
        </p:txBody>
      </p:sp>
      <p:sp>
        <p:nvSpPr>
          <p:cNvPr id="6" name="Ellipse 5">
            <a:extLst>
              <a:ext uri="{FF2B5EF4-FFF2-40B4-BE49-F238E27FC236}">
                <a16:creationId xmlns:a16="http://schemas.microsoft.com/office/drawing/2014/main" id="{7A4DAE70-26C2-CD0C-7709-93A72FF5F853}"/>
              </a:ext>
            </a:extLst>
          </p:cNvPr>
          <p:cNvSpPr/>
          <p:nvPr/>
        </p:nvSpPr>
        <p:spPr>
          <a:xfrm>
            <a:off x="2959578" y="2985701"/>
            <a:ext cx="1566174" cy="1004772"/>
          </a:xfrm>
          <a:prstGeom prst="ellipse">
            <a:avLst/>
          </a:prstGeom>
          <a:solidFill>
            <a:schemeClr val="tx2">
              <a:lumMod val="50000"/>
              <a:lumOff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b-NO" sz="1350" dirty="0">
                <a:solidFill>
                  <a:schemeClr val="tx2"/>
                </a:solidFill>
              </a:rPr>
              <a:t>Maskering.</a:t>
            </a:r>
          </a:p>
        </p:txBody>
      </p:sp>
      <p:sp>
        <p:nvSpPr>
          <p:cNvPr id="7" name="Ellipse 6">
            <a:extLst>
              <a:ext uri="{FF2B5EF4-FFF2-40B4-BE49-F238E27FC236}">
                <a16:creationId xmlns:a16="http://schemas.microsoft.com/office/drawing/2014/main" id="{AEF2C6F1-02C4-2391-E2DF-F42A44085F0C}"/>
              </a:ext>
            </a:extLst>
          </p:cNvPr>
          <p:cNvSpPr/>
          <p:nvPr/>
        </p:nvSpPr>
        <p:spPr>
          <a:xfrm>
            <a:off x="4571248" y="2917190"/>
            <a:ext cx="1620180" cy="1063859"/>
          </a:xfrm>
          <a:prstGeom prst="ellipse">
            <a:avLst/>
          </a:prstGeom>
          <a:solidFill>
            <a:schemeClr val="tx2">
              <a:lumMod val="50000"/>
              <a:lumOff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b-NO" sz="1350" dirty="0">
                <a:solidFill>
                  <a:schemeClr val="tx2"/>
                </a:solidFill>
              </a:rPr>
              <a:t>Nedsmelting.</a:t>
            </a:r>
          </a:p>
        </p:txBody>
      </p:sp>
      <p:sp>
        <p:nvSpPr>
          <p:cNvPr id="8" name="Ellipse 7">
            <a:extLst>
              <a:ext uri="{FF2B5EF4-FFF2-40B4-BE49-F238E27FC236}">
                <a16:creationId xmlns:a16="http://schemas.microsoft.com/office/drawing/2014/main" id="{E824EA0C-3A3E-CAA0-2AC0-A45CCE9571DD}"/>
              </a:ext>
            </a:extLst>
          </p:cNvPr>
          <p:cNvSpPr/>
          <p:nvPr/>
        </p:nvSpPr>
        <p:spPr>
          <a:xfrm>
            <a:off x="6241847" y="2926614"/>
            <a:ext cx="1566174" cy="1004772"/>
          </a:xfrm>
          <a:prstGeom prst="ellipse">
            <a:avLst/>
          </a:prstGeom>
          <a:solidFill>
            <a:schemeClr val="tx2">
              <a:lumMod val="50000"/>
              <a:lumOff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b-NO" sz="1350" dirty="0">
                <a:solidFill>
                  <a:schemeClr val="tx2"/>
                </a:solidFill>
              </a:rPr>
              <a:t>Angst for å feile.</a:t>
            </a:r>
          </a:p>
        </p:txBody>
      </p:sp>
      <p:sp>
        <p:nvSpPr>
          <p:cNvPr id="9" name="Ellipse 8">
            <a:extLst>
              <a:ext uri="{FF2B5EF4-FFF2-40B4-BE49-F238E27FC236}">
                <a16:creationId xmlns:a16="http://schemas.microsoft.com/office/drawing/2014/main" id="{2A44D18D-D03C-4977-26BA-A01C84A7802A}"/>
              </a:ext>
            </a:extLst>
          </p:cNvPr>
          <p:cNvSpPr/>
          <p:nvPr/>
        </p:nvSpPr>
        <p:spPr>
          <a:xfrm>
            <a:off x="1246982" y="4131078"/>
            <a:ext cx="1566174" cy="1004772"/>
          </a:xfrm>
          <a:prstGeom prst="ellipse">
            <a:avLst/>
          </a:prstGeom>
          <a:solidFill>
            <a:schemeClr val="tx2">
              <a:lumMod val="50000"/>
              <a:lumOff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b-NO" sz="1350" dirty="0">
                <a:solidFill>
                  <a:schemeClr val="tx2"/>
                </a:solidFill>
              </a:rPr>
              <a:t>Utagerende atferd.</a:t>
            </a:r>
          </a:p>
        </p:txBody>
      </p:sp>
      <p:sp>
        <p:nvSpPr>
          <p:cNvPr id="10" name="Ellipse 9">
            <a:extLst>
              <a:ext uri="{FF2B5EF4-FFF2-40B4-BE49-F238E27FC236}">
                <a16:creationId xmlns:a16="http://schemas.microsoft.com/office/drawing/2014/main" id="{BA9B7897-6DAD-CEA0-80FE-438F46564416}"/>
              </a:ext>
            </a:extLst>
          </p:cNvPr>
          <p:cNvSpPr/>
          <p:nvPr/>
        </p:nvSpPr>
        <p:spPr>
          <a:xfrm>
            <a:off x="2959578" y="4131078"/>
            <a:ext cx="1566174" cy="1004772"/>
          </a:xfrm>
          <a:prstGeom prst="ellipse">
            <a:avLst/>
          </a:prstGeom>
          <a:solidFill>
            <a:schemeClr val="tx2">
              <a:lumMod val="50000"/>
              <a:lumOff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b-NO" sz="1350" dirty="0">
                <a:solidFill>
                  <a:schemeClr val="tx2"/>
                </a:solidFill>
              </a:rPr>
              <a:t>Lav selvverd.</a:t>
            </a:r>
          </a:p>
        </p:txBody>
      </p:sp>
      <p:sp>
        <p:nvSpPr>
          <p:cNvPr id="11" name="Ellipse 10">
            <a:extLst>
              <a:ext uri="{FF2B5EF4-FFF2-40B4-BE49-F238E27FC236}">
                <a16:creationId xmlns:a16="http://schemas.microsoft.com/office/drawing/2014/main" id="{D65ECBC7-83ED-A1F2-6F68-EB0A5187C511}"/>
              </a:ext>
            </a:extLst>
          </p:cNvPr>
          <p:cNvSpPr/>
          <p:nvPr/>
        </p:nvSpPr>
        <p:spPr>
          <a:xfrm>
            <a:off x="4618250" y="4131078"/>
            <a:ext cx="1623597" cy="983748"/>
          </a:xfrm>
          <a:prstGeom prst="ellipse">
            <a:avLst/>
          </a:prstGeom>
          <a:solidFill>
            <a:schemeClr val="tx2">
              <a:lumMod val="50000"/>
              <a:lumOff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b-NO" sz="1350" dirty="0">
                <a:solidFill>
                  <a:schemeClr val="tx2"/>
                </a:solidFill>
              </a:rPr>
              <a:t>Unngåelses-atferd.</a:t>
            </a:r>
          </a:p>
        </p:txBody>
      </p:sp>
      <p:sp>
        <p:nvSpPr>
          <p:cNvPr id="12" name="Ellipse 11">
            <a:extLst>
              <a:ext uri="{FF2B5EF4-FFF2-40B4-BE49-F238E27FC236}">
                <a16:creationId xmlns:a16="http://schemas.microsoft.com/office/drawing/2014/main" id="{F60D3045-6952-4CC5-15C2-20440194535E}"/>
              </a:ext>
            </a:extLst>
          </p:cNvPr>
          <p:cNvSpPr/>
          <p:nvPr/>
        </p:nvSpPr>
        <p:spPr>
          <a:xfrm>
            <a:off x="6324291" y="4110054"/>
            <a:ext cx="1566174" cy="1004772"/>
          </a:xfrm>
          <a:prstGeom prst="ellipse">
            <a:avLst/>
          </a:prstGeom>
          <a:solidFill>
            <a:schemeClr val="tx2">
              <a:lumMod val="50000"/>
              <a:lumOff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b-NO" sz="1350" dirty="0">
                <a:solidFill>
                  <a:schemeClr val="tx2"/>
                </a:solidFill>
              </a:rPr>
              <a:t>Følelse av å mislykkes - skam.</a:t>
            </a:r>
          </a:p>
        </p:txBody>
      </p:sp>
      <p:sp>
        <p:nvSpPr>
          <p:cNvPr id="2" name="Plassholder for bunntekst 1">
            <a:extLst>
              <a:ext uri="{FF2B5EF4-FFF2-40B4-BE49-F238E27FC236}">
                <a16:creationId xmlns:a16="http://schemas.microsoft.com/office/drawing/2014/main" id="{AED63AD6-395D-7B60-3701-33834B21E14F}"/>
              </a:ext>
            </a:extLst>
          </p:cNvPr>
          <p:cNvSpPr>
            <a:spLocks noGrp="1"/>
          </p:cNvSpPr>
          <p:nvPr>
            <p:ph type="ftr" sz="quarter" idx="11"/>
          </p:nvPr>
        </p:nvSpPr>
        <p:spPr/>
        <p:txBody>
          <a:bodyPr/>
          <a:lstStyle/>
          <a:p>
            <a:r>
              <a:rPr lang="nb-NO"/>
              <a:t>Mellom vil ikke - og kan ikke.  Sørlandske lærerstevne 2025</a:t>
            </a:r>
          </a:p>
        </p:txBody>
      </p:sp>
    </p:spTree>
    <p:extLst>
      <p:ext uri="{BB962C8B-B14F-4D97-AF65-F5344CB8AC3E}">
        <p14:creationId xmlns:p14="http://schemas.microsoft.com/office/powerpoint/2010/main" val="3023143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animBg="1"/>
      <p:bldP spid="1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ktangel 1"/>
          <p:cNvSpPr/>
          <p:nvPr/>
        </p:nvSpPr>
        <p:spPr>
          <a:xfrm>
            <a:off x="755576" y="1268760"/>
            <a:ext cx="7704856" cy="5016758"/>
          </a:xfrm>
          <a:prstGeom prst="rect">
            <a:avLst/>
          </a:prstGeom>
        </p:spPr>
        <p:txBody>
          <a:bodyPr wrap="square">
            <a:spAutoFit/>
          </a:bodyPr>
          <a:lstStyle/>
          <a:p>
            <a:r>
              <a:rPr lang="nb-NO" sz="3200" b="1" dirty="0">
                <a:latin typeface="Arial" panose="020B0604020202020204" pitchFamily="34" charset="0"/>
                <a:cs typeface="Arial" panose="020B0604020202020204" pitchFamily="34" charset="0"/>
              </a:rPr>
              <a:t>Ikke oppdra barnet. Oppdra deg selv</a:t>
            </a:r>
            <a:br>
              <a:rPr lang="nb-NO" sz="3200" b="1" dirty="0">
                <a:latin typeface="Arial" panose="020B0604020202020204" pitchFamily="34" charset="0"/>
                <a:cs typeface="Arial" panose="020B0604020202020204" pitchFamily="34" charset="0"/>
              </a:rPr>
            </a:br>
            <a:endParaRPr lang="nb-NO" sz="3200" b="1" dirty="0">
              <a:latin typeface="Arial" panose="020B0604020202020204" pitchFamily="34" charset="0"/>
              <a:cs typeface="Arial" panose="020B0604020202020204" pitchFamily="34" charset="0"/>
            </a:endParaRPr>
          </a:p>
          <a:p>
            <a:r>
              <a:rPr lang="nb-NO" sz="3200" dirty="0">
                <a:latin typeface="Arial" panose="020B0604020202020204" pitchFamily="34" charset="0"/>
                <a:cs typeface="Arial" panose="020B0604020202020204" pitchFamily="34" charset="0"/>
              </a:rPr>
              <a:t>– Det er viktigere hvem du </a:t>
            </a:r>
            <a:r>
              <a:rPr lang="nb-NO" sz="3200" b="1" dirty="0">
                <a:latin typeface="Arial" panose="020B0604020202020204" pitchFamily="34" charset="0"/>
                <a:cs typeface="Arial" panose="020B0604020202020204" pitchFamily="34" charset="0"/>
              </a:rPr>
              <a:t>er</a:t>
            </a:r>
            <a:r>
              <a:rPr lang="nb-NO" sz="3200" dirty="0">
                <a:latin typeface="Arial" panose="020B0604020202020204" pitchFamily="34" charset="0"/>
                <a:cs typeface="Arial" panose="020B0604020202020204" pitchFamily="34" charset="0"/>
              </a:rPr>
              <a:t> som menneske, enn hva du </a:t>
            </a:r>
            <a:r>
              <a:rPr lang="nb-NO" sz="3200" b="1" dirty="0">
                <a:latin typeface="Arial" panose="020B0604020202020204" pitchFamily="34" charset="0"/>
                <a:cs typeface="Arial" panose="020B0604020202020204" pitchFamily="34" charset="0"/>
              </a:rPr>
              <a:t>gjør</a:t>
            </a:r>
            <a:r>
              <a:rPr lang="nb-NO" sz="3200" dirty="0">
                <a:latin typeface="Arial" panose="020B0604020202020204" pitchFamily="34" charset="0"/>
                <a:cs typeface="Arial" panose="020B0604020202020204" pitchFamily="34" charset="0"/>
              </a:rPr>
              <a:t> som oppdrager. Barnet ser på deg med argusøyne, og lærer livet gjennom hvordan du lever ditt liv. Det er hvem du </a:t>
            </a:r>
            <a:r>
              <a:rPr lang="nb-NO" sz="3200" b="1" dirty="0">
                <a:latin typeface="Arial" panose="020B0604020202020204" pitchFamily="34" charset="0"/>
                <a:cs typeface="Arial" panose="020B0604020202020204" pitchFamily="34" charset="0"/>
              </a:rPr>
              <a:t>er</a:t>
            </a:r>
            <a:r>
              <a:rPr lang="nb-NO" sz="3200" dirty="0">
                <a:latin typeface="Arial" panose="020B0604020202020204" pitchFamily="34" charset="0"/>
                <a:cs typeface="Arial" panose="020B0604020202020204" pitchFamily="34" charset="0"/>
              </a:rPr>
              <a:t>, som er avgjørende.</a:t>
            </a:r>
          </a:p>
          <a:p>
            <a:endParaRPr lang="nb-NO" sz="3200" dirty="0">
              <a:latin typeface="Arial" panose="020B0604020202020204" pitchFamily="34" charset="0"/>
              <a:cs typeface="Arial" panose="020B0604020202020204" pitchFamily="34" charset="0"/>
            </a:endParaRPr>
          </a:p>
          <a:p>
            <a:r>
              <a:rPr lang="nb-NO" sz="3200" dirty="0">
                <a:latin typeface="Arial" panose="020B0604020202020204" pitchFamily="34" charset="0"/>
                <a:cs typeface="Arial" panose="020B0604020202020204" pitchFamily="34" charset="0"/>
              </a:rPr>
              <a:t>                                       </a:t>
            </a:r>
            <a:r>
              <a:rPr lang="nb-NO" sz="1400" dirty="0">
                <a:latin typeface="Arial" panose="020B0604020202020204" pitchFamily="34" charset="0"/>
                <a:cs typeface="Arial" panose="020B0604020202020204" pitchFamily="34" charset="0"/>
              </a:rPr>
              <a:t>Heine </a:t>
            </a:r>
            <a:r>
              <a:rPr lang="nb-NO" sz="1400" dirty="0" err="1">
                <a:latin typeface="Arial" panose="020B0604020202020204" pitchFamily="34" charset="0"/>
                <a:cs typeface="Arial" panose="020B0604020202020204" pitchFamily="34" charset="0"/>
              </a:rPr>
              <a:t>Steinkopf</a:t>
            </a:r>
            <a:r>
              <a:rPr lang="nb-NO" sz="1400" dirty="0">
                <a:latin typeface="Arial" panose="020B0604020202020204" pitchFamily="34" charset="0"/>
                <a:cs typeface="Arial" panose="020B0604020202020204" pitchFamily="34" charset="0"/>
              </a:rPr>
              <a:t> – fagleder RVTS Sør</a:t>
            </a:r>
            <a:endParaRPr lang="nb-NO" sz="2800" dirty="0">
              <a:latin typeface="Arial" panose="020B0604020202020204" pitchFamily="34" charset="0"/>
              <a:cs typeface="Arial" panose="020B0604020202020204" pitchFamily="34" charset="0"/>
            </a:endParaRPr>
          </a:p>
        </p:txBody>
      </p:sp>
      <p:sp>
        <p:nvSpPr>
          <p:cNvPr id="3" name="Plassholder for bunntekst 2">
            <a:extLst>
              <a:ext uri="{FF2B5EF4-FFF2-40B4-BE49-F238E27FC236}">
                <a16:creationId xmlns:a16="http://schemas.microsoft.com/office/drawing/2014/main" id="{769F156A-729A-C259-9A93-67D70899F5A9}"/>
              </a:ext>
            </a:extLst>
          </p:cNvPr>
          <p:cNvSpPr>
            <a:spLocks noGrp="1"/>
          </p:cNvSpPr>
          <p:nvPr>
            <p:ph type="ftr" sz="quarter" idx="11"/>
          </p:nvPr>
        </p:nvSpPr>
        <p:spPr/>
        <p:txBody>
          <a:bodyPr/>
          <a:lstStyle/>
          <a:p>
            <a:r>
              <a:rPr lang="nb-NO"/>
              <a:t>Mellom vil ikke - og kan ikke.  Sørlandske lærerstevne 2025</a:t>
            </a:r>
          </a:p>
        </p:txBody>
      </p:sp>
    </p:spTree>
    <p:extLst>
      <p:ext uri="{BB962C8B-B14F-4D97-AF65-F5344CB8AC3E}">
        <p14:creationId xmlns:p14="http://schemas.microsoft.com/office/powerpoint/2010/main" val="26607972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descr="http://www.behavioradvisor.com/GroeningCartoo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520" y="0"/>
            <a:ext cx="9433048" cy="6834434"/>
          </a:xfrm>
          <a:prstGeom prst="rect">
            <a:avLst/>
          </a:prstGeom>
          <a:noFill/>
          <a:extLst>
            <a:ext uri="{909E8E84-426E-40DD-AFC4-6F175D3DCCD1}">
              <a14:hiddenFill xmlns:a14="http://schemas.microsoft.com/office/drawing/2010/main">
                <a:solidFill>
                  <a:srgbClr val="FFFFFF"/>
                </a:solidFill>
              </a14:hiddenFill>
            </a:ext>
          </a:extLst>
        </p:spPr>
      </p:pic>
      <p:sp>
        <p:nvSpPr>
          <p:cNvPr id="2" name="Plassholder for bunntekst 1">
            <a:extLst>
              <a:ext uri="{FF2B5EF4-FFF2-40B4-BE49-F238E27FC236}">
                <a16:creationId xmlns:a16="http://schemas.microsoft.com/office/drawing/2014/main" id="{64C27035-D570-4619-ECCA-E38ECFB2A5DA}"/>
              </a:ext>
            </a:extLst>
          </p:cNvPr>
          <p:cNvSpPr>
            <a:spLocks noGrp="1"/>
          </p:cNvSpPr>
          <p:nvPr>
            <p:ph type="ftr" sz="quarter" idx="11"/>
          </p:nvPr>
        </p:nvSpPr>
        <p:spPr/>
        <p:txBody>
          <a:bodyPr/>
          <a:lstStyle/>
          <a:p>
            <a:r>
              <a:rPr lang="nb-NO"/>
              <a:t>Mellom vil ikke - og kan ikke.  Sørlandske lærerstevne 2025</a:t>
            </a:r>
          </a:p>
        </p:txBody>
      </p:sp>
    </p:spTree>
    <p:extLst>
      <p:ext uri="{BB962C8B-B14F-4D97-AF65-F5344CB8AC3E}">
        <p14:creationId xmlns:p14="http://schemas.microsoft.com/office/powerpoint/2010/main" val="18069234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descr="http://media.philly.com/images/800*533/badclassroom.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83768" y="1772816"/>
            <a:ext cx="4322506" cy="3240360"/>
          </a:xfrm>
          <a:prstGeom prst="rect">
            <a:avLst/>
          </a:prstGeom>
          <a:noFill/>
          <a:extLst>
            <a:ext uri="{909E8E84-426E-40DD-AFC4-6F175D3DCCD1}">
              <a14:hiddenFill xmlns:a14="http://schemas.microsoft.com/office/drawing/2010/main">
                <a:solidFill>
                  <a:srgbClr val="FFFFFF"/>
                </a:solidFill>
              </a14:hiddenFill>
            </a:ext>
          </a:extLst>
        </p:spPr>
      </p:pic>
      <p:sp>
        <p:nvSpPr>
          <p:cNvPr id="2" name="TekstSylinder 1"/>
          <p:cNvSpPr txBox="1"/>
          <p:nvPr/>
        </p:nvSpPr>
        <p:spPr>
          <a:xfrm rot="20135039">
            <a:off x="333334" y="912473"/>
            <a:ext cx="3240360" cy="400110"/>
          </a:xfrm>
          <a:prstGeom prst="rect">
            <a:avLst/>
          </a:prstGeom>
          <a:noFill/>
        </p:spPr>
        <p:txBody>
          <a:bodyPr wrap="square" rtlCol="0">
            <a:spAutoFit/>
          </a:bodyPr>
          <a:lstStyle/>
          <a:p>
            <a:r>
              <a:rPr lang="nb-NO" sz="2000" dirty="0">
                <a:latin typeface="Arial" panose="020B0604020202020204" pitchFamily="34" charset="0"/>
                <a:cs typeface="Arial" panose="020B0604020202020204" pitchFamily="34" charset="0"/>
              </a:rPr>
              <a:t>Han skal alltid lage bråk.</a:t>
            </a:r>
          </a:p>
        </p:txBody>
      </p:sp>
      <p:sp>
        <p:nvSpPr>
          <p:cNvPr id="4" name="TekstSylinder 3"/>
          <p:cNvSpPr txBox="1"/>
          <p:nvPr/>
        </p:nvSpPr>
        <p:spPr>
          <a:xfrm rot="2210194">
            <a:off x="479887" y="5110829"/>
            <a:ext cx="2723415" cy="707886"/>
          </a:xfrm>
          <a:prstGeom prst="rect">
            <a:avLst/>
          </a:prstGeom>
          <a:noFill/>
        </p:spPr>
        <p:txBody>
          <a:bodyPr wrap="square" rtlCol="0">
            <a:spAutoFit/>
          </a:bodyPr>
          <a:lstStyle/>
          <a:p>
            <a:r>
              <a:rPr lang="nb-NO" sz="2000" dirty="0">
                <a:latin typeface="Arial" panose="020B0604020202020204" pitchFamily="34" charset="0"/>
                <a:cs typeface="Arial" panose="020B0604020202020204" pitchFamily="34" charset="0"/>
              </a:rPr>
              <a:t>Jeg lurer på hvordan han har det for tida?</a:t>
            </a:r>
          </a:p>
        </p:txBody>
      </p:sp>
      <p:sp>
        <p:nvSpPr>
          <p:cNvPr id="5" name="TekstSylinder 4"/>
          <p:cNvSpPr txBox="1"/>
          <p:nvPr/>
        </p:nvSpPr>
        <p:spPr>
          <a:xfrm rot="2215880">
            <a:off x="5755735" y="1099817"/>
            <a:ext cx="3240360" cy="707886"/>
          </a:xfrm>
          <a:prstGeom prst="rect">
            <a:avLst/>
          </a:prstGeom>
          <a:noFill/>
        </p:spPr>
        <p:txBody>
          <a:bodyPr wrap="square" rtlCol="0">
            <a:spAutoFit/>
          </a:bodyPr>
          <a:lstStyle/>
          <a:p>
            <a:r>
              <a:rPr lang="nb-NO" sz="2000" dirty="0">
                <a:latin typeface="Arial" panose="020B0604020202020204" pitchFamily="34" charset="0"/>
                <a:cs typeface="Arial" panose="020B0604020202020204" pitchFamily="34" charset="0"/>
              </a:rPr>
              <a:t>Han er akkurat som faren var på skolen.</a:t>
            </a:r>
          </a:p>
        </p:txBody>
      </p:sp>
      <p:sp>
        <p:nvSpPr>
          <p:cNvPr id="6" name="TekstSylinder 5"/>
          <p:cNvSpPr txBox="1"/>
          <p:nvPr/>
        </p:nvSpPr>
        <p:spPr>
          <a:xfrm rot="19947679">
            <a:off x="5705528" y="5110829"/>
            <a:ext cx="3240360" cy="707886"/>
          </a:xfrm>
          <a:prstGeom prst="rect">
            <a:avLst/>
          </a:prstGeom>
          <a:noFill/>
        </p:spPr>
        <p:txBody>
          <a:bodyPr wrap="square" rtlCol="0">
            <a:spAutoFit/>
          </a:bodyPr>
          <a:lstStyle/>
          <a:p>
            <a:r>
              <a:rPr lang="nb-NO" sz="2000" dirty="0">
                <a:latin typeface="Arial" panose="020B0604020202020204" pitchFamily="34" charset="0"/>
                <a:cs typeface="Arial" panose="020B0604020202020204" pitchFamily="34" charset="0"/>
              </a:rPr>
              <a:t>Nå må noen gjøre noe med den gutten!</a:t>
            </a:r>
          </a:p>
        </p:txBody>
      </p:sp>
      <p:sp>
        <p:nvSpPr>
          <p:cNvPr id="3" name="Ellipse 2"/>
          <p:cNvSpPr/>
          <p:nvPr/>
        </p:nvSpPr>
        <p:spPr>
          <a:xfrm>
            <a:off x="395535" y="3933056"/>
            <a:ext cx="2736305" cy="2754550"/>
          </a:xfrm>
          <a:prstGeom prst="ellipse">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8" name="Picture 4" descr="512 Holdeplass for buss - Norsk Trafikksikring">
            <a:extLst>
              <a:ext uri="{FF2B5EF4-FFF2-40B4-BE49-F238E27FC236}">
                <a16:creationId xmlns:a16="http://schemas.microsoft.com/office/drawing/2014/main" id="{0A8B0435-865C-5A5E-4C52-10D327A28FE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249" y="6014756"/>
            <a:ext cx="1142375" cy="852388"/>
          </a:xfrm>
          <a:prstGeom prst="rect">
            <a:avLst/>
          </a:prstGeom>
          <a:noFill/>
          <a:extLst>
            <a:ext uri="{909E8E84-426E-40DD-AFC4-6F175D3DCCD1}">
              <a14:hiddenFill xmlns:a14="http://schemas.microsoft.com/office/drawing/2010/main">
                <a:solidFill>
                  <a:srgbClr val="FFFFFF"/>
                </a:solidFill>
              </a14:hiddenFill>
            </a:ext>
          </a:extLst>
        </p:spPr>
      </p:pic>
      <p:sp>
        <p:nvSpPr>
          <p:cNvPr id="7" name="Plassholder for bunntekst 6">
            <a:extLst>
              <a:ext uri="{FF2B5EF4-FFF2-40B4-BE49-F238E27FC236}">
                <a16:creationId xmlns:a16="http://schemas.microsoft.com/office/drawing/2014/main" id="{94B0E7DD-C9E3-647F-0574-1684ABEB722E}"/>
              </a:ext>
            </a:extLst>
          </p:cNvPr>
          <p:cNvSpPr>
            <a:spLocks noGrp="1"/>
          </p:cNvSpPr>
          <p:nvPr>
            <p:ph type="ftr" sz="quarter" idx="11"/>
          </p:nvPr>
        </p:nvSpPr>
        <p:spPr/>
        <p:txBody>
          <a:bodyPr/>
          <a:lstStyle/>
          <a:p>
            <a:r>
              <a:rPr lang="nb-NO"/>
              <a:t>Mellom vil ikke - og kan ikke.  Sørlandske lærerstevne 2025</a:t>
            </a:r>
          </a:p>
        </p:txBody>
      </p:sp>
    </p:spTree>
    <p:extLst>
      <p:ext uri="{BB962C8B-B14F-4D97-AF65-F5344CB8AC3E}">
        <p14:creationId xmlns:p14="http://schemas.microsoft.com/office/powerpoint/2010/main" val="884806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circle(in)">
                                      <p:cBhvr>
                                        <p:cTn id="2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P spid="6" grpId="0"/>
      <p:bldP spid="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Sylinder 1"/>
          <p:cNvSpPr txBox="1"/>
          <p:nvPr/>
        </p:nvSpPr>
        <p:spPr>
          <a:xfrm>
            <a:off x="628328" y="242645"/>
            <a:ext cx="7920880" cy="954107"/>
          </a:xfrm>
          <a:prstGeom prst="rect">
            <a:avLst/>
          </a:prstGeom>
          <a:noFill/>
        </p:spPr>
        <p:txBody>
          <a:bodyPr wrap="square" rtlCol="0">
            <a:spAutoFit/>
          </a:bodyPr>
          <a:lstStyle/>
          <a:p>
            <a:r>
              <a:rPr lang="nb-NO" sz="2800" dirty="0">
                <a:latin typeface="Arial" panose="020B0604020202020204" pitchFamily="34" charset="0"/>
                <a:cs typeface="Arial" panose="020B0604020202020204" pitchFamily="34" charset="0"/>
              </a:rPr>
              <a:t>«Du kommer ikke lenger med et barn enn du går med deg selv.»</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196752"/>
            <a:ext cx="9324528" cy="5524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Bildeforklaring formet som et avrundet rektangel 2"/>
          <p:cNvSpPr/>
          <p:nvPr/>
        </p:nvSpPr>
        <p:spPr>
          <a:xfrm>
            <a:off x="5220072" y="836712"/>
            <a:ext cx="3816424" cy="1656184"/>
          </a:xfrm>
          <a:prstGeom prst="wedgeRoundRectCallout">
            <a:avLst>
              <a:gd name="adj1" fmla="val -49294"/>
              <a:gd name="adj2" fmla="val 67886"/>
              <a:gd name="adj3" fmla="val 16667"/>
            </a:avLst>
          </a:prstGeom>
        </p:spPr>
        <p:style>
          <a:lnRef idx="2">
            <a:schemeClr val="dk1"/>
          </a:lnRef>
          <a:fillRef idx="1">
            <a:schemeClr val="lt1"/>
          </a:fillRef>
          <a:effectRef idx="0">
            <a:schemeClr val="dk1"/>
          </a:effectRef>
          <a:fontRef idx="minor">
            <a:schemeClr val="dk1"/>
          </a:fontRef>
        </p:style>
        <p:txBody>
          <a:bodyPr rtlCol="0" anchor="ctr"/>
          <a:lstStyle/>
          <a:p>
            <a:pPr algn="ctr"/>
            <a:r>
              <a:rPr lang="nb-NO" sz="2000" dirty="0">
                <a:latin typeface="Arial" panose="020B0604020202020204" pitchFamily="34" charset="0"/>
                <a:cs typeface="Arial" panose="020B0604020202020204" pitchFamily="34" charset="0"/>
              </a:rPr>
              <a:t>Jeg skjønner at du har det vanskelig, og jeg ønsker å hjelpe deg.</a:t>
            </a:r>
          </a:p>
        </p:txBody>
      </p:sp>
      <p:sp>
        <p:nvSpPr>
          <p:cNvPr id="4" name="TekstSylinder 3"/>
          <p:cNvSpPr txBox="1"/>
          <p:nvPr/>
        </p:nvSpPr>
        <p:spPr>
          <a:xfrm>
            <a:off x="5689167" y="5445224"/>
            <a:ext cx="3419872" cy="830997"/>
          </a:xfrm>
          <a:prstGeom prst="rect">
            <a:avLst/>
          </a:prstGeom>
          <a:noFill/>
        </p:spPr>
        <p:txBody>
          <a:bodyPr wrap="square" rtlCol="0">
            <a:spAutoFit/>
          </a:bodyPr>
          <a:lstStyle/>
          <a:p>
            <a:r>
              <a:rPr lang="nb-NO" sz="2400" dirty="0">
                <a:latin typeface="Arial" panose="020B0604020202020204" pitchFamily="34" charset="0"/>
                <a:cs typeface="Arial" panose="020B0604020202020204" pitchFamily="34" charset="0"/>
              </a:rPr>
              <a:t>Fra refleksreaksjoner til reflekterte reaksjoner</a:t>
            </a:r>
          </a:p>
        </p:txBody>
      </p:sp>
      <p:sp>
        <p:nvSpPr>
          <p:cNvPr id="5" name="TekstSylinder 4"/>
          <p:cNvSpPr txBox="1"/>
          <p:nvPr/>
        </p:nvSpPr>
        <p:spPr>
          <a:xfrm>
            <a:off x="5940152" y="3429000"/>
            <a:ext cx="2808312" cy="1200329"/>
          </a:xfrm>
          <a:prstGeom prst="rect">
            <a:avLst/>
          </a:prstGeom>
          <a:noFill/>
        </p:spPr>
        <p:txBody>
          <a:bodyPr wrap="square" rtlCol="0">
            <a:spAutoFit/>
          </a:bodyPr>
          <a:lstStyle/>
          <a:p>
            <a:r>
              <a:rPr lang="nb-NO" sz="2400" dirty="0">
                <a:latin typeface="Arial" panose="020B0604020202020204" pitchFamily="34" charset="0"/>
                <a:cs typeface="Arial" panose="020B0604020202020204" pitchFamily="34" charset="0"/>
              </a:rPr>
              <a:t>Bevisstgjøring på egne blindsoner og følelsesreaksjoner.</a:t>
            </a:r>
          </a:p>
        </p:txBody>
      </p:sp>
      <p:pic>
        <p:nvPicPr>
          <p:cNvPr id="1028" name="Picture 4" descr="512 Holdeplass for buss - Norsk Trafikksikring">
            <a:extLst>
              <a:ext uri="{FF2B5EF4-FFF2-40B4-BE49-F238E27FC236}">
                <a16:creationId xmlns:a16="http://schemas.microsoft.com/office/drawing/2014/main" id="{13C924C2-FD3A-D6BD-C70E-66295DF215F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249" y="6014756"/>
            <a:ext cx="1142375" cy="852388"/>
          </a:xfrm>
          <a:prstGeom prst="rect">
            <a:avLst/>
          </a:prstGeom>
          <a:noFill/>
          <a:extLst>
            <a:ext uri="{909E8E84-426E-40DD-AFC4-6F175D3DCCD1}">
              <a14:hiddenFill xmlns:a14="http://schemas.microsoft.com/office/drawing/2010/main">
                <a:solidFill>
                  <a:srgbClr val="FFFFFF"/>
                </a:solidFill>
              </a14:hiddenFill>
            </a:ext>
          </a:extLst>
        </p:spPr>
      </p:pic>
      <p:sp>
        <p:nvSpPr>
          <p:cNvPr id="6" name="Plassholder for bunntekst 5">
            <a:extLst>
              <a:ext uri="{FF2B5EF4-FFF2-40B4-BE49-F238E27FC236}">
                <a16:creationId xmlns:a16="http://schemas.microsoft.com/office/drawing/2014/main" id="{0524B3B8-2E13-EEE9-77E3-EE7AD2FCD8CB}"/>
              </a:ext>
            </a:extLst>
          </p:cNvPr>
          <p:cNvSpPr>
            <a:spLocks noGrp="1"/>
          </p:cNvSpPr>
          <p:nvPr>
            <p:ph type="ftr" sz="quarter" idx="11"/>
          </p:nvPr>
        </p:nvSpPr>
        <p:spPr/>
        <p:txBody>
          <a:bodyPr/>
          <a:lstStyle/>
          <a:p>
            <a:r>
              <a:rPr lang="nb-NO"/>
              <a:t>Mellom vil ikke - og kan ikke.  Sørlandske lærerstevne 2025</a:t>
            </a:r>
          </a:p>
        </p:txBody>
      </p:sp>
    </p:spTree>
    <p:extLst>
      <p:ext uri="{BB962C8B-B14F-4D97-AF65-F5344CB8AC3E}">
        <p14:creationId xmlns:p14="http://schemas.microsoft.com/office/powerpoint/2010/main" val="27314105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out)">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32"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out)">
                                      <p:cBhvr>
                                        <p:cTn id="12"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470763">
            <a:off x="6498196" y="5067162"/>
            <a:ext cx="2006476" cy="2006476"/>
          </a:xfrm>
          <a:prstGeom prst="rect">
            <a:avLst/>
          </a:prstGeom>
        </p:spPr>
      </p:pic>
      <p:sp>
        <p:nvSpPr>
          <p:cNvPr id="2" name="Rektangel 1"/>
          <p:cNvSpPr/>
          <p:nvPr/>
        </p:nvSpPr>
        <p:spPr>
          <a:xfrm>
            <a:off x="683568" y="476672"/>
            <a:ext cx="7848872" cy="5262979"/>
          </a:xfrm>
          <a:prstGeom prst="rect">
            <a:avLst/>
          </a:prstGeom>
        </p:spPr>
        <p:txBody>
          <a:bodyPr wrap="square">
            <a:spAutoFit/>
          </a:bodyPr>
          <a:lstStyle/>
          <a:p>
            <a:r>
              <a:rPr lang="nb-NO" sz="2800" dirty="0">
                <a:latin typeface="Arial" panose="020B0604020202020204" pitchFamily="34" charset="0"/>
                <a:cs typeface="Arial" panose="020B0604020202020204" pitchFamily="34" charset="0"/>
              </a:rPr>
              <a:t>Som profesjonelle omsorgsutøvere må vi opptre respektfullt, være anerkjennende og sensitive overfor barnet.</a:t>
            </a:r>
            <a:br>
              <a:rPr lang="nb-NO" sz="2800" dirty="0">
                <a:latin typeface="Arial" panose="020B0604020202020204" pitchFamily="34" charset="0"/>
                <a:cs typeface="Arial" panose="020B0604020202020204" pitchFamily="34" charset="0"/>
              </a:rPr>
            </a:br>
            <a:r>
              <a:rPr lang="nb-NO" sz="2800" dirty="0">
                <a:latin typeface="Arial" panose="020B0604020202020204" pitchFamily="34" charset="0"/>
                <a:cs typeface="Arial" panose="020B0604020202020204" pitchFamily="34" charset="0"/>
              </a:rPr>
              <a:t> </a:t>
            </a:r>
            <a:br>
              <a:rPr lang="nb-NO" sz="2800" dirty="0">
                <a:latin typeface="Arial" panose="020B0604020202020204" pitchFamily="34" charset="0"/>
                <a:cs typeface="Arial" panose="020B0604020202020204" pitchFamily="34" charset="0"/>
              </a:rPr>
            </a:br>
            <a:r>
              <a:rPr lang="nb-NO" sz="2800" dirty="0">
                <a:latin typeface="Arial" panose="020B0604020202020204" pitchFamily="34" charset="0"/>
                <a:cs typeface="Arial" panose="020B0604020202020204" pitchFamily="34" charset="0"/>
              </a:rPr>
              <a:t>Samtidig må vi være oppmerksomme og reflekterende i forhold til egne reaksjoner. </a:t>
            </a:r>
            <a:br>
              <a:rPr lang="nb-NO" sz="2800" dirty="0">
                <a:latin typeface="Arial" panose="020B0604020202020204" pitchFamily="34" charset="0"/>
                <a:cs typeface="Arial" panose="020B0604020202020204" pitchFamily="34" charset="0"/>
              </a:rPr>
            </a:br>
            <a:br>
              <a:rPr lang="nb-NO" sz="2800" dirty="0">
                <a:latin typeface="Arial" panose="020B0604020202020204" pitchFamily="34" charset="0"/>
                <a:cs typeface="Arial" panose="020B0604020202020204" pitchFamily="34" charset="0"/>
              </a:rPr>
            </a:br>
            <a:r>
              <a:rPr lang="nb-NO" sz="2800" b="1" dirty="0">
                <a:latin typeface="Arial" panose="020B0604020202020204" pitchFamily="34" charset="0"/>
                <a:cs typeface="Arial" panose="020B0604020202020204" pitchFamily="34" charset="0"/>
              </a:rPr>
              <a:t>Et godt og nært kollegasamarbeid er helt nødvendig. Det er ikke bare barna som går ut av toleransevinduet, og det er viktig å vite hvordan vi håndterer oss selv og hverandre når det skjer.</a:t>
            </a:r>
          </a:p>
        </p:txBody>
      </p:sp>
      <p:sp>
        <p:nvSpPr>
          <p:cNvPr id="4" name="Plassholder for bunntekst 3">
            <a:extLst>
              <a:ext uri="{FF2B5EF4-FFF2-40B4-BE49-F238E27FC236}">
                <a16:creationId xmlns:a16="http://schemas.microsoft.com/office/drawing/2014/main" id="{CDA59249-A584-C8F6-DCFE-43CF4D75D11B}"/>
              </a:ext>
            </a:extLst>
          </p:cNvPr>
          <p:cNvSpPr>
            <a:spLocks noGrp="1"/>
          </p:cNvSpPr>
          <p:nvPr>
            <p:ph type="ftr" sz="quarter" idx="11"/>
          </p:nvPr>
        </p:nvSpPr>
        <p:spPr/>
        <p:txBody>
          <a:bodyPr/>
          <a:lstStyle/>
          <a:p>
            <a:r>
              <a:rPr lang="nb-NO"/>
              <a:t>Mellom vil ikke - og kan ikke.  Sørlandske lærerstevne 2025</a:t>
            </a:r>
          </a:p>
        </p:txBody>
      </p:sp>
    </p:spTree>
    <p:extLst>
      <p:ext uri="{BB962C8B-B14F-4D97-AF65-F5344CB8AC3E}">
        <p14:creationId xmlns:p14="http://schemas.microsoft.com/office/powerpoint/2010/main" val="104329222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ktangel 1"/>
          <p:cNvSpPr/>
          <p:nvPr/>
        </p:nvSpPr>
        <p:spPr>
          <a:xfrm>
            <a:off x="395536" y="620688"/>
            <a:ext cx="8424936" cy="6555641"/>
          </a:xfrm>
          <a:prstGeom prst="rect">
            <a:avLst/>
          </a:prstGeom>
        </p:spPr>
        <p:txBody>
          <a:bodyPr wrap="square">
            <a:spAutoFit/>
          </a:bodyPr>
          <a:lstStyle/>
          <a:p>
            <a:r>
              <a:rPr lang="nb-NO" sz="2800" b="1" dirty="0">
                <a:latin typeface="Arial" panose="020B0604020202020204" pitchFamily="34" charset="0"/>
                <a:cs typeface="Arial" panose="020B0604020202020204" pitchFamily="34" charset="0"/>
              </a:rPr>
              <a:t>Kunsten å møte aggresjon og frykt med trygghet</a:t>
            </a:r>
          </a:p>
          <a:p>
            <a:endParaRPr lang="nb-NO" sz="2800" b="1" dirty="0">
              <a:latin typeface="Arial" panose="020B0604020202020204" pitchFamily="34" charset="0"/>
              <a:cs typeface="Arial" panose="020B0604020202020204" pitchFamily="34" charset="0"/>
            </a:endParaRPr>
          </a:p>
          <a:p>
            <a:r>
              <a:rPr lang="nb-NO" sz="2800" dirty="0">
                <a:latin typeface="Arial" panose="020B0604020202020204" pitchFamily="34" charset="0"/>
                <a:cs typeface="Arial" panose="020B0604020202020204" pitchFamily="34" charset="0"/>
              </a:rPr>
              <a:t>Barn som er stressaktiverte og i alarmberedskap vil kunne skape de samme følelsene hos voksne.</a:t>
            </a:r>
          </a:p>
          <a:p>
            <a:endParaRPr lang="nb-NO" sz="2800" dirty="0">
              <a:latin typeface="Arial" panose="020B0604020202020204" pitchFamily="34" charset="0"/>
              <a:cs typeface="Arial" panose="020B0604020202020204" pitchFamily="34" charset="0"/>
            </a:endParaRPr>
          </a:p>
          <a:p>
            <a:r>
              <a:rPr lang="nb-NO" sz="2800" dirty="0">
                <a:latin typeface="Arial" panose="020B0604020202020204" pitchFamily="34" charset="0"/>
                <a:cs typeface="Arial" panose="020B0604020202020204" pitchFamily="34" charset="0"/>
              </a:rPr>
              <a:t>Om voksne ikke er bevisst dette, eller har fått opplæring i det, vil de lett kunne speile barnets følelser på en måte som aktiverer – istedenfor å hjelpe barnet til å regulere seg ned (samregulering).</a:t>
            </a:r>
            <a:br>
              <a:rPr lang="nb-NO" sz="2800" dirty="0">
                <a:latin typeface="Arial" panose="020B0604020202020204" pitchFamily="34" charset="0"/>
                <a:cs typeface="Arial" panose="020B0604020202020204" pitchFamily="34" charset="0"/>
              </a:rPr>
            </a:br>
            <a:endParaRPr lang="nb-NO" sz="2800" dirty="0">
              <a:latin typeface="Arial" panose="020B0604020202020204" pitchFamily="34" charset="0"/>
              <a:cs typeface="Arial" panose="020B0604020202020204" pitchFamily="34" charset="0"/>
            </a:endParaRPr>
          </a:p>
          <a:p>
            <a:r>
              <a:rPr lang="nb-NO" sz="2800" dirty="0">
                <a:latin typeface="Arial" panose="020B0604020202020204" pitchFamily="34" charset="0"/>
                <a:cs typeface="Arial" panose="020B0604020202020204" pitchFamily="34" charset="0"/>
              </a:rPr>
              <a:t>Kunsten er å ikke speile barnet, men </a:t>
            </a:r>
            <a:br>
              <a:rPr lang="nb-NO" sz="2800" dirty="0">
                <a:latin typeface="Arial" panose="020B0604020202020204" pitchFamily="34" charset="0"/>
                <a:cs typeface="Arial" panose="020B0604020202020204" pitchFamily="34" charset="0"/>
              </a:rPr>
            </a:br>
            <a:r>
              <a:rPr lang="nb-NO" sz="2800" dirty="0">
                <a:latin typeface="Arial" panose="020B0604020202020204" pitchFamily="34" charset="0"/>
                <a:cs typeface="Arial" panose="020B0604020202020204" pitchFamily="34" charset="0"/>
              </a:rPr>
              <a:t>vise ro og trygghet.</a:t>
            </a:r>
          </a:p>
          <a:p>
            <a:endParaRPr lang="nb-NO" sz="2800" dirty="0">
              <a:latin typeface="Arial" panose="020B0604020202020204" pitchFamily="34" charset="0"/>
              <a:cs typeface="Arial" panose="020B0604020202020204" pitchFamily="34" charset="0"/>
            </a:endParaRPr>
          </a:p>
          <a:p>
            <a:endParaRPr lang="nb-NO" sz="2800" dirty="0">
              <a:latin typeface="Arial" panose="020B0604020202020204" pitchFamily="34" charset="0"/>
              <a:cs typeface="Arial" panose="020B0604020202020204" pitchFamily="34" charset="0"/>
            </a:endParaRPr>
          </a:p>
          <a:p>
            <a:r>
              <a:rPr lang="nb-NO" sz="2800" dirty="0">
                <a:latin typeface="Arial" panose="020B0604020202020204" pitchFamily="34" charset="0"/>
                <a:cs typeface="Arial" panose="020B0604020202020204" pitchFamily="34" charset="0"/>
              </a:rPr>
              <a:t> </a:t>
            </a:r>
          </a:p>
        </p:txBody>
      </p:sp>
      <p:pic>
        <p:nvPicPr>
          <p:cNvPr id="3" name="Bild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00192" y="4501896"/>
            <a:ext cx="2376264" cy="2356104"/>
          </a:xfrm>
          <a:prstGeom prst="rect">
            <a:avLst/>
          </a:prstGeom>
        </p:spPr>
      </p:pic>
      <p:sp>
        <p:nvSpPr>
          <p:cNvPr id="4" name="Plassholder for bunntekst 3">
            <a:extLst>
              <a:ext uri="{FF2B5EF4-FFF2-40B4-BE49-F238E27FC236}">
                <a16:creationId xmlns:a16="http://schemas.microsoft.com/office/drawing/2014/main" id="{66ADFB30-7FF6-6054-B3B3-AE4FE7634C5B}"/>
              </a:ext>
            </a:extLst>
          </p:cNvPr>
          <p:cNvSpPr>
            <a:spLocks noGrp="1"/>
          </p:cNvSpPr>
          <p:nvPr>
            <p:ph type="ftr" sz="quarter" idx="11"/>
          </p:nvPr>
        </p:nvSpPr>
        <p:spPr/>
        <p:txBody>
          <a:bodyPr/>
          <a:lstStyle/>
          <a:p>
            <a:r>
              <a:rPr lang="nb-NO"/>
              <a:t>Mellom vil ikke - og kan ikke.  Sørlandske lærerstevne 2025</a:t>
            </a:r>
          </a:p>
        </p:txBody>
      </p:sp>
    </p:spTree>
    <p:extLst>
      <p:ext uri="{BB962C8B-B14F-4D97-AF65-F5344CB8AC3E}">
        <p14:creationId xmlns:p14="http://schemas.microsoft.com/office/powerpoint/2010/main" val="90506638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38125"/>
            <a:ext cx="9036496" cy="6381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ktangel 1"/>
          <p:cNvSpPr/>
          <p:nvPr/>
        </p:nvSpPr>
        <p:spPr>
          <a:xfrm>
            <a:off x="156204" y="404664"/>
            <a:ext cx="8304228" cy="347535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5" name="Bild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59632" y="943853"/>
            <a:ext cx="6852657" cy="3096344"/>
          </a:xfrm>
          <a:prstGeom prst="rect">
            <a:avLst/>
          </a:prstGeom>
        </p:spPr>
      </p:pic>
      <p:sp>
        <p:nvSpPr>
          <p:cNvPr id="4" name="TekstSylinder 3"/>
          <p:cNvSpPr txBox="1"/>
          <p:nvPr/>
        </p:nvSpPr>
        <p:spPr>
          <a:xfrm>
            <a:off x="827584" y="620688"/>
            <a:ext cx="6120680" cy="646331"/>
          </a:xfrm>
          <a:prstGeom prst="rect">
            <a:avLst/>
          </a:prstGeom>
          <a:noFill/>
        </p:spPr>
        <p:txBody>
          <a:bodyPr wrap="square" rtlCol="0">
            <a:spAutoFit/>
          </a:bodyPr>
          <a:lstStyle/>
          <a:p>
            <a:r>
              <a:rPr lang="nb-NO" sz="3600" b="1" dirty="0">
                <a:latin typeface="Arial" panose="020B0604020202020204" pitchFamily="34" charset="0"/>
                <a:cs typeface="Arial" panose="020B0604020202020204" pitchFamily="34" charset="0"/>
              </a:rPr>
              <a:t>Prøve – feile - vokse</a:t>
            </a:r>
          </a:p>
        </p:txBody>
      </p:sp>
      <p:sp>
        <p:nvSpPr>
          <p:cNvPr id="3" name="Plassholder for bunntekst 2">
            <a:extLst>
              <a:ext uri="{FF2B5EF4-FFF2-40B4-BE49-F238E27FC236}">
                <a16:creationId xmlns:a16="http://schemas.microsoft.com/office/drawing/2014/main" id="{77F9AEF7-AD84-81BC-ADC1-DDFC0E509FA4}"/>
              </a:ext>
            </a:extLst>
          </p:cNvPr>
          <p:cNvSpPr>
            <a:spLocks noGrp="1"/>
          </p:cNvSpPr>
          <p:nvPr>
            <p:ph type="ftr" sz="quarter" idx="11"/>
          </p:nvPr>
        </p:nvSpPr>
        <p:spPr/>
        <p:txBody>
          <a:bodyPr/>
          <a:lstStyle/>
          <a:p>
            <a:r>
              <a:rPr lang="nb-NO"/>
              <a:t>Mellom vil ikke - og kan ikke.  Sørlandske lærerstevne 2025</a:t>
            </a:r>
          </a:p>
        </p:txBody>
      </p:sp>
    </p:spTree>
    <p:extLst>
      <p:ext uri="{BB962C8B-B14F-4D97-AF65-F5344CB8AC3E}">
        <p14:creationId xmlns:p14="http://schemas.microsoft.com/office/powerpoint/2010/main" val="87772385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 y="3140968"/>
            <a:ext cx="9105900" cy="2981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ktangel 2"/>
          <p:cNvSpPr/>
          <p:nvPr/>
        </p:nvSpPr>
        <p:spPr>
          <a:xfrm>
            <a:off x="-919413" y="620688"/>
            <a:ext cx="11020926" cy="1077218"/>
          </a:xfrm>
          <a:prstGeom prst="rect">
            <a:avLst/>
          </a:prstGeom>
        </p:spPr>
        <p:txBody>
          <a:bodyPr wrap="square">
            <a:spAutoFit/>
          </a:bodyPr>
          <a:lstStyle/>
          <a:p>
            <a:pPr algn="ctr"/>
            <a:r>
              <a:rPr lang="nb-NO" sz="3200" b="1" dirty="0">
                <a:latin typeface="Arial" panose="020B0604020202020204" pitchFamily="34" charset="0"/>
                <a:cs typeface="Arial" panose="020B0604020202020204" pitchFamily="34" charset="0"/>
              </a:rPr>
              <a:t>Du kan bli kvalifisert alene, men kompetent </a:t>
            </a:r>
          </a:p>
          <a:p>
            <a:pPr algn="ctr"/>
            <a:r>
              <a:rPr lang="nb-NO" sz="3200" b="1" dirty="0">
                <a:latin typeface="Arial" panose="020B0604020202020204" pitchFamily="34" charset="0"/>
                <a:cs typeface="Arial" panose="020B0604020202020204" pitchFamily="34" charset="0"/>
              </a:rPr>
              <a:t>blir du sammen med andre.</a:t>
            </a:r>
          </a:p>
        </p:txBody>
      </p:sp>
      <p:sp>
        <p:nvSpPr>
          <p:cNvPr id="2" name="Plassholder for bunntekst 1">
            <a:extLst>
              <a:ext uri="{FF2B5EF4-FFF2-40B4-BE49-F238E27FC236}">
                <a16:creationId xmlns:a16="http://schemas.microsoft.com/office/drawing/2014/main" id="{38568B29-9CA9-56D3-5DAB-35BB53B4A297}"/>
              </a:ext>
            </a:extLst>
          </p:cNvPr>
          <p:cNvSpPr>
            <a:spLocks noGrp="1"/>
          </p:cNvSpPr>
          <p:nvPr>
            <p:ph type="ftr" sz="quarter" idx="11"/>
          </p:nvPr>
        </p:nvSpPr>
        <p:spPr/>
        <p:txBody>
          <a:bodyPr/>
          <a:lstStyle/>
          <a:p>
            <a:r>
              <a:rPr lang="nb-NO"/>
              <a:t>Mellom vil ikke - og kan ikke.  Sørlandske lærerstevne 2025</a:t>
            </a:r>
          </a:p>
        </p:txBody>
      </p:sp>
    </p:spTree>
    <p:extLst>
      <p:ext uri="{BB962C8B-B14F-4D97-AF65-F5344CB8AC3E}">
        <p14:creationId xmlns:p14="http://schemas.microsoft.com/office/powerpoint/2010/main" val="7921029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Bilderesultat for Problemløsningsmodeller Erling Roland"/>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3762" y="1052736"/>
            <a:ext cx="1551455" cy="2143759"/>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Bilderesultat for Social perception traini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91880" y="388664"/>
            <a:ext cx="1737126" cy="2247029"/>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Bilderesultat for Skyggespill Jan Arild Gundersen"/>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804248" y="764273"/>
            <a:ext cx="1614753" cy="2432222"/>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jem"/>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3568" y="4581128"/>
            <a:ext cx="2584349" cy="945494"/>
          </a:xfrm>
          <a:prstGeom prst="rect">
            <a:avLst/>
          </a:prstGeom>
          <a:noFill/>
          <a:extLst>
            <a:ext uri="{909E8E84-426E-40DD-AFC4-6F175D3DCCD1}">
              <a14:hiddenFill xmlns:a14="http://schemas.microsoft.com/office/drawing/2010/main">
                <a:solidFill>
                  <a:srgbClr val="FFFFFF"/>
                </a:solidFill>
              </a14:hiddenFill>
            </a:ext>
          </a:extLst>
        </p:spPr>
      </p:pic>
      <p:sp>
        <p:nvSpPr>
          <p:cNvPr id="2" name="Plassholder for bunntekst 1">
            <a:extLst>
              <a:ext uri="{FF2B5EF4-FFF2-40B4-BE49-F238E27FC236}">
                <a16:creationId xmlns:a16="http://schemas.microsoft.com/office/drawing/2014/main" id="{716BAE78-1B50-3662-F6B0-962B753EF633}"/>
              </a:ext>
            </a:extLst>
          </p:cNvPr>
          <p:cNvSpPr>
            <a:spLocks noGrp="1"/>
          </p:cNvSpPr>
          <p:nvPr>
            <p:ph type="ftr" sz="quarter" idx="11"/>
          </p:nvPr>
        </p:nvSpPr>
        <p:spPr/>
        <p:txBody>
          <a:bodyPr/>
          <a:lstStyle/>
          <a:p>
            <a:r>
              <a:rPr lang="nb-NO"/>
              <a:t>Mellom vil ikke - og kan ikke.  Sørlandske lærerstevne 2025</a:t>
            </a:r>
          </a:p>
        </p:txBody>
      </p:sp>
      <p:pic>
        <p:nvPicPr>
          <p:cNvPr id="3" name="Bilde 2" descr="Et bilde som inneholder vann, himmel, måne, innsjø&#10;&#10;KI-generert innhold kan være feil.">
            <a:extLst>
              <a:ext uri="{FF2B5EF4-FFF2-40B4-BE49-F238E27FC236}">
                <a16:creationId xmlns:a16="http://schemas.microsoft.com/office/drawing/2014/main" id="{9FBDF36C-AD26-7ED1-EDE6-BE31FB562108}"/>
              </a:ext>
            </a:extLst>
          </p:cNvPr>
          <p:cNvPicPr>
            <a:picLocks noChangeAspect="1"/>
          </p:cNvPicPr>
          <p:nvPr/>
        </p:nvPicPr>
        <p:blipFill>
          <a:blip r:embed="rId7">
            <a:extLst>
              <a:ext uri="{28A0092B-C50C-407E-A947-70E740481C1C}">
                <a14:useLocalDpi xmlns:a14="http://schemas.microsoft.com/office/drawing/2010/main" val="0"/>
              </a:ext>
            </a:extLst>
          </a:blip>
          <a:srcRect t="13509" b="11491"/>
          <a:stretch>
            <a:fillRect/>
          </a:stretch>
        </p:blipFill>
        <p:spPr>
          <a:xfrm>
            <a:off x="5229006" y="3679778"/>
            <a:ext cx="2223314" cy="2348541"/>
          </a:xfrm>
          <a:prstGeom prst="rect">
            <a:avLst/>
          </a:prstGeom>
          <a:noFill/>
        </p:spPr>
      </p:pic>
      <p:sp>
        <p:nvSpPr>
          <p:cNvPr id="4" name="TekstSylinder 3">
            <a:extLst>
              <a:ext uri="{FF2B5EF4-FFF2-40B4-BE49-F238E27FC236}">
                <a16:creationId xmlns:a16="http://schemas.microsoft.com/office/drawing/2014/main" id="{2A9B4F1E-1C8B-F5B5-9DB0-0D559F9C9BEA}"/>
              </a:ext>
            </a:extLst>
          </p:cNvPr>
          <p:cNvSpPr txBox="1"/>
          <p:nvPr/>
        </p:nvSpPr>
        <p:spPr>
          <a:xfrm>
            <a:off x="6336196" y="3842238"/>
            <a:ext cx="1116124" cy="1077218"/>
          </a:xfrm>
          <a:prstGeom prst="rect">
            <a:avLst/>
          </a:prstGeom>
          <a:noFill/>
        </p:spPr>
        <p:txBody>
          <a:bodyPr wrap="square" rtlCol="0">
            <a:spAutoFit/>
          </a:bodyPr>
          <a:lstStyle/>
          <a:p>
            <a:r>
              <a:rPr lang="nb-NO" sz="1600" dirty="0">
                <a:solidFill>
                  <a:schemeClr val="bg1"/>
                </a:solidFill>
                <a:latin typeface="Amasis MT Pro Black" panose="020F0502020204030204" pitchFamily="18" charset="0"/>
              </a:rPr>
              <a:t>Når den eneste veien er gjennom</a:t>
            </a:r>
          </a:p>
        </p:txBody>
      </p:sp>
    </p:spTree>
    <p:extLst>
      <p:ext uri="{BB962C8B-B14F-4D97-AF65-F5344CB8AC3E}">
        <p14:creationId xmlns:p14="http://schemas.microsoft.com/office/powerpoint/2010/main" val="2934726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nodeType="clickEffect">
                                  <p:stCondLst>
                                    <p:cond delay="0"/>
                                  </p:stCondLst>
                                  <p:childTnLst>
                                    <p:set>
                                      <p:cBhvr>
                                        <p:cTn id="6" dur="1" fill="hold">
                                          <p:stCondLst>
                                            <p:cond delay="0"/>
                                          </p:stCondLst>
                                        </p:cTn>
                                        <p:tgtEl>
                                          <p:spTgt spid="2054"/>
                                        </p:tgtEl>
                                        <p:attrNameLst>
                                          <p:attrName>style.visibility</p:attrName>
                                        </p:attrNameLst>
                                      </p:cBhvr>
                                      <p:to>
                                        <p:strVal val="visible"/>
                                      </p:to>
                                    </p:set>
                                    <p:animEffect transition="in" filter="circle(out)">
                                      <p:cBhvr>
                                        <p:cTn id="7" dur="2000"/>
                                        <p:tgtEl>
                                          <p:spTgt spid="205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32" fill="hold" nodeType="clickEffect">
                                  <p:stCondLst>
                                    <p:cond delay="0"/>
                                  </p:stCondLst>
                                  <p:childTnLst>
                                    <p:set>
                                      <p:cBhvr>
                                        <p:cTn id="11" dur="1" fill="hold">
                                          <p:stCondLst>
                                            <p:cond delay="0"/>
                                          </p:stCondLst>
                                        </p:cTn>
                                        <p:tgtEl>
                                          <p:spTgt spid="2052"/>
                                        </p:tgtEl>
                                        <p:attrNameLst>
                                          <p:attrName>style.visibility</p:attrName>
                                        </p:attrNameLst>
                                      </p:cBhvr>
                                      <p:to>
                                        <p:strVal val="visible"/>
                                      </p:to>
                                    </p:set>
                                    <p:animEffect transition="in" filter="circle(out)">
                                      <p:cBhvr>
                                        <p:cTn id="12" dur="2000"/>
                                        <p:tgtEl>
                                          <p:spTgt spid="2052"/>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32" fill="hold" nodeType="clickEffect">
                                  <p:stCondLst>
                                    <p:cond delay="0"/>
                                  </p:stCondLst>
                                  <p:childTnLst>
                                    <p:set>
                                      <p:cBhvr>
                                        <p:cTn id="16" dur="1" fill="hold">
                                          <p:stCondLst>
                                            <p:cond delay="0"/>
                                          </p:stCondLst>
                                        </p:cTn>
                                        <p:tgtEl>
                                          <p:spTgt spid="2056"/>
                                        </p:tgtEl>
                                        <p:attrNameLst>
                                          <p:attrName>style.visibility</p:attrName>
                                        </p:attrNameLst>
                                      </p:cBhvr>
                                      <p:to>
                                        <p:strVal val="visible"/>
                                      </p:to>
                                    </p:set>
                                    <p:animEffect transition="in" filter="circle(out)">
                                      <p:cBhvr>
                                        <p:cTn id="17" dur="2000"/>
                                        <p:tgtEl>
                                          <p:spTgt spid="2056"/>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32" fill="hold" nodeType="clickEffect">
                                  <p:stCondLst>
                                    <p:cond delay="0"/>
                                  </p:stCondLst>
                                  <p:childTnLst>
                                    <p:set>
                                      <p:cBhvr>
                                        <p:cTn id="21" dur="1" fill="hold">
                                          <p:stCondLst>
                                            <p:cond delay="0"/>
                                          </p:stCondLst>
                                        </p:cTn>
                                        <p:tgtEl>
                                          <p:spTgt spid="1026"/>
                                        </p:tgtEl>
                                        <p:attrNameLst>
                                          <p:attrName>style.visibility</p:attrName>
                                        </p:attrNameLst>
                                      </p:cBhvr>
                                      <p:to>
                                        <p:strVal val="visible"/>
                                      </p:to>
                                    </p:set>
                                    <p:animEffect transition="in" filter="circle(out)">
                                      <p:cBhvr>
                                        <p:cTn id="22" dur="2000"/>
                                        <p:tgtEl>
                                          <p:spTgt spid="1026"/>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Bilderesultat for drawing sun in the corner of the paper"/>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a:p>
        </p:txBody>
      </p:sp>
      <p:sp>
        <p:nvSpPr>
          <p:cNvPr id="3" name="AutoShape 4" descr="Bilderesultat for drawing sun in the corner of the paper"/>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a:p>
        </p:txBody>
      </p:sp>
      <p:pic>
        <p:nvPicPr>
          <p:cNvPr id="1030" name="Picture 6" descr="funny-sun-drawing-paper-corn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937"/>
            <a:ext cx="9271992" cy="6847115"/>
          </a:xfrm>
          <a:prstGeom prst="rect">
            <a:avLst/>
          </a:prstGeom>
          <a:noFill/>
          <a:extLst>
            <a:ext uri="{909E8E84-426E-40DD-AFC4-6F175D3DCCD1}">
              <a14:hiddenFill xmlns:a14="http://schemas.microsoft.com/office/drawing/2010/main">
                <a:solidFill>
                  <a:srgbClr val="FFFFFF"/>
                </a:solidFill>
              </a14:hiddenFill>
            </a:ext>
          </a:extLst>
        </p:spPr>
      </p:pic>
      <p:sp>
        <p:nvSpPr>
          <p:cNvPr id="4" name="Rektangel 3"/>
          <p:cNvSpPr/>
          <p:nvPr/>
        </p:nvSpPr>
        <p:spPr>
          <a:xfrm>
            <a:off x="0" y="2060848"/>
            <a:ext cx="5436096" cy="194421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 name="Plassholder for bunntekst 4">
            <a:extLst>
              <a:ext uri="{FF2B5EF4-FFF2-40B4-BE49-F238E27FC236}">
                <a16:creationId xmlns:a16="http://schemas.microsoft.com/office/drawing/2014/main" id="{B4ABCD9E-9BDB-A3AC-35F1-82D0D2CF8EC7}"/>
              </a:ext>
            </a:extLst>
          </p:cNvPr>
          <p:cNvSpPr>
            <a:spLocks noGrp="1"/>
          </p:cNvSpPr>
          <p:nvPr>
            <p:ph type="ftr" sz="quarter" idx="11"/>
          </p:nvPr>
        </p:nvSpPr>
        <p:spPr/>
        <p:txBody>
          <a:bodyPr/>
          <a:lstStyle/>
          <a:p>
            <a:r>
              <a:rPr lang="nb-NO"/>
              <a:t>Mellom vil ikke - og kan ikke.  Sørlandske lærerstevne 2025</a:t>
            </a:r>
          </a:p>
        </p:txBody>
      </p:sp>
    </p:spTree>
    <p:extLst>
      <p:ext uri="{BB962C8B-B14F-4D97-AF65-F5344CB8AC3E}">
        <p14:creationId xmlns:p14="http://schemas.microsoft.com/office/powerpoint/2010/main" val="251732501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Sylinder 3">
            <a:extLst>
              <a:ext uri="{FF2B5EF4-FFF2-40B4-BE49-F238E27FC236}">
                <a16:creationId xmlns:a16="http://schemas.microsoft.com/office/drawing/2014/main" id="{A7319F90-F985-3A62-8CF2-E8B578D755A4}"/>
              </a:ext>
            </a:extLst>
          </p:cNvPr>
          <p:cNvSpPr txBox="1"/>
          <p:nvPr/>
        </p:nvSpPr>
        <p:spPr>
          <a:xfrm>
            <a:off x="902746" y="422045"/>
            <a:ext cx="7596844" cy="1815882"/>
          </a:xfrm>
          <a:prstGeom prst="rect">
            <a:avLst/>
          </a:prstGeom>
          <a:noFill/>
        </p:spPr>
        <p:txBody>
          <a:bodyPr wrap="square">
            <a:spAutoFit/>
          </a:bodyPr>
          <a:lstStyle/>
          <a:p>
            <a:r>
              <a:rPr lang="nb-NO" sz="2800" dirty="0">
                <a:effectLst/>
                <a:latin typeface="Aptos" panose="020B0004020202020204" pitchFamily="34" charset="0"/>
                <a:ea typeface="Aptos" panose="020B0004020202020204" pitchFamily="34" charset="0"/>
                <a:cs typeface="Times New Roman" panose="02020603050405020304" pitchFamily="18" charset="0"/>
              </a:rPr>
              <a:t>Ei midlertidig løsning på et pågående problem er ikke en løsning, men kan snarere bli en forsterkning som gjør at problemet øker i omfang og styrke!</a:t>
            </a:r>
            <a:endParaRPr lang="nb-NO" sz="2800" dirty="0"/>
          </a:p>
        </p:txBody>
      </p:sp>
      <p:pic>
        <p:nvPicPr>
          <p:cNvPr id="2050" name="Picture 2" descr="Boligsameiet Veitvetveien 1-3-5">
            <a:extLst>
              <a:ext uri="{FF2B5EF4-FFF2-40B4-BE49-F238E27FC236}">
                <a16:creationId xmlns:a16="http://schemas.microsoft.com/office/drawing/2014/main" id="{35BD15E4-0DFD-6D1F-CD8E-01B6F10DD93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50241" y="3624454"/>
            <a:ext cx="2029768" cy="1260592"/>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Juleferie - K O S M O S">
            <a:extLst>
              <a:ext uri="{FF2B5EF4-FFF2-40B4-BE49-F238E27FC236}">
                <a16:creationId xmlns:a16="http://schemas.microsoft.com/office/drawing/2014/main" id="{255D5727-F609-0498-890A-CD2155EEDBB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87625" y="2132372"/>
            <a:ext cx="2924174" cy="1552575"/>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Påskeferie» | Meedeea Stock Images">
            <a:extLst>
              <a:ext uri="{FF2B5EF4-FFF2-40B4-BE49-F238E27FC236}">
                <a16:creationId xmlns:a16="http://schemas.microsoft.com/office/drawing/2014/main" id="{000A3624-D291-665B-15D6-5B8BF641CF2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7544" y="3658022"/>
            <a:ext cx="2029767" cy="1350718"/>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Klar til sommerferie? Gode råd og sund viden fra Apoteket-online.dk">
            <a:extLst>
              <a:ext uri="{FF2B5EF4-FFF2-40B4-BE49-F238E27FC236}">
                <a16:creationId xmlns:a16="http://schemas.microsoft.com/office/drawing/2014/main" id="{3E069F3E-3126-EDBB-3D47-EC25E76701E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95625" y="4803775"/>
            <a:ext cx="2952750" cy="1552575"/>
          </a:xfrm>
          <a:prstGeom prst="rect">
            <a:avLst/>
          </a:prstGeom>
          <a:noFill/>
          <a:extLst>
            <a:ext uri="{909E8E84-426E-40DD-AFC4-6F175D3DCCD1}">
              <a14:hiddenFill xmlns:a14="http://schemas.microsoft.com/office/drawing/2010/main">
                <a:solidFill>
                  <a:srgbClr val="FFFFFF"/>
                </a:solidFill>
              </a14:hiddenFill>
            </a:ext>
          </a:extLst>
        </p:spPr>
      </p:pic>
      <p:sp>
        <p:nvSpPr>
          <p:cNvPr id="5" name="Pil: bøyd 4">
            <a:extLst>
              <a:ext uri="{FF2B5EF4-FFF2-40B4-BE49-F238E27FC236}">
                <a16:creationId xmlns:a16="http://schemas.microsoft.com/office/drawing/2014/main" id="{338CFF35-7F1A-7B76-CC5C-881C5FFB0FF8}"/>
              </a:ext>
            </a:extLst>
          </p:cNvPr>
          <p:cNvSpPr/>
          <p:nvPr/>
        </p:nvSpPr>
        <p:spPr>
          <a:xfrm rot="16200000" flipV="1">
            <a:off x="6973038" y="4991307"/>
            <a:ext cx="792088" cy="900100"/>
          </a:xfrm>
          <a:prstGeom prst="bentArrow">
            <a:avLst>
              <a:gd name="adj1" fmla="val 28175"/>
              <a:gd name="adj2" fmla="val 25000"/>
              <a:gd name="adj3" fmla="val 25000"/>
              <a:gd name="adj4" fmla="val 43750"/>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nb-NO">
              <a:solidFill>
                <a:schemeClr val="tx1"/>
              </a:solidFill>
            </a:endParaRPr>
          </a:p>
        </p:txBody>
      </p:sp>
      <p:sp>
        <p:nvSpPr>
          <p:cNvPr id="6" name="Pil: bøyd 5">
            <a:extLst>
              <a:ext uri="{FF2B5EF4-FFF2-40B4-BE49-F238E27FC236}">
                <a16:creationId xmlns:a16="http://schemas.microsoft.com/office/drawing/2014/main" id="{63AC3A9D-DDD1-FA04-D6DB-01841EF3B46B}"/>
              </a:ext>
            </a:extLst>
          </p:cNvPr>
          <p:cNvSpPr/>
          <p:nvPr/>
        </p:nvSpPr>
        <p:spPr>
          <a:xfrm rot="10800000" flipV="1">
            <a:off x="6973037" y="2479395"/>
            <a:ext cx="792088" cy="900100"/>
          </a:xfrm>
          <a:prstGeom prst="bentArrow">
            <a:avLst>
              <a:gd name="adj1" fmla="val 28175"/>
              <a:gd name="adj2" fmla="val 25000"/>
              <a:gd name="adj3" fmla="val 25000"/>
              <a:gd name="adj4" fmla="val 43750"/>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nb-NO">
              <a:solidFill>
                <a:schemeClr val="tx1"/>
              </a:solidFill>
            </a:endParaRPr>
          </a:p>
        </p:txBody>
      </p:sp>
      <p:sp>
        <p:nvSpPr>
          <p:cNvPr id="7" name="Pil: bøyd 6">
            <a:extLst>
              <a:ext uri="{FF2B5EF4-FFF2-40B4-BE49-F238E27FC236}">
                <a16:creationId xmlns:a16="http://schemas.microsoft.com/office/drawing/2014/main" id="{C3B6447F-3834-197F-897D-2A068E196D64}"/>
              </a:ext>
            </a:extLst>
          </p:cNvPr>
          <p:cNvSpPr/>
          <p:nvPr/>
        </p:nvSpPr>
        <p:spPr>
          <a:xfrm rot="5400000" flipV="1">
            <a:off x="1306621" y="2558026"/>
            <a:ext cx="792088" cy="900100"/>
          </a:xfrm>
          <a:prstGeom prst="bentArrow">
            <a:avLst>
              <a:gd name="adj1" fmla="val 28175"/>
              <a:gd name="adj2" fmla="val 25000"/>
              <a:gd name="adj3" fmla="val 25000"/>
              <a:gd name="adj4" fmla="val 43750"/>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nb-NO">
              <a:solidFill>
                <a:schemeClr val="tx1"/>
              </a:solidFill>
            </a:endParaRPr>
          </a:p>
        </p:txBody>
      </p:sp>
      <p:sp>
        <p:nvSpPr>
          <p:cNvPr id="8" name="Pil: bøyd 7">
            <a:extLst>
              <a:ext uri="{FF2B5EF4-FFF2-40B4-BE49-F238E27FC236}">
                <a16:creationId xmlns:a16="http://schemas.microsoft.com/office/drawing/2014/main" id="{B6770BB3-6D16-0D28-7CE3-F8673DE3FC79}"/>
              </a:ext>
            </a:extLst>
          </p:cNvPr>
          <p:cNvSpPr/>
          <p:nvPr/>
        </p:nvSpPr>
        <p:spPr>
          <a:xfrm flipV="1">
            <a:off x="1306621" y="5259178"/>
            <a:ext cx="792088" cy="900100"/>
          </a:xfrm>
          <a:prstGeom prst="bentArrow">
            <a:avLst>
              <a:gd name="adj1" fmla="val 28175"/>
              <a:gd name="adj2" fmla="val 25000"/>
              <a:gd name="adj3" fmla="val 25000"/>
              <a:gd name="adj4" fmla="val 43750"/>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nb-NO">
              <a:solidFill>
                <a:schemeClr val="tx1"/>
              </a:solidFill>
            </a:endParaRPr>
          </a:p>
        </p:txBody>
      </p:sp>
      <p:sp>
        <p:nvSpPr>
          <p:cNvPr id="9" name="TekstSylinder 8">
            <a:extLst>
              <a:ext uri="{FF2B5EF4-FFF2-40B4-BE49-F238E27FC236}">
                <a16:creationId xmlns:a16="http://schemas.microsoft.com/office/drawing/2014/main" id="{9758787C-FD3F-ACC2-F9F0-9F97CF9B21FC}"/>
              </a:ext>
            </a:extLst>
          </p:cNvPr>
          <p:cNvSpPr txBox="1"/>
          <p:nvPr/>
        </p:nvSpPr>
        <p:spPr>
          <a:xfrm>
            <a:off x="3290617" y="3854831"/>
            <a:ext cx="2311896" cy="830997"/>
          </a:xfrm>
          <a:prstGeom prst="rect">
            <a:avLst/>
          </a:prstGeom>
          <a:noFill/>
        </p:spPr>
        <p:txBody>
          <a:bodyPr wrap="square" rtlCol="0">
            <a:spAutoFit/>
          </a:bodyPr>
          <a:lstStyle/>
          <a:p>
            <a:pPr algn="ctr"/>
            <a:r>
              <a:rPr lang="nb-NO" sz="2400" b="1" i="1" dirty="0"/>
              <a:t>Fra ferie til ferie karusellen</a:t>
            </a:r>
          </a:p>
        </p:txBody>
      </p:sp>
      <p:sp>
        <p:nvSpPr>
          <p:cNvPr id="2" name="Plassholder for bunntekst 1">
            <a:extLst>
              <a:ext uri="{FF2B5EF4-FFF2-40B4-BE49-F238E27FC236}">
                <a16:creationId xmlns:a16="http://schemas.microsoft.com/office/drawing/2014/main" id="{2BA453D7-461E-55F9-56EB-82B2380B1CB8}"/>
              </a:ext>
            </a:extLst>
          </p:cNvPr>
          <p:cNvSpPr>
            <a:spLocks noGrp="1"/>
          </p:cNvSpPr>
          <p:nvPr>
            <p:ph type="ftr" sz="quarter" idx="11"/>
          </p:nvPr>
        </p:nvSpPr>
        <p:spPr/>
        <p:txBody>
          <a:bodyPr/>
          <a:lstStyle/>
          <a:p>
            <a:r>
              <a:rPr lang="nb-NO"/>
              <a:t>Mellom vil ikke - og kan ikke.  Sørlandske lærerstevne 2025</a:t>
            </a:r>
          </a:p>
        </p:txBody>
      </p:sp>
    </p:spTree>
    <p:extLst>
      <p:ext uri="{BB962C8B-B14F-4D97-AF65-F5344CB8AC3E}">
        <p14:creationId xmlns:p14="http://schemas.microsoft.com/office/powerpoint/2010/main" val="3886904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5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05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05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05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e 3" descr="Et bilde som inneholder vann, himmel, måne, innsjø&#10;&#10;KI-generert innhold kan være feil.">
            <a:extLst>
              <a:ext uri="{FF2B5EF4-FFF2-40B4-BE49-F238E27FC236}">
                <a16:creationId xmlns:a16="http://schemas.microsoft.com/office/drawing/2014/main" id="{024E796D-9FF2-9724-55E9-EC27FEFE1562}"/>
              </a:ext>
            </a:extLst>
          </p:cNvPr>
          <p:cNvPicPr>
            <a:picLocks noChangeAspect="1"/>
          </p:cNvPicPr>
          <p:nvPr/>
        </p:nvPicPr>
        <p:blipFill>
          <a:blip r:embed="rId2">
            <a:extLst>
              <a:ext uri="{28A0092B-C50C-407E-A947-70E740481C1C}">
                <a14:useLocalDpi xmlns:a14="http://schemas.microsoft.com/office/drawing/2010/main" val="0"/>
              </a:ext>
            </a:extLst>
          </a:blip>
          <a:srcRect t="13509" b="11491"/>
          <a:stretch>
            <a:fillRect/>
          </a:stretch>
        </p:blipFill>
        <p:spPr>
          <a:xfrm>
            <a:off x="20" y="10"/>
            <a:ext cx="9143980" cy="6857990"/>
          </a:xfrm>
          <a:prstGeom prst="rect">
            <a:avLst/>
          </a:prstGeom>
          <a:noFill/>
        </p:spPr>
      </p:pic>
      <p:sp>
        <p:nvSpPr>
          <p:cNvPr id="2" name="Plassholder for bunntekst 1">
            <a:extLst>
              <a:ext uri="{FF2B5EF4-FFF2-40B4-BE49-F238E27FC236}">
                <a16:creationId xmlns:a16="http://schemas.microsoft.com/office/drawing/2014/main" id="{1CE80681-BD17-BE5D-E708-9764C506F422}"/>
              </a:ext>
            </a:extLst>
          </p:cNvPr>
          <p:cNvSpPr>
            <a:spLocks noGrp="1"/>
          </p:cNvSpPr>
          <p:nvPr>
            <p:ph type="ftr" sz="quarter" idx="11"/>
          </p:nvPr>
        </p:nvSpPr>
        <p:spPr/>
        <p:txBody>
          <a:bodyPr/>
          <a:lstStyle/>
          <a:p>
            <a:pPr>
              <a:spcAft>
                <a:spcPts val="600"/>
              </a:spcAft>
            </a:pPr>
            <a:r>
              <a:rPr lang="nb-NO"/>
              <a:t>Mellom vil ikke - og kan ikke.  Sørlandske lærerstevne 2025</a:t>
            </a:r>
          </a:p>
        </p:txBody>
      </p:sp>
      <p:sp>
        <p:nvSpPr>
          <p:cNvPr id="5" name="TekstSylinder 4">
            <a:extLst>
              <a:ext uri="{FF2B5EF4-FFF2-40B4-BE49-F238E27FC236}">
                <a16:creationId xmlns:a16="http://schemas.microsoft.com/office/drawing/2014/main" id="{14F07ED2-6A3A-1128-102C-948A2C41234B}"/>
              </a:ext>
            </a:extLst>
          </p:cNvPr>
          <p:cNvSpPr txBox="1"/>
          <p:nvPr/>
        </p:nvSpPr>
        <p:spPr>
          <a:xfrm>
            <a:off x="4499992" y="260648"/>
            <a:ext cx="4572000" cy="2585323"/>
          </a:xfrm>
          <a:prstGeom prst="rect">
            <a:avLst/>
          </a:prstGeom>
          <a:noFill/>
        </p:spPr>
        <p:txBody>
          <a:bodyPr wrap="square" rtlCol="0">
            <a:spAutoFit/>
          </a:bodyPr>
          <a:lstStyle/>
          <a:p>
            <a:r>
              <a:rPr lang="nb-NO" sz="5400" dirty="0">
                <a:solidFill>
                  <a:schemeClr val="bg1"/>
                </a:solidFill>
                <a:latin typeface="Amasis MT Pro Black" panose="020F0502020204030204" pitchFamily="18" charset="0"/>
              </a:rPr>
              <a:t>Når den eneste veien er gjennom</a:t>
            </a:r>
          </a:p>
        </p:txBody>
      </p:sp>
    </p:spTree>
    <p:extLst>
      <p:ext uri="{BB962C8B-B14F-4D97-AF65-F5344CB8AC3E}">
        <p14:creationId xmlns:p14="http://schemas.microsoft.com/office/powerpoint/2010/main" val="43341452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bunntekst 1">
            <a:extLst>
              <a:ext uri="{FF2B5EF4-FFF2-40B4-BE49-F238E27FC236}">
                <a16:creationId xmlns:a16="http://schemas.microsoft.com/office/drawing/2014/main" id="{C21165B6-C06A-ABB9-63DC-A6B20CA50A7F}"/>
              </a:ext>
            </a:extLst>
          </p:cNvPr>
          <p:cNvSpPr>
            <a:spLocks noGrp="1"/>
          </p:cNvSpPr>
          <p:nvPr>
            <p:ph type="ftr" sz="quarter" idx="11"/>
          </p:nvPr>
        </p:nvSpPr>
        <p:spPr/>
        <p:txBody>
          <a:bodyPr/>
          <a:lstStyle/>
          <a:p>
            <a:r>
              <a:rPr lang="nb-NO"/>
              <a:t>Mellom vil ikke - og kan ikke.  Sørlandske lærerstevne 2025</a:t>
            </a:r>
          </a:p>
        </p:txBody>
      </p:sp>
      <p:pic>
        <p:nvPicPr>
          <p:cNvPr id="4" name="Bilde 3" descr="Et bilde som inneholder bok, innendørs, stillebensfotografi, bord&#10;&#10;KI-generert innhold kan være feil.">
            <a:extLst>
              <a:ext uri="{FF2B5EF4-FFF2-40B4-BE49-F238E27FC236}">
                <a16:creationId xmlns:a16="http://schemas.microsoft.com/office/drawing/2014/main" id="{FCDD5939-6F1D-606B-2DF7-BB94A8362D8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3000" y="1196751"/>
            <a:ext cx="6858000" cy="4941621"/>
          </a:xfrm>
          <a:prstGeom prst="rect">
            <a:avLst/>
          </a:prstGeom>
        </p:spPr>
      </p:pic>
      <p:sp>
        <p:nvSpPr>
          <p:cNvPr id="5" name="TekstSylinder 4">
            <a:extLst>
              <a:ext uri="{FF2B5EF4-FFF2-40B4-BE49-F238E27FC236}">
                <a16:creationId xmlns:a16="http://schemas.microsoft.com/office/drawing/2014/main" id="{EC3096AE-63F1-30FC-4A14-69002CCAB119}"/>
              </a:ext>
            </a:extLst>
          </p:cNvPr>
          <p:cNvSpPr txBox="1"/>
          <p:nvPr/>
        </p:nvSpPr>
        <p:spPr>
          <a:xfrm>
            <a:off x="1835696" y="332442"/>
            <a:ext cx="5472608" cy="646331"/>
          </a:xfrm>
          <a:prstGeom prst="rect">
            <a:avLst/>
          </a:prstGeom>
          <a:noFill/>
        </p:spPr>
        <p:txBody>
          <a:bodyPr wrap="square" rtlCol="0">
            <a:spAutoFit/>
          </a:bodyPr>
          <a:lstStyle/>
          <a:p>
            <a:r>
              <a:rPr lang="nb-NO" sz="3600" b="1" dirty="0"/>
              <a:t>De som bare har lest boken</a:t>
            </a:r>
          </a:p>
        </p:txBody>
      </p:sp>
    </p:spTree>
    <p:extLst>
      <p:ext uri="{BB962C8B-B14F-4D97-AF65-F5344CB8AC3E}">
        <p14:creationId xmlns:p14="http://schemas.microsoft.com/office/powerpoint/2010/main" val="358507596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ilderesultat for samarbeid">
            <a:extLst>
              <a:ext uri="{FF2B5EF4-FFF2-40B4-BE49-F238E27FC236}">
                <a16:creationId xmlns:a16="http://schemas.microsoft.com/office/drawing/2014/main" id="{5D312173-E4DE-40A5-CC64-38C552388F4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91880" y="2643614"/>
            <a:ext cx="4894268" cy="2914059"/>
          </a:xfrm>
          <a:prstGeom prst="rect">
            <a:avLst/>
          </a:prstGeom>
          <a:noFill/>
          <a:extLst>
            <a:ext uri="{909E8E84-426E-40DD-AFC4-6F175D3DCCD1}">
              <a14:hiddenFill xmlns:a14="http://schemas.microsoft.com/office/drawing/2010/main">
                <a:solidFill>
                  <a:srgbClr val="FFFFFF"/>
                </a:solidFill>
              </a14:hiddenFill>
            </a:ext>
          </a:extLst>
        </p:spPr>
      </p:pic>
      <p:sp>
        <p:nvSpPr>
          <p:cNvPr id="4" name="TekstSylinder 3">
            <a:extLst>
              <a:ext uri="{FF2B5EF4-FFF2-40B4-BE49-F238E27FC236}">
                <a16:creationId xmlns:a16="http://schemas.microsoft.com/office/drawing/2014/main" id="{954D98CB-F8AF-1B75-3734-46139434A154}"/>
              </a:ext>
            </a:extLst>
          </p:cNvPr>
          <p:cNvSpPr txBox="1"/>
          <p:nvPr/>
        </p:nvSpPr>
        <p:spPr>
          <a:xfrm>
            <a:off x="1060489" y="573921"/>
            <a:ext cx="6294153" cy="769441"/>
          </a:xfrm>
          <a:prstGeom prst="rect">
            <a:avLst/>
          </a:prstGeom>
          <a:noFill/>
        </p:spPr>
        <p:txBody>
          <a:bodyPr wrap="square" rtlCol="0">
            <a:spAutoFit/>
          </a:bodyPr>
          <a:lstStyle/>
          <a:p>
            <a:r>
              <a:rPr lang="nb-NO" sz="4400" dirty="0">
                <a:latin typeface="Arial" panose="020B0604020202020204" pitchFamily="34" charset="0"/>
                <a:cs typeface="Arial" panose="020B0604020202020204" pitchFamily="34" charset="0"/>
              </a:rPr>
              <a:t>Summeoppgave</a:t>
            </a:r>
          </a:p>
        </p:txBody>
      </p:sp>
      <p:sp>
        <p:nvSpPr>
          <p:cNvPr id="5" name="TekstSylinder 4">
            <a:extLst>
              <a:ext uri="{FF2B5EF4-FFF2-40B4-BE49-F238E27FC236}">
                <a16:creationId xmlns:a16="http://schemas.microsoft.com/office/drawing/2014/main" id="{48FA0850-4F7D-58EA-08DE-563884ECF1D1}"/>
              </a:ext>
            </a:extLst>
          </p:cNvPr>
          <p:cNvSpPr txBox="1"/>
          <p:nvPr/>
        </p:nvSpPr>
        <p:spPr>
          <a:xfrm>
            <a:off x="963842" y="1549620"/>
            <a:ext cx="8208734" cy="2554545"/>
          </a:xfrm>
          <a:prstGeom prst="rect">
            <a:avLst/>
          </a:prstGeom>
          <a:noFill/>
        </p:spPr>
        <p:txBody>
          <a:bodyPr wrap="square" rtlCol="0">
            <a:spAutoFit/>
          </a:bodyPr>
          <a:lstStyle/>
          <a:p>
            <a:r>
              <a:rPr lang="nb-NO" sz="3200" dirty="0">
                <a:latin typeface="Arial" panose="020B0604020202020204" pitchFamily="34" charset="0"/>
                <a:cs typeface="Arial" panose="020B0604020202020204" pitchFamily="34" charset="0"/>
              </a:rPr>
              <a:t>Hva trenger du av de rundt deg på jobb?</a:t>
            </a:r>
            <a:br>
              <a:rPr lang="nb-NO" sz="3200" dirty="0">
                <a:latin typeface="Arial" panose="020B0604020202020204" pitchFamily="34" charset="0"/>
                <a:cs typeface="Arial" panose="020B0604020202020204" pitchFamily="34" charset="0"/>
              </a:rPr>
            </a:br>
            <a:r>
              <a:rPr lang="nb-NO" sz="3200" dirty="0">
                <a:latin typeface="Arial" panose="020B0604020202020204" pitchFamily="34" charset="0"/>
                <a:cs typeface="Arial" panose="020B0604020202020204" pitchFamily="34" charset="0"/>
              </a:rPr>
              <a:t>- Av kollegaer</a:t>
            </a:r>
            <a:br>
              <a:rPr lang="nb-NO" sz="3200" dirty="0">
                <a:latin typeface="Arial" panose="020B0604020202020204" pitchFamily="34" charset="0"/>
                <a:cs typeface="Arial" panose="020B0604020202020204" pitchFamily="34" charset="0"/>
              </a:rPr>
            </a:br>
            <a:r>
              <a:rPr lang="nb-NO" sz="3200" dirty="0">
                <a:latin typeface="Arial" panose="020B0604020202020204" pitchFamily="34" charset="0"/>
                <a:cs typeface="Arial" panose="020B0604020202020204" pitchFamily="34" charset="0"/>
              </a:rPr>
              <a:t>- Av ledelsen</a:t>
            </a:r>
            <a:br>
              <a:rPr lang="nb-NO" sz="3200" dirty="0">
                <a:latin typeface="Arial" panose="020B0604020202020204" pitchFamily="34" charset="0"/>
                <a:cs typeface="Arial" panose="020B0604020202020204" pitchFamily="34" charset="0"/>
              </a:rPr>
            </a:br>
            <a:r>
              <a:rPr lang="nb-NO" sz="3200" dirty="0">
                <a:latin typeface="Arial" panose="020B0604020202020204" pitchFamily="34" charset="0"/>
                <a:cs typeface="Arial" panose="020B0604020202020204" pitchFamily="34" charset="0"/>
              </a:rPr>
              <a:t>- Av andre</a:t>
            </a:r>
          </a:p>
          <a:p>
            <a:endParaRPr lang="nb-NO" sz="3200" dirty="0">
              <a:latin typeface="Arial" panose="020B0604020202020204" pitchFamily="34" charset="0"/>
              <a:cs typeface="Arial" panose="020B0604020202020204" pitchFamily="34" charset="0"/>
            </a:endParaRPr>
          </a:p>
        </p:txBody>
      </p:sp>
      <p:pic>
        <p:nvPicPr>
          <p:cNvPr id="6" name="Picture 8" descr="Clock, Ticking, Analog, Blue, Two Hands, Hour, Minute">
            <a:extLst>
              <a:ext uri="{FF2B5EF4-FFF2-40B4-BE49-F238E27FC236}">
                <a16:creationId xmlns:a16="http://schemas.microsoft.com/office/drawing/2014/main" id="{3FB67CEF-5AB1-E9F2-532E-E07A9FB41CB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171891" y="94944"/>
            <a:ext cx="1590552" cy="1538362"/>
          </a:xfrm>
          <a:prstGeom prst="rect">
            <a:avLst/>
          </a:prstGeom>
          <a:noFill/>
          <a:extLst>
            <a:ext uri="{909E8E84-426E-40DD-AFC4-6F175D3DCCD1}">
              <a14:hiddenFill xmlns:a14="http://schemas.microsoft.com/office/drawing/2010/main">
                <a:solidFill>
                  <a:srgbClr val="FFFFFF"/>
                </a:solidFill>
              </a14:hiddenFill>
            </a:ext>
          </a:extLst>
        </p:spPr>
      </p:pic>
      <p:sp>
        <p:nvSpPr>
          <p:cNvPr id="7" name="TekstSylinder 6">
            <a:extLst>
              <a:ext uri="{FF2B5EF4-FFF2-40B4-BE49-F238E27FC236}">
                <a16:creationId xmlns:a16="http://schemas.microsoft.com/office/drawing/2014/main" id="{4C0D494C-C6B9-A252-E5C2-1D2559A93364}"/>
              </a:ext>
            </a:extLst>
          </p:cNvPr>
          <p:cNvSpPr txBox="1"/>
          <p:nvPr/>
        </p:nvSpPr>
        <p:spPr>
          <a:xfrm>
            <a:off x="7442602" y="894030"/>
            <a:ext cx="1430806" cy="369332"/>
          </a:xfrm>
          <a:prstGeom prst="rect">
            <a:avLst/>
          </a:prstGeom>
          <a:noFill/>
        </p:spPr>
        <p:txBody>
          <a:bodyPr wrap="square" rtlCol="0">
            <a:spAutoFit/>
          </a:bodyPr>
          <a:lstStyle/>
          <a:p>
            <a:r>
              <a:rPr lang="nb-NO" dirty="0"/>
              <a:t>5 minutter</a:t>
            </a:r>
          </a:p>
        </p:txBody>
      </p:sp>
      <p:pic>
        <p:nvPicPr>
          <p:cNvPr id="8" name="Picture 4" descr="http://www.ovk.no/wp-content/themes/ovk/timthumb.php?src=http://www.ovk.no/wp-content/uploads/2012/08/iStock_000017643503Small.jpg&amp;w=150&amp;h=150">
            <a:hlinkClick r:id="rId5"/>
            <a:extLst>
              <a:ext uri="{FF2B5EF4-FFF2-40B4-BE49-F238E27FC236}">
                <a16:creationId xmlns:a16="http://schemas.microsoft.com/office/drawing/2014/main" id="{D9FCFDA5-98E3-B911-8FF0-6606040A07E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20072" y="77327"/>
            <a:ext cx="1541686" cy="1541686"/>
          </a:xfrm>
          <a:prstGeom prst="rect">
            <a:avLst/>
          </a:prstGeom>
          <a:noFill/>
          <a:extLst>
            <a:ext uri="{909E8E84-426E-40DD-AFC4-6F175D3DCCD1}">
              <a14:hiddenFill xmlns:a14="http://schemas.microsoft.com/office/drawing/2010/main">
                <a:solidFill>
                  <a:srgbClr val="FFFFFF"/>
                </a:solidFill>
              </a14:hiddenFill>
            </a:ext>
          </a:extLst>
        </p:spPr>
      </p:pic>
      <p:sp>
        <p:nvSpPr>
          <p:cNvPr id="9" name="TekstSylinder 8">
            <a:extLst>
              <a:ext uri="{FF2B5EF4-FFF2-40B4-BE49-F238E27FC236}">
                <a16:creationId xmlns:a16="http://schemas.microsoft.com/office/drawing/2014/main" id="{33A40B0E-042A-CC59-90C1-CC86468A243E}"/>
              </a:ext>
            </a:extLst>
          </p:cNvPr>
          <p:cNvSpPr txBox="1"/>
          <p:nvPr/>
        </p:nvSpPr>
        <p:spPr>
          <a:xfrm>
            <a:off x="1066225" y="5609945"/>
            <a:ext cx="8208734" cy="1077218"/>
          </a:xfrm>
          <a:prstGeom prst="rect">
            <a:avLst/>
          </a:prstGeom>
          <a:noFill/>
        </p:spPr>
        <p:txBody>
          <a:bodyPr wrap="square" rtlCol="0">
            <a:spAutoFit/>
          </a:bodyPr>
          <a:lstStyle/>
          <a:p>
            <a:r>
              <a:rPr lang="nb-NO" sz="3200" dirty="0">
                <a:latin typeface="Arial" panose="020B0604020202020204" pitchFamily="34" charset="0"/>
                <a:cs typeface="Arial" panose="020B0604020202020204" pitchFamily="34" charset="0"/>
              </a:rPr>
              <a:t>Får du den støtten du trenger?</a:t>
            </a:r>
            <a:br>
              <a:rPr lang="nb-NO" sz="3200" dirty="0">
                <a:latin typeface="Arial" panose="020B0604020202020204" pitchFamily="34" charset="0"/>
                <a:cs typeface="Arial" panose="020B0604020202020204" pitchFamily="34" charset="0"/>
              </a:rPr>
            </a:br>
            <a:endParaRPr lang="nb-NO" sz="3200" dirty="0">
              <a:latin typeface="Arial" panose="020B0604020202020204" pitchFamily="34" charset="0"/>
              <a:cs typeface="Arial" panose="020B0604020202020204" pitchFamily="34" charset="0"/>
            </a:endParaRPr>
          </a:p>
        </p:txBody>
      </p:sp>
      <p:sp>
        <p:nvSpPr>
          <p:cNvPr id="2" name="Plassholder for bunntekst 1">
            <a:extLst>
              <a:ext uri="{FF2B5EF4-FFF2-40B4-BE49-F238E27FC236}">
                <a16:creationId xmlns:a16="http://schemas.microsoft.com/office/drawing/2014/main" id="{B146EB39-77F9-8B1F-BBF5-938E81A9B1B0}"/>
              </a:ext>
            </a:extLst>
          </p:cNvPr>
          <p:cNvSpPr>
            <a:spLocks noGrp="1"/>
          </p:cNvSpPr>
          <p:nvPr>
            <p:ph type="ftr" sz="quarter" idx="11"/>
          </p:nvPr>
        </p:nvSpPr>
        <p:spPr/>
        <p:txBody>
          <a:bodyPr/>
          <a:lstStyle/>
          <a:p>
            <a:r>
              <a:rPr lang="nb-NO"/>
              <a:t>Mellom vil ikke - og kan ikke.  Sørlandske lærerstevne 2025</a:t>
            </a:r>
          </a:p>
        </p:txBody>
      </p:sp>
    </p:spTree>
    <p:extLst>
      <p:ext uri="{BB962C8B-B14F-4D97-AF65-F5344CB8AC3E}">
        <p14:creationId xmlns:p14="http://schemas.microsoft.com/office/powerpoint/2010/main" val="110522081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27100" y="3105218"/>
            <a:ext cx="3984104" cy="2988078"/>
          </a:xfrm>
          <a:prstGeom prst="rect">
            <a:avLst/>
          </a:prstGeom>
        </p:spPr>
      </p:pic>
      <p:sp>
        <p:nvSpPr>
          <p:cNvPr id="4" name="TekstSylinder 3">
            <a:extLst>
              <a:ext uri="{FF2B5EF4-FFF2-40B4-BE49-F238E27FC236}">
                <a16:creationId xmlns:a16="http://schemas.microsoft.com/office/drawing/2014/main" id="{A2D4BB55-9072-CFF8-AE4C-78377E5DDC5B}"/>
              </a:ext>
            </a:extLst>
          </p:cNvPr>
          <p:cNvSpPr txBox="1"/>
          <p:nvPr/>
        </p:nvSpPr>
        <p:spPr>
          <a:xfrm>
            <a:off x="1506192" y="764704"/>
            <a:ext cx="6264696" cy="2308324"/>
          </a:xfrm>
          <a:prstGeom prst="rect">
            <a:avLst/>
          </a:prstGeom>
          <a:noFill/>
        </p:spPr>
        <p:txBody>
          <a:bodyPr wrap="square" rtlCol="0">
            <a:spAutoFit/>
          </a:bodyPr>
          <a:lstStyle/>
          <a:p>
            <a:r>
              <a:rPr lang="nb-NO" sz="3600" dirty="0"/>
              <a:t>Det hjelper ikke å tilby hjelp dersom hjelpen ikke det gis på en måte, og i en form, som barnet klarer å ta imot.</a:t>
            </a:r>
          </a:p>
        </p:txBody>
      </p:sp>
      <p:pic>
        <p:nvPicPr>
          <p:cNvPr id="5" name="Picture 4" descr="512 Holdeplass for buss - Norsk Trafikksikring">
            <a:extLst>
              <a:ext uri="{FF2B5EF4-FFF2-40B4-BE49-F238E27FC236}">
                <a16:creationId xmlns:a16="http://schemas.microsoft.com/office/drawing/2014/main" id="{BEBC6BAD-01DE-1DCF-1E09-28082F71E42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249" y="6014756"/>
            <a:ext cx="1142375" cy="852388"/>
          </a:xfrm>
          <a:prstGeom prst="rect">
            <a:avLst/>
          </a:prstGeom>
          <a:noFill/>
          <a:extLst>
            <a:ext uri="{909E8E84-426E-40DD-AFC4-6F175D3DCCD1}">
              <a14:hiddenFill xmlns:a14="http://schemas.microsoft.com/office/drawing/2010/main">
                <a:solidFill>
                  <a:srgbClr val="FFFFFF"/>
                </a:solidFill>
              </a14:hiddenFill>
            </a:ext>
          </a:extLst>
        </p:spPr>
      </p:pic>
      <p:sp>
        <p:nvSpPr>
          <p:cNvPr id="3" name="Plassholder for bunntekst 2">
            <a:extLst>
              <a:ext uri="{FF2B5EF4-FFF2-40B4-BE49-F238E27FC236}">
                <a16:creationId xmlns:a16="http://schemas.microsoft.com/office/drawing/2014/main" id="{B1072C23-FD6D-8B5D-B8F8-552261AAB8D1}"/>
              </a:ext>
            </a:extLst>
          </p:cNvPr>
          <p:cNvSpPr>
            <a:spLocks noGrp="1"/>
          </p:cNvSpPr>
          <p:nvPr>
            <p:ph type="ftr" sz="quarter" idx="11"/>
          </p:nvPr>
        </p:nvSpPr>
        <p:spPr/>
        <p:txBody>
          <a:bodyPr/>
          <a:lstStyle/>
          <a:p>
            <a:r>
              <a:rPr lang="nb-NO"/>
              <a:t>Mellom vil ikke - og kan ikke.  Sørlandske lærerstevne 2025</a:t>
            </a:r>
          </a:p>
        </p:txBody>
      </p:sp>
    </p:spTree>
    <p:extLst>
      <p:ext uri="{BB962C8B-B14F-4D97-AF65-F5344CB8AC3E}">
        <p14:creationId xmlns:p14="http://schemas.microsoft.com/office/powerpoint/2010/main" val="295654544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Sylinder 1"/>
          <p:cNvSpPr txBox="1"/>
          <p:nvPr/>
        </p:nvSpPr>
        <p:spPr>
          <a:xfrm>
            <a:off x="323528" y="260648"/>
            <a:ext cx="3960440" cy="523220"/>
          </a:xfrm>
          <a:prstGeom prst="rect">
            <a:avLst/>
          </a:prstGeom>
          <a:noFill/>
        </p:spPr>
        <p:txBody>
          <a:bodyPr wrap="square" rtlCol="0">
            <a:spAutoFit/>
          </a:bodyPr>
          <a:lstStyle/>
          <a:p>
            <a:r>
              <a:rPr lang="nb-NO" sz="2800" dirty="0">
                <a:latin typeface="Arial" panose="020B0604020202020204" pitchFamily="34" charset="0"/>
                <a:cs typeface="Arial" panose="020B0604020202020204" pitchFamily="34" charset="0"/>
              </a:rPr>
              <a:t>Toleransevindu</a:t>
            </a:r>
          </a:p>
        </p:txBody>
      </p:sp>
      <p:pic>
        <p:nvPicPr>
          <p:cNvPr id="48130" name="Picture 2" descr="http://devi.danfoss.com/NR/rdonlyres/DB541F1A-170B-44A1-8080-A9C8146114E9/0/OpenWindow_188x18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04729" y="1499794"/>
            <a:ext cx="5400600" cy="4248474"/>
          </a:xfrm>
          <a:prstGeom prst="rect">
            <a:avLst/>
          </a:prstGeom>
          <a:noFill/>
          <a:extLst>
            <a:ext uri="{909E8E84-426E-40DD-AFC4-6F175D3DCCD1}">
              <a14:hiddenFill xmlns:a14="http://schemas.microsoft.com/office/drawing/2010/main">
                <a:solidFill>
                  <a:srgbClr val="FFFFFF"/>
                </a:solidFill>
              </a14:hiddenFill>
            </a:ext>
          </a:extLst>
        </p:spPr>
      </p:pic>
      <p:sp>
        <p:nvSpPr>
          <p:cNvPr id="3" name="Plassholder for bunntekst 2">
            <a:extLst>
              <a:ext uri="{FF2B5EF4-FFF2-40B4-BE49-F238E27FC236}">
                <a16:creationId xmlns:a16="http://schemas.microsoft.com/office/drawing/2014/main" id="{83C083A9-907F-7557-E884-BDA367F41580}"/>
              </a:ext>
            </a:extLst>
          </p:cNvPr>
          <p:cNvSpPr>
            <a:spLocks noGrp="1"/>
          </p:cNvSpPr>
          <p:nvPr>
            <p:ph type="ftr" sz="quarter" idx="11"/>
          </p:nvPr>
        </p:nvSpPr>
        <p:spPr/>
        <p:txBody>
          <a:bodyPr/>
          <a:lstStyle/>
          <a:p>
            <a:r>
              <a:rPr lang="nb-NO"/>
              <a:t>Mellom vil ikke - og kan ikke.  Sørlandske lærerstevne 2025</a:t>
            </a:r>
          </a:p>
        </p:txBody>
      </p:sp>
    </p:spTree>
    <p:extLst>
      <p:ext uri="{BB962C8B-B14F-4D97-AF65-F5344CB8AC3E}">
        <p14:creationId xmlns:p14="http://schemas.microsoft.com/office/powerpoint/2010/main" val="52519816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http://images.kaneva.com/filestore7/4183051/4992421/SuperStock_143U322BUBeachUBeckoningUThroughUOpenUWindowUPosters_a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1925" y="692696"/>
            <a:ext cx="7350355" cy="5850283"/>
          </a:xfrm>
          <a:prstGeom prst="rect">
            <a:avLst/>
          </a:prstGeom>
          <a:noFill/>
          <a:extLst>
            <a:ext uri="{909E8E84-426E-40DD-AFC4-6F175D3DCCD1}">
              <a14:hiddenFill xmlns:a14="http://schemas.microsoft.com/office/drawing/2010/main">
                <a:solidFill>
                  <a:srgbClr val="FFFFFF"/>
                </a:solidFill>
              </a14:hiddenFill>
            </a:ext>
          </a:extLst>
        </p:spPr>
      </p:pic>
      <p:sp>
        <p:nvSpPr>
          <p:cNvPr id="2" name="TekstSylinder 1"/>
          <p:cNvSpPr txBox="1"/>
          <p:nvPr/>
        </p:nvSpPr>
        <p:spPr>
          <a:xfrm>
            <a:off x="107504" y="107340"/>
            <a:ext cx="3240360" cy="461665"/>
          </a:xfrm>
          <a:prstGeom prst="rect">
            <a:avLst/>
          </a:prstGeom>
          <a:noFill/>
        </p:spPr>
        <p:txBody>
          <a:bodyPr wrap="square" rtlCol="0">
            <a:spAutoFit/>
          </a:bodyPr>
          <a:lstStyle/>
          <a:p>
            <a:r>
              <a:rPr lang="nb-NO" sz="2400" dirty="0">
                <a:latin typeface="Arial" panose="020B0604020202020204" pitchFamily="34" charset="0"/>
                <a:cs typeface="Arial" panose="020B0604020202020204" pitchFamily="34" charset="0"/>
              </a:rPr>
              <a:t>Trines toleransevindu</a:t>
            </a:r>
          </a:p>
        </p:txBody>
      </p:sp>
      <p:sp>
        <p:nvSpPr>
          <p:cNvPr id="3" name="Plassholder for bunntekst 2">
            <a:extLst>
              <a:ext uri="{FF2B5EF4-FFF2-40B4-BE49-F238E27FC236}">
                <a16:creationId xmlns:a16="http://schemas.microsoft.com/office/drawing/2014/main" id="{A149A569-76C2-1BBC-0C59-B88AB0DF9272}"/>
              </a:ext>
            </a:extLst>
          </p:cNvPr>
          <p:cNvSpPr>
            <a:spLocks noGrp="1"/>
          </p:cNvSpPr>
          <p:nvPr>
            <p:ph type="ftr" sz="quarter" idx="11"/>
          </p:nvPr>
        </p:nvSpPr>
        <p:spPr/>
        <p:txBody>
          <a:bodyPr/>
          <a:lstStyle/>
          <a:p>
            <a:r>
              <a:rPr lang="nb-NO"/>
              <a:t>Mellom vil ikke - og kan ikke.  Sørlandske lærerstevne 2025</a:t>
            </a:r>
          </a:p>
        </p:txBody>
      </p:sp>
    </p:spTree>
    <p:extLst>
      <p:ext uri="{BB962C8B-B14F-4D97-AF65-F5344CB8AC3E}">
        <p14:creationId xmlns:p14="http://schemas.microsoft.com/office/powerpoint/2010/main" val="129750225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http://afhimelfarb.files.wordpress.com/2011/02/window.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83768" y="1852329"/>
            <a:ext cx="3810000" cy="2857500"/>
          </a:xfrm>
          <a:prstGeom prst="rect">
            <a:avLst/>
          </a:prstGeom>
          <a:noFill/>
          <a:extLst>
            <a:ext uri="{909E8E84-426E-40DD-AFC4-6F175D3DCCD1}">
              <a14:hiddenFill xmlns:a14="http://schemas.microsoft.com/office/drawing/2010/main">
                <a:solidFill>
                  <a:srgbClr val="FFFFFF"/>
                </a:solidFill>
              </a14:hiddenFill>
            </a:ext>
          </a:extLst>
        </p:spPr>
      </p:pic>
      <p:sp>
        <p:nvSpPr>
          <p:cNvPr id="3" name="TekstSylinder 2"/>
          <p:cNvSpPr txBox="1"/>
          <p:nvPr/>
        </p:nvSpPr>
        <p:spPr>
          <a:xfrm>
            <a:off x="179512" y="121174"/>
            <a:ext cx="3528392" cy="461665"/>
          </a:xfrm>
          <a:prstGeom prst="rect">
            <a:avLst/>
          </a:prstGeom>
          <a:noFill/>
        </p:spPr>
        <p:txBody>
          <a:bodyPr wrap="square" rtlCol="0">
            <a:spAutoFit/>
          </a:bodyPr>
          <a:lstStyle/>
          <a:p>
            <a:r>
              <a:rPr lang="nb-NO" sz="2400" dirty="0">
                <a:latin typeface="Arial" panose="020B0604020202020204" pitchFamily="34" charset="0"/>
                <a:cs typeface="Arial" panose="020B0604020202020204" pitchFamily="34" charset="0"/>
              </a:rPr>
              <a:t>Ronnys toleransevindu</a:t>
            </a:r>
          </a:p>
        </p:txBody>
      </p:sp>
      <p:sp>
        <p:nvSpPr>
          <p:cNvPr id="2" name="Plassholder for bunntekst 1">
            <a:extLst>
              <a:ext uri="{FF2B5EF4-FFF2-40B4-BE49-F238E27FC236}">
                <a16:creationId xmlns:a16="http://schemas.microsoft.com/office/drawing/2014/main" id="{2DFF5104-B5CC-7E3F-7537-84EF0DD116A6}"/>
              </a:ext>
            </a:extLst>
          </p:cNvPr>
          <p:cNvSpPr>
            <a:spLocks noGrp="1"/>
          </p:cNvSpPr>
          <p:nvPr>
            <p:ph type="ftr" sz="quarter" idx="11"/>
          </p:nvPr>
        </p:nvSpPr>
        <p:spPr/>
        <p:txBody>
          <a:bodyPr/>
          <a:lstStyle/>
          <a:p>
            <a:r>
              <a:rPr lang="nb-NO"/>
              <a:t>Mellom vil ikke - og kan ikke.  Sørlandske lærerstevne 2025</a:t>
            </a:r>
          </a:p>
        </p:txBody>
      </p:sp>
    </p:spTree>
    <p:extLst>
      <p:ext uri="{BB962C8B-B14F-4D97-AF65-F5344CB8AC3E}">
        <p14:creationId xmlns:p14="http://schemas.microsoft.com/office/powerpoint/2010/main" val="237343671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http://afhimelfarb.files.wordpress.com/2011/02/window.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536" y="1556792"/>
            <a:ext cx="7776864" cy="1967761"/>
          </a:xfrm>
          <a:prstGeom prst="rect">
            <a:avLst/>
          </a:prstGeom>
          <a:noFill/>
          <a:extLst>
            <a:ext uri="{909E8E84-426E-40DD-AFC4-6F175D3DCCD1}">
              <a14:hiddenFill xmlns:a14="http://schemas.microsoft.com/office/drawing/2010/main">
                <a:solidFill>
                  <a:srgbClr val="FFFFFF"/>
                </a:solidFill>
              </a14:hiddenFill>
            </a:ext>
          </a:extLst>
        </p:spPr>
      </p:pic>
      <p:sp>
        <p:nvSpPr>
          <p:cNvPr id="3" name="TekstSylinder 2"/>
          <p:cNvSpPr txBox="1"/>
          <p:nvPr/>
        </p:nvSpPr>
        <p:spPr>
          <a:xfrm>
            <a:off x="323528" y="260648"/>
            <a:ext cx="3528392" cy="461665"/>
          </a:xfrm>
          <a:prstGeom prst="rect">
            <a:avLst/>
          </a:prstGeom>
          <a:noFill/>
        </p:spPr>
        <p:txBody>
          <a:bodyPr wrap="square" rtlCol="0">
            <a:spAutoFit/>
          </a:bodyPr>
          <a:lstStyle/>
          <a:p>
            <a:r>
              <a:rPr lang="nb-NO" sz="2400" dirty="0">
                <a:latin typeface="Arial" panose="020B0604020202020204" pitchFamily="34" charset="0"/>
                <a:cs typeface="Arial" panose="020B0604020202020204" pitchFamily="34" charset="0"/>
              </a:rPr>
              <a:t>Petters toleransevindu</a:t>
            </a:r>
          </a:p>
        </p:txBody>
      </p:sp>
      <p:sp>
        <p:nvSpPr>
          <p:cNvPr id="2" name="Plassholder for bunntekst 1">
            <a:extLst>
              <a:ext uri="{FF2B5EF4-FFF2-40B4-BE49-F238E27FC236}">
                <a16:creationId xmlns:a16="http://schemas.microsoft.com/office/drawing/2014/main" id="{2F1AE948-54FF-6F1F-91AE-8B85C2D9CFEF}"/>
              </a:ext>
            </a:extLst>
          </p:cNvPr>
          <p:cNvSpPr>
            <a:spLocks noGrp="1"/>
          </p:cNvSpPr>
          <p:nvPr>
            <p:ph type="ftr" sz="quarter" idx="11"/>
          </p:nvPr>
        </p:nvSpPr>
        <p:spPr/>
        <p:txBody>
          <a:bodyPr/>
          <a:lstStyle/>
          <a:p>
            <a:r>
              <a:rPr lang="nb-NO"/>
              <a:t>Mellom vil ikke - og kan ikke.  Sørlandske lærerstevne 2025</a:t>
            </a:r>
          </a:p>
        </p:txBody>
      </p:sp>
      <p:sp>
        <p:nvSpPr>
          <p:cNvPr id="4" name="TekstSylinder 3">
            <a:extLst>
              <a:ext uri="{FF2B5EF4-FFF2-40B4-BE49-F238E27FC236}">
                <a16:creationId xmlns:a16="http://schemas.microsoft.com/office/drawing/2014/main" id="{F787D73A-AD3F-E2AC-5E66-5C86B9926D2F}"/>
              </a:ext>
            </a:extLst>
          </p:cNvPr>
          <p:cNvSpPr txBox="1"/>
          <p:nvPr/>
        </p:nvSpPr>
        <p:spPr>
          <a:xfrm>
            <a:off x="1187624" y="3946991"/>
            <a:ext cx="7200800" cy="2708434"/>
          </a:xfrm>
          <a:prstGeom prst="rect">
            <a:avLst/>
          </a:prstGeom>
          <a:noFill/>
        </p:spPr>
        <p:txBody>
          <a:bodyPr wrap="square" rtlCol="0">
            <a:spAutoFit/>
          </a:bodyPr>
          <a:lstStyle/>
          <a:p>
            <a:r>
              <a:rPr lang="nb-NO" sz="2000" b="1" dirty="0"/>
              <a:t>Tidlig identifisering                        tidlige intervensjonstiltak</a:t>
            </a:r>
          </a:p>
          <a:p>
            <a:endParaRPr lang="nb-NO" dirty="0"/>
          </a:p>
          <a:p>
            <a:endParaRPr lang="nb-NO" dirty="0"/>
          </a:p>
          <a:p>
            <a:endParaRPr lang="nb-NO" dirty="0"/>
          </a:p>
          <a:p>
            <a:r>
              <a:rPr lang="nb-NO" sz="2000" b="1" dirty="0"/>
              <a:t>Analyser som fører til de rette intervensjonstiltakene!</a:t>
            </a:r>
          </a:p>
          <a:p>
            <a:endParaRPr lang="nb-NO" sz="2000" b="1" dirty="0"/>
          </a:p>
          <a:p>
            <a:r>
              <a:rPr lang="nb-NO" sz="2000" b="1" dirty="0"/>
              <a:t>Hva driver den negative atferden? Reagere adekvat på den!</a:t>
            </a:r>
          </a:p>
          <a:p>
            <a:endParaRPr lang="nb-NO" dirty="0"/>
          </a:p>
          <a:p>
            <a:endParaRPr lang="nb-NO" dirty="0"/>
          </a:p>
        </p:txBody>
      </p:sp>
      <p:cxnSp>
        <p:nvCxnSpPr>
          <p:cNvPr id="6" name="Rett pilkobling 5">
            <a:extLst>
              <a:ext uri="{FF2B5EF4-FFF2-40B4-BE49-F238E27FC236}">
                <a16:creationId xmlns:a16="http://schemas.microsoft.com/office/drawing/2014/main" id="{21C9D98A-F8E3-9976-8CA0-77CDD3B8C8E9}"/>
              </a:ext>
            </a:extLst>
          </p:cNvPr>
          <p:cNvCxnSpPr/>
          <p:nvPr/>
        </p:nvCxnSpPr>
        <p:spPr>
          <a:xfrm>
            <a:off x="3675912" y="4149080"/>
            <a:ext cx="864096" cy="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7" name="Rett pilkobling 6">
            <a:extLst>
              <a:ext uri="{FF2B5EF4-FFF2-40B4-BE49-F238E27FC236}">
                <a16:creationId xmlns:a16="http://schemas.microsoft.com/office/drawing/2014/main" id="{DB61C7BC-DC44-8FDA-ABBC-7C671029F9ED}"/>
              </a:ext>
            </a:extLst>
          </p:cNvPr>
          <p:cNvCxnSpPr>
            <a:cxnSpLocks/>
          </p:cNvCxnSpPr>
          <p:nvPr/>
        </p:nvCxnSpPr>
        <p:spPr>
          <a:xfrm>
            <a:off x="2267744" y="4365104"/>
            <a:ext cx="0" cy="639688"/>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2397793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bunntekst 1">
            <a:extLst>
              <a:ext uri="{FF2B5EF4-FFF2-40B4-BE49-F238E27FC236}">
                <a16:creationId xmlns:a16="http://schemas.microsoft.com/office/drawing/2014/main" id="{A11E2E24-454C-6610-EABE-EFEEE9D5DF1D}"/>
              </a:ext>
            </a:extLst>
          </p:cNvPr>
          <p:cNvSpPr>
            <a:spLocks noGrp="1"/>
          </p:cNvSpPr>
          <p:nvPr>
            <p:ph type="ftr" sz="quarter" idx="11"/>
          </p:nvPr>
        </p:nvSpPr>
        <p:spPr/>
        <p:txBody>
          <a:bodyPr/>
          <a:lstStyle/>
          <a:p>
            <a:r>
              <a:rPr lang="nb-NO"/>
              <a:t>Mellom vil ikke - og kan ikke.  Sørlandske lærerstevne 2025</a:t>
            </a:r>
          </a:p>
        </p:txBody>
      </p:sp>
      <p:pic>
        <p:nvPicPr>
          <p:cNvPr id="3" name="Bilde 2" descr="Et bilde som inneholder konstruksjon, utendørs, vindu, eiendom&#10;&#10;Automatisk generert beskrivelse">
            <a:extLst>
              <a:ext uri="{FF2B5EF4-FFF2-40B4-BE49-F238E27FC236}">
                <a16:creationId xmlns:a16="http://schemas.microsoft.com/office/drawing/2014/main" id="{F784E2AE-D4D5-4946-C858-86F4185B0D65}"/>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1567" y="764704"/>
            <a:ext cx="8680866" cy="5255417"/>
          </a:xfrm>
          <a:prstGeom prst="rect">
            <a:avLst/>
          </a:prstGeom>
          <a:noFill/>
          <a:ln>
            <a:noFill/>
          </a:ln>
        </p:spPr>
      </p:pic>
    </p:spTree>
    <p:extLst>
      <p:ext uri="{BB962C8B-B14F-4D97-AF65-F5344CB8AC3E}">
        <p14:creationId xmlns:p14="http://schemas.microsoft.com/office/powerpoint/2010/main" val="234350908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Sylinder 1"/>
          <p:cNvSpPr txBox="1"/>
          <p:nvPr/>
        </p:nvSpPr>
        <p:spPr>
          <a:xfrm>
            <a:off x="323528" y="260648"/>
            <a:ext cx="3960440" cy="523220"/>
          </a:xfrm>
          <a:prstGeom prst="rect">
            <a:avLst/>
          </a:prstGeom>
          <a:noFill/>
        </p:spPr>
        <p:txBody>
          <a:bodyPr wrap="square" rtlCol="0">
            <a:spAutoFit/>
          </a:bodyPr>
          <a:lstStyle/>
          <a:p>
            <a:r>
              <a:rPr lang="nb-NO" sz="2800" dirty="0">
                <a:latin typeface="Arial" panose="020B0604020202020204" pitchFamily="34" charset="0"/>
                <a:cs typeface="Arial" panose="020B0604020202020204" pitchFamily="34" charset="0"/>
              </a:rPr>
              <a:t>Toleransevindu</a:t>
            </a:r>
          </a:p>
        </p:txBody>
      </p:sp>
      <p:cxnSp>
        <p:nvCxnSpPr>
          <p:cNvPr id="4" name="Rett linje 3"/>
          <p:cNvCxnSpPr/>
          <p:nvPr/>
        </p:nvCxnSpPr>
        <p:spPr>
          <a:xfrm>
            <a:off x="1043608" y="2348880"/>
            <a:ext cx="7200800" cy="0"/>
          </a:xfrm>
          <a:prstGeom prst="line">
            <a:avLst/>
          </a:prstGeom>
        </p:spPr>
        <p:style>
          <a:lnRef idx="3">
            <a:schemeClr val="dk1"/>
          </a:lnRef>
          <a:fillRef idx="0">
            <a:schemeClr val="dk1"/>
          </a:fillRef>
          <a:effectRef idx="2">
            <a:schemeClr val="dk1"/>
          </a:effectRef>
          <a:fontRef idx="minor">
            <a:schemeClr val="tx1"/>
          </a:fontRef>
        </p:style>
      </p:cxnSp>
      <p:cxnSp>
        <p:nvCxnSpPr>
          <p:cNvPr id="5" name="Rett linje 4"/>
          <p:cNvCxnSpPr/>
          <p:nvPr/>
        </p:nvCxnSpPr>
        <p:spPr>
          <a:xfrm>
            <a:off x="1043608" y="4725144"/>
            <a:ext cx="7200800" cy="0"/>
          </a:xfrm>
          <a:prstGeom prst="line">
            <a:avLst/>
          </a:prstGeom>
        </p:spPr>
        <p:style>
          <a:lnRef idx="3">
            <a:schemeClr val="dk1"/>
          </a:lnRef>
          <a:fillRef idx="0">
            <a:schemeClr val="dk1"/>
          </a:fillRef>
          <a:effectRef idx="2">
            <a:schemeClr val="dk1"/>
          </a:effectRef>
          <a:fontRef idx="minor">
            <a:schemeClr val="tx1"/>
          </a:fontRef>
        </p:style>
      </p:cxnSp>
      <p:sp>
        <p:nvSpPr>
          <p:cNvPr id="6" name="Frihåndsform 5"/>
          <p:cNvSpPr/>
          <p:nvPr/>
        </p:nvSpPr>
        <p:spPr>
          <a:xfrm>
            <a:off x="1794153" y="1340768"/>
            <a:ext cx="3539469" cy="3234776"/>
          </a:xfrm>
          <a:custGeom>
            <a:avLst/>
            <a:gdLst>
              <a:gd name="connsiteX0" fmla="*/ 0 w 3539469"/>
              <a:gd name="connsiteY0" fmla="*/ 1013430 h 3234776"/>
              <a:gd name="connsiteX1" fmla="*/ 152400 w 3539469"/>
              <a:gd name="connsiteY1" fmla="*/ 697744 h 3234776"/>
              <a:gd name="connsiteX2" fmla="*/ 740229 w 3539469"/>
              <a:gd name="connsiteY2" fmla="*/ 2014915 h 3234776"/>
              <a:gd name="connsiteX3" fmla="*/ 1055914 w 3539469"/>
              <a:gd name="connsiteY3" fmla="*/ 1557715 h 3234776"/>
              <a:gd name="connsiteX4" fmla="*/ 1175657 w 3539469"/>
              <a:gd name="connsiteY4" fmla="*/ 2363258 h 3234776"/>
              <a:gd name="connsiteX5" fmla="*/ 1752600 w 3539469"/>
              <a:gd name="connsiteY5" fmla="*/ 11944 h 3234776"/>
              <a:gd name="connsiteX6" fmla="*/ 1970314 w 3539469"/>
              <a:gd name="connsiteY6" fmla="*/ 1416201 h 3234776"/>
              <a:gd name="connsiteX7" fmla="*/ 2307772 w 3539469"/>
              <a:gd name="connsiteY7" fmla="*/ 643315 h 3234776"/>
              <a:gd name="connsiteX8" fmla="*/ 2928257 w 3539469"/>
              <a:gd name="connsiteY8" fmla="*/ 3223230 h 3234776"/>
              <a:gd name="connsiteX9" fmla="*/ 3516086 w 3539469"/>
              <a:gd name="connsiteY9" fmla="*/ 1655687 h 3234776"/>
              <a:gd name="connsiteX10" fmla="*/ 3516086 w 3539469"/>
              <a:gd name="connsiteY10" fmla="*/ 1655687 h 3234776"/>
              <a:gd name="connsiteX11" fmla="*/ 3537857 w 3539469"/>
              <a:gd name="connsiteY11" fmla="*/ 1579487 h 3234776"/>
              <a:gd name="connsiteX12" fmla="*/ 3537857 w 3539469"/>
              <a:gd name="connsiteY12" fmla="*/ 1568601 h 3234776"/>
              <a:gd name="connsiteX13" fmla="*/ 3537857 w 3539469"/>
              <a:gd name="connsiteY13" fmla="*/ 1568601 h 3234776"/>
              <a:gd name="connsiteX14" fmla="*/ 3537857 w 3539469"/>
              <a:gd name="connsiteY14" fmla="*/ 1568601 h 3234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539469" h="3234776">
                <a:moveTo>
                  <a:pt x="0" y="1013430"/>
                </a:moveTo>
                <a:cubicBezTo>
                  <a:pt x="14514" y="772130"/>
                  <a:pt x="29029" y="530830"/>
                  <a:pt x="152400" y="697744"/>
                </a:cubicBezTo>
                <a:cubicBezTo>
                  <a:pt x="275771" y="864658"/>
                  <a:pt x="589643" y="1871587"/>
                  <a:pt x="740229" y="2014915"/>
                </a:cubicBezTo>
                <a:cubicBezTo>
                  <a:pt x="890815" y="2158243"/>
                  <a:pt x="983343" y="1499658"/>
                  <a:pt x="1055914" y="1557715"/>
                </a:cubicBezTo>
                <a:cubicBezTo>
                  <a:pt x="1128485" y="1615772"/>
                  <a:pt x="1059543" y="2620887"/>
                  <a:pt x="1175657" y="2363258"/>
                </a:cubicBezTo>
                <a:cubicBezTo>
                  <a:pt x="1291771" y="2105629"/>
                  <a:pt x="1620157" y="169787"/>
                  <a:pt x="1752600" y="11944"/>
                </a:cubicBezTo>
                <a:cubicBezTo>
                  <a:pt x="1885043" y="-145899"/>
                  <a:pt x="1877785" y="1310972"/>
                  <a:pt x="1970314" y="1416201"/>
                </a:cubicBezTo>
                <a:cubicBezTo>
                  <a:pt x="2062843" y="1521430"/>
                  <a:pt x="2148115" y="342143"/>
                  <a:pt x="2307772" y="643315"/>
                </a:cubicBezTo>
                <a:cubicBezTo>
                  <a:pt x="2467429" y="944486"/>
                  <a:pt x="2726871" y="3054501"/>
                  <a:pt x="2928257" y="3223230"/>
                </a:cubicBezTo>
                <a:cubicBezTo>
                  <a:pt x="3129643" y="3391959"/>
                  <a:pt x="3516086" y="1655687"/>
                  <a:pt x="3516086" y="1655687"/>
                </a:cubicBezTo>
                <a:lnTo>
                  <a:pt x="3516086" y="1655687"/>
                </a:lnTo>
                <a:cubicBezTo>
                  <a:pt x="3519715" y="1642987"/>
                  <a:pt x="3534229" y="1594001"/>
                  <a:pt x="3537857" y="1579487"/>
                </a:cubicBezTo>
                <a:cubicBezTo>
                  <a:pt x="3541485" y="1564973"/>
                  <a:pt x="3537857" y="1568601"/>
                  <a:pt x="3537857" y="1568601"/>
                </a:cubicBezTo>
                <a:lnTo>
                  <a:pt x="3537857" y="1568601"/>
                </a:lnTo>
                <a:lnTo>
                  <a:pt x="3537857" y="1568601"/>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 name="TekstSylinder 6"/>
          <p:cNvSpPr txBox="1"/>
          <p:nvPr/>
        </p:nvSpPr>
        <p:spPr>
          <a:xfrm>
            <a:off x="5436096" y="2978906"/>
            <a:ext cx="3456384" cy="1200329"/>
          </a:xfrm>
          <a:prstGeom prst="rect">
            <a:avLst/>
          </a:prstGeom>
          <a:noFill/>
          <a:ln>
            <a:solidFill>
              <a:srgbClr val="00B050"/>
            </a:solidFill>
          </a:ln>
        </p:spPr>
        <p:txBody>
          <a:bodyPr wrap="square" rtlCol="0">
            <a:spAutoFit/>
          </a:bodyPr>
          <a:lstStyle/>
          <a:p>
            <a:r>
              <a:rPr lang="nb-NO" dirty="0">
                <a:latin typeface="Arial" panose="020B0604020202020204" pitchFamily="34" charset="0"/>
                <a:cs typeface="Arial" panose="020B0604020202020204" pitchFamily="34" charset="0"/>
              </a:rPr>
              <a:t>           </a:t>
            </a:r>
            <a:r>
              <a:rPr lang="nb-NO" dirty="0">
                <a:solidFill>
                  <a:srgbClr val="00B050"/>
                </a:solidFill>
                <a:latin typeface="Arial" panose="020B0604020202020204" pitchFamily="34" charset="0"/>
                <a:cs typeface="Arial" panose="020B0604020202020204" pitchFamily="34" charset="0"/>
              </a:rPr>
              <a:t>Toleransevinduet</a:t>
            </a:r>
            <a:br>
              <a:rPr lang="nb-NO" dirty="0">
                <a:solidFill>
                  <a:srgbClr val="00B050"/>
                </a:solidFill>
                <a:latin typeface="Arial" panose="020B0604020202020204" pitchFamily="34" charset="0"/>
                <a:cs typeface="Arial" panose="020B0604020202020204" pitchFamily="34" charset="0"/>
              </a:rPr>
            </a:br>
            <a:r>
              <a:rPr lang="nb-NO" dirty="0">
                <a:solidFill>
                  <a:srgbClr val="00B050"/>
                </a:solidFill>
                <a:latin typeface="Arial" panose="020B0604020202020204" pitchFamily="34" charset="0"/>
                <a:cs typeface="Arial" panose="020B0604020202020204" pitchFamily="34" charset="0"/>
              </a:rPr>
              <a:t>Den optimale aktiveringssonen:</a:t>
            </a:r>
            <a:br>
              <a:rPr lang="nb-NO" dirty="0">
                <a:solidFill>
                  <a:srgbClr val="00B050"/>
                </a:solidFill>
                <a:latin typeface="Arial" panose="020B0604020202020204" pitchFamily="34" charset="0"/>
                <a:cs typeface="Arial" panose="020B0604020202020204" pitchFamily="34" charset="0"/>
              </a:rPr>
            </a:br>
            <a:r>
              <a:rPr lang="nb-NO" dirty="0">
                <a:solidFill>
                  <a:srgbClr val="00B050"/>
                </a:solidFill>
                <a:latin typeface="Arial" panose="020B0604020202020204" pitchFamily="34" charset="0"/>
                <a:cs typeface="Arial" panose="020B0604020202020204" pitchFamily="34" charset="0"/>
              </a:rPr>
              <a:t>kan tenke og føle samtidig = optimalt for læring og fungering</a:t>
            </a:r>
          </a:p>
        </p:txBody>
      </p:sp>
      <p:sp>
        <p:nvSpPr>
          <p:cNvPr id="14" name="TekstSylinder 13"/>
          <p:cNvSpPr txBox="1"/>
          <p:nvPr/>
        </p:nvSpPr>
        <p:spPr>
          <a:xfrm>
            <a:off x="5148064" y="1340768"/>
            <a:ext cx="3096344" cy="923330"/>
          </a:xfrm>
          <a:prstGeom prst="rect">
            <a:avLst/>
          </a:prstGeom>
          <a:noFill/>
        </p:spPr>
        <p:txBody>
          <a:bodyPr wrap="square" rtlCol="0">
            <a:spAutoFit/>
          </a:bodyPr>
          <a:lstStyle/>
          <a:p>
            <a:r>
              <a:rPr lang="nb-NO" b="1" dirty="0">
                <a:latin typeface="Arial" panose="020B0604020202020204" pitchFamily="34" charset="0"/>
                <a:cs typeface="Arial" panose="020B0604020202020204" pitchFamily="34" charset="0"/>
              </a:rPr>
              <a:t>Fight/ </a:t>
            </a:r>
            <a:r>
              <a:rPr lang="nb-NO" b="1" dirty="0" err="1">
                <a:latin typeface="Arial" panose="020B0604020202020204" pitchFamily="34" charset="0"/>
                <a:cs typeface="Arial" panose="020B0604020202020204" pitchFamily="34" charset="0"/>
              </a:rPr>
              <a:t>flight</a:t>
            </a:r>
            <a:r>
              <a:rPr lang="nb-NO" b="1" dirty="0">
                <a:latin typeface="Arial" panose="020B0604020202020204" pitchFamily="34" charset="0"/>
                <a:cs typeface="Arial" panose="020B0604020202020204" pitchFamily="34" charset="0"/>
              </a:rPr>
              <a:t> modus</a:t>
            </a:r>
            <a:r>
              <a:rPr lang="nb-NO" dirty="0">
                <a:latin typeface="Arial" panose="020B0604020202020204" pitchFamily="34" charset="0"/>
                <a:cs typeface="Arial" panose="020B0604020202020204" pitchFamily="34" charset="0"/>
              </a:rPr>
              <a:t>: angst, aggresjon, utagering, impulsivitet, uro m.m.    </a:t>
            </a:r>
          </a:p>
        </p:txBody>
      </p:sp>
      <p:sp>
        <p:nvSpPr>
          <p:cNvPr id="15" name="TekstSylinder 14"/>
          <p:cNvSpPr txBox="1"/>
          <p:nvPr/>
        </p:nvSpPr>
        <p:spPr>
          <a:xfrm>
            <a:off x="5275110" y="4941168"/>
            <a:ext cx="3096344" cy="1200329"/>
          </a:xfrm>
          <a:prstGeom prst="rect">
            <a:avLst/>
          </a:prstGeom>
          <a:noFill/>
        </p:spPr>
        <p:txBody>
          <a:bodyPr wrap="square" rtlCol="0">
            <a:spAutoFit/>
          </a:bodyPr>
          <a:lstStyle/>
          <a:p>
            <a:r>
              <a:rPr lang="nb-NO" b="1" dirty="0" err="1">
                <a:latin typeface="Arial" panose="020B0604020202020204" pitchFamily="34" charset="0"/>
                <a:cs typeface="Arial" panose="020B0604020202020204" pitchFamily="34" charset="0"/>
              </a:rPr>
              <a:t>Freeze</a:t>
            </a:r>
            <a:r>
              <a:rPr lang="nb-NO" b="1" dirty="0">
                <a:latin typeface="Arial" panose="020B0604020202020204" pitchFamily="34" charset="0"/>
                <a:cs typeface="Arial" panose="020B0604020202020204" pitchFamily="34" charset="0"/>
              </a:rPr>
              <a:t>/ fragment modus</a:t>
            </a:r>
            <a:r>
              <a:rPr lang="nb-NO" dirty="0">
                <a:latin typeface="Arial" panose="020B0604020202020204" pitchFamily="34" charset="0"/>
                <a:cs typeface="Arial" panose="020B0604020202020204" pitchFamily="34" charset="0"/>
              </a:rPr>
              <a:t>: nedstemthet, tomhet, kjedsomhet, fjernhet, dissosiasjon m.m.    </a:t>
            </a:r>
          </a:p>
        </p:txBody>
      </p:sp>
      <p:sp>
        <p:nvSpPr>
          <p:cNvPr id="16" name="TekstSylinder 15"/>
          <p:cNvSpPr txBox="1"/>
          <p:nvPr/>
        </p:nvSpPr>
        <p:spPr>
          <a:xfrm rot="16200000">
            <a:off x="-962071" y="3423483"/>
            <a:ext cx="2954655" cy="369332"/>
          </a:xfrm>
          <a:prstGeom prst="rect">
            <a:avLst/>
          </a:prstGeom>
          <a:noFill/>
        </p:spPr>
        <p:txBody>
          <a:bodyPr vert="vert" wrap="square" rtlCol="0">
            <a:spAutoFit/>
          </a:bodyPr>
          <a:lstStyle/>
          <a:p>
            <a:r>
              <a:rPr lang="nb-NO" dirty="0"/>
              <a:t>A</a:t>
            </a:r>
            <a:br>
              <a:rPr lang="nb-NO" dirty="0"/>
            </a:br>
            <a:r>
              <a:rPr lang="nb-NO" dirty="0"/>
              <a:t>K</a:t>
            </a:r>
          </a:p>
          <a:p>
            <a:r>
              <a:rPr lang="nb-NO" dirty="0"/>
              <a:t>T</a:t>
            </a:r>
          </a:p>
          <a:p>
            <a:r>
              <a:rPr lang="nb-NO" dirty="0"/>
              <a:t>I</a:t>
            </a:r>
          </a:p>
          <a:p>
            <a:r>
              <a:rPr lang="nb-NO" dirty="0"/>
              <a:t>V</a:t>
            </a:r>
          </a:p>
          <a:p>
            <a:r>
              <a:rPr lang="nb-NO" dirty="0"/>
              <a:t>E</a:t>
            </a:r>
          </a:p>
          <a:p>
            <a:r>
              <a:rPr lang="nb-NO" dirty="0"/>
              <a:t>R</a:t>
            </a:r>
          </a:p>
          <a:p>
            <a:r>
              <a:rPr lang="nb-NO" dirty="0"/>
              <a:t>I</a:t>
            </a:r>
          </a:p>
          <a:p>
            <a:r>
              <a:rPr lang="nb-NO" dirty="0"/>
              <a:t>N</a:t>
            </a:r>
          </a:p>
          <a:p>
            <a:r>
              <a:rPr lang="nb-NO" dirty="0"/>
              <a:t>G</a:t>
            </a:r>
          </a:p>
        </p:txBody>
      </p:sp>
      <p:cxnSp>
        <p:nvCxnSpPr>
          <p:cNvPr id="20" name="Rett pil 19"/>
          <p:cNvCxnSpPr/>
          <p:nvPr/>
        </p:nvCxnSpPr>
        <p:spPr>
          <a:xfrm flipV="1">
            <a:off x="827584" y="2264098"/>
            <a:ext cx="0" cy="267707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21" name="Rett pil 20"/>
          <p:cNvCxnSpPr/>
          <p:nvPr/>
        </p:nvCxnSpPr>
        <p:spPr>
          <a:xfrm>
            <a:off x="827584" y="4946684"/>
            <a:ext cx="2583904" cy="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23" name="TekstSylinder 22"/>
          <p:cNvSpPr txBox="1"/>
          <p:nvPr/>
        </p:nvSpPr>
        <p:spPr>
          <a:xfrm>
            <a:off x="931404" y="1129344"/>
            <a:ext cx="2376264" cy="646331"/>
          </a:xfrm>
          <a:prstGeom prst="rect">
            <a:avLst/>
          </a:prstGeom>
          <a:noFill/>
          <a:ln>
            <a:solidFill>
              <a:srgbClr val="FF0000"/>
            </a:solidFill>
          </a:ln>
        </p:spPr>
        <p:txBody>
          <a:bodyPr wrap="square" rtlCol="0">
            <a:spAutoFit/>
          </a:bodyPr>
          <a:lstStyle/>
          <a:p>
            <a:r>
              <a:rPr lang="nb-NO" dirty="0">
                <a:solidFill>
                  <a:srgbClr val="FF0000"/>
                </a:solidFill>
                <a:latin typeface="Arial" panose="020B0604020202020204" pitchFamily="34" charset="0"/>
                <a:cs typeface="Arial" panose="020B0604020202020204" pitchFamily="34" charset="0"/>
              </a:rPr>
              <a:t>Sympatisk aktivering</a:t>
            </a:r>
            <a:br>
              <a:rPr lang="nb-NO" dirty="0">
                <a:solidFill>
                  <a:srgbClr val="FF0000"/>
                </a:solidFill>
                <a:latin typeface="Arial" panose="020B0604020202020204" pitchFamily="34" charset="0"/>
                <a:cs typeface="Arial" panose="020B0604020202020204" pitchFamily="34" charset="0"/>
              </a:rPr>
            </a:br>
            <a:r>
              <a:rPr lang="nb-NO" dirty="0">
                <a:solidFill>
                  <a:srgbClr val="FF0000"/>
                </a:solidFill>
                <a:latin typeface="Arial" panose="020B0604020202020204" pitchFamily="34" charset="0"/>
                <a:cs typeface="Arial" panose="020B0604020202020204" pitchFamily="34" charset="0"/>
              </a:rPr>
              <a:t>Hyperaktivering</a:t>
            </a:r>
          </a:p>
        </p:txBody>
      </p:sp>
      <p:sp>
        <p:nvSpPr>
          <p:cNvPr id="24" name="TekstSylinder 23"/>
          <p:cNvSpPr txBox="1"/>
          <p:nvPr/>
        </p:nvSpPr>
        <p:spPr>
          <a:xfrm>
            <a:off x="931404" y="5495166"/>
            <a:ext cx="2801450" cy="646331"/>
          </a:xfrm>
          <a:prstGeom prst="rect">
            <a:avLst/>
          </a:prstGeom>
          <a:noFill/>
          <a:ln>
            <a:solidFill>
              <a:srgbClr val="0070C0"/>
            </a:solidFill>
          </a:ln>
        </p:spPr>
        <p:txBody>
          <a:bodyPr wrap="square" rtlCol="0">
            <a:spAutoFit/>
          </a:bodyPr>
          <a:lstStyle/>
          <a:p>
            <a:r>
              <a:rPr lang="nb-NO" dirty="0">
                <a:solidFill>
                  <a:srgbClr val="0070C0"/>
                </a:solidFill>
                <a:latin typeface="Arial" panose="020B0604020202020204" pitchFamily="34" charset="0"/>
                <a:cs typeface="Arial" panose="020B0604020202020204" pitchFamily="34" charset="0"/>
              </a:rPr>
              <a:t>Parasympatisk aktivering</a:t>
            </a:r>
            <a:br>
              <a:rPr lang="nb-NO" dirty="0">
                <a:solidFill>
                  <a:srgbClr val="0070C0"/>
                </a:solidFill>
                <a:latin typeface="Arial" panose="020B0604020202020204" pitchFamily="34" charset="0"/>
                <a:cs typeface="Arial" panose="020B0604020202020204" pitchFamily="34" charset="0"/>
              </a:rPr>
            </a:br>
            <a:r>
              <a:rPr lang="nb-NO" dirty="0">
                <a:solidFill>
                  <a:srgbClr val="0070C0"/>
                </a:solidFill>
                <a:latin typeface="Arial" panose="020B0604020202020204" pitchFamily="34" charset="0"/>
                <a:cs typeface="Arial" panose="020B0604020202020204" pitchFamily="34" charset="0"/>
              </a:rPr>
              <a:t>Hypoaktivering</a:t>
            </a:r>
          </a:p>
        </p:txBody>
      </p:sp>
      <p:cxnSp>
        <p:nvCxnSpPr>
          <p:cNvPr id="41" name="Rett pil 40"/>
          <p:cNvCxnSpPr>
            <a:stCxn id="7" idx="0"/>
          </p:cNvCxnSpPr>
          <p:nvPr/>
        </p:nvCxnSpPr>
        <p:spPr>
          <a:xfrm flipV="1">
            <a:off x="7164288" y="2341307"/>
            <a:ext cx="0" cy="637599"/>
          </a:xfrm>
          <a:prstGeom prst="straightConnector1">
            <a:avLst/>
          </a:prstGeom>
          <a:ln>
            <a:tailEnd type="arrow"/>
          </a:ln>
        </p:spPr>
        <p:style>
          <a:lnRef idx="3">
            <a:schemeClr val="accent3"/>
          </a:lnRef>
          <a:fillRef idx="0">
            <a:schemeClr val="accent3"/>
          </a:fillRef>
          <a:effectRef idx="2">
            <a:schemeClr val="accent3"/>
          </a:effectRef>
          <a:fontRef idx="minor">
            <a:schemeClr val="tx1"/>
          </a:fontRef>
        </p:style>
      </p:cxnSp>
      <p:cxnSp>
        <p:nvCxnSpPr>
          <p:cNvPr id="43" name="Rett pil 42"/>
          <p:cNvCxnSpPr>
            <a:stCxn id="7" idx="2"/>
          </p:cNvCxnSpPr>
          <p:nvPr/>
        </p:nvCxnSpPr>
        <p:spPr>
          <a:xfrm>
            <a:off x="7164288" y="4179235"/>
            <a:ext cx="0" cy="538336"/>
          </a:xfrm>
          <a:prstGeom prst="straightConnector1">
            <a:avLst/>
          </a:prstGeom>
          <a:ln>
            <a:tailEnd type="arrow"/>
          </a:ln>
        </p:spPr>
        <p:style>
          <a:lnRef idx="3">
            <a:schemeClr val="accent3"/>
          </a:lnRef>
          <a:fillRef idx="0">
            <a:schemeClr val="accent3"/>
          </a:fillRef>
          <a:effectRef idx="2">
            <a:schemeClr val="accent3"/>
          </a:effectRef>
          <a:fontRef idx="minor">
            <a:schemeClr val="tx1"/>
          </a:fontRef>
        </p:style>
      </p:cxnSp>
      <p:sp>
        <p:nvSpPr>
          <p:cNvPr id="44" name="TekstSylinder 43"/>
          <p:cNvSpPr txBox="1"/>
          <p:nvPr/>
        </p:nvSpPr>
        <p:spPr>
          <a:xfrm>
            <a:off x="219046" y="1802433"/>
            <a:ext cx="680546" cy="369332"/>
          </a:xfrm>
          <a:prstGeom prst="rect">
            <a:avLst/>
          </a:prstGeom>
          <a:noFill/>
        </p:spPr>
        <p:txBody>
          <a:bodyPr wrap="square" rtlCol="0">
            <a:spAutoFit/>
          </a:bodyPr>
          <a:lstStyle/>
          <a:p>
            <a:r>
              <a:rPr lang="nb-NO" b="1" dirty="0">
                <a:latin typeface="Arial" panose="020B0604020202020204" pitchFamily="34" charset="0"/>
                <a:cs typeface="Arial" panose="020B0604020202020204" pitchFamily="34" charset="0"/>
              </a:rPr>
              <a:t>Høy</a:t>
            </a:r>
          </a:p>
        </p:txBody>
      </p:sp>
      <p:sp>
        <p:nvSpPr>
          <p:cNvPr id="46" name="TekstSylinder 45"/>
          <p:cNvSpPr txBox="1"/>
          <p:nvPr/>
        </p:nvSpPr>
        <p:spPr>
          <a:xfrm>
            <a:off x="176445" y="5019366"/>
            <a:ext cx="651139" cy="369332"/>
          </a:xfrm>
          <a:prstGeom prst="rect">
            <a:avLst/>
          </a:prstGeom>
          <a:noFill/>
        </p:spPr>
        <p:txBody>
          <a:bodyPr wrap="square" rtlCol="0">
            <a:spAutoFit/>
          </a:bodyPr>
          <a:lstStyle/>
          <a:p>
            <a:r>
              <a:rPr lang="nb-NO" b="1" dirty="0">
                <a:latin typeface="Arial" panose="020B0604020202020204" pitchFamily="34" charset="0"/>
                <a:cs typeface="Arial" panose="020B0604020202020204" pitchFamily="34" charset="0"/>
              </a:rPr>
              <a:t>Lav</a:t>
            </a:r>
          </a:p>
        </p:txBody>
      </p:sp>
      <p:sp>
        <p:nvSpPr>
          <p:cNvPr id="3" name="Plassholder for bunntekst 2">
            <a:extLst>
              <a:ext uri="{FF2B5EF4-FFF2-40B4-BE49-F238E27FC236}">
                <a16:creationId xmlns:a16="http://schemas.microsoft.com/office/drawing/2014/main" id="{1625792D-0C67-E58F-D26D-8BFC6A9B7D62}"/>
              </a:ext>
            </a:extLst>
          </p:cNvPr>
          <p:cNvSpPr>
            <a:spLocks noGrp="1"/>
          </p:cNvSpPr>
          <p:nvPr>
            <p:ph type="ftr" sz="quarter" idx="11"/>
          </p:nvPr>
        </p:nvSpPr>
        <p:spPr/>
        <p:txBody>
          <a:bodyPr/>
          <a:lstStyle/>
          <a:p>
            <a:r>
              <a:rPr lang="nb-NO"/>
              <a:t>Mellom vil ikke - og kan ikke.  Sørlandske lærerstevne 2025</a:t>
            </a:r>
          </a:p>
        </p:txBody>
      </p:sp>
    </p:spTree>
    <p:extLst>
      <p:ext uri="{BB962C8B-B14F-4D97-AF65-F5344CB8AC3E}">
        <p14:creationId xmlns:p14="http://schemas.microsoft.com/office/powerpoint/2010/main" val="261214209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Sylinder 2">
            <a:extLst>
              <a:ext uri="{FF2B5EF4-FFF2-40B4-BE49-F238E27FC236}">
                <a16:creationId xmlns:a16="http://schemas.microsoft.com/office/drawing/2014/main" id="{FFC78750-F6B9-2179-D5DA-D930EC6AFE48}"/>
              </a:ext>
            </a:extLst>
          </p:cNvPr>
          <p:cNvSpPr txBox="1"/>
          <p:nvPr/>
        </p:nvSpPr>
        <p:spPr>
          <a:xfrm>
            <a:off x="1259632" y="908720"/>
            <a:ext cx="6840760" cy="3123932"/>
          </a:xfrm>
          <a:prstGeom prst="rect">
            <a:avLst/>
          </a:prstGeom>
          <a:noFill/>
        </p:spPr>
        <p:txBody>
          <a:bodyPr wrap="square">
            <a:spAutoFit/>
          </a:bodyPr>
          <a:lstStyle/>
          <a:p>
            <a:pPr algn="l"/>
            <a:r>
              <a:rPr lang="nb-NO" sz="3600" b="1" dirty="0">
                <a:highlight>
                  <a:srgbClr val="FFFFFF"/>
                </a:highlight>
              </a:rPr>
              <a:t>Nevrodivergens</a:t>
            </a:r>
          </a:p>
          <a:p>
            <a:pPr algn="l"/>
            <a:br>
              <a:rPr lang="nb-NO" sz="2800" b="1" dirty="0">
                <a:highlight>
                  <a:srgbClr val="FFFFFF"/>
                </a:highlight>
              </a:rPr>
            </a:br>
            <a:r>
              <a:rPr lang="nb-NO" sz="2800" dirty="0">
                <a:highlight>
                  <a:srgbClr val="FFFFFF"/>
                </a:highlight>
              </a:rPr>
              <a:t>Å være nevrodivergent betyr at man har ei nevrologisk utvikling, en hjernefunksjon og en atferd som anses som annerledes enn de fleste i samfunnet forøvrig.</a:t>
            </a:r>
            <a:endParaRPr lang="nb-NO" sz="2800" b="1" dirty="0">
              <a:highlight>
                <a:srgbClr val="FFFFFF"/>
              </a:highlight>
            </a:endParaRPr>
          </a:p>
          <a:p>
            <a:pPr algn="l"/>
            <a:endParaRPr lang="nn-NO" sz="2100" dirty="0">
              <a:solidFill>
                <a:schemeClr val="tx2"/>
              </a:solidFill>
              <a:highlight>
                <a:srgbClr val="FFFFFF"/>
              </a:highlight>
            </a:endParaRPr>
          </a:p>
        </p:txBody>
      </p:sp>
      <p:sp>
        <p:nvSpPr>
          <p:cNvPr id="2" name="Plassholder for bunntekst 1">
            <a:extLst>
              <a:ext uri="{FF2B5EF4-FFF2-40B4-BE49-F238E27FC236}">
                <a16:creationId xmlns:a16="http://schemas.microsoft.com/office/drawing/2014/main" id="{416F570B-450F-1CAF-9EEF-2100B52DCF32}"/>
              </a:ext>
            </a:extLst>
          </p:cNvPr>
          <p:cNvSpPr>
            <a:spLocks noGrp="1"/>
          </p:cNvSpPr>
          <p:nvPr>
            <p:ph type="ftr" sz="quarter" idx="11"/>
          </p:nvPr>
        </p:nvSpPr>
        <p:spPr/>
        <p:txBody>
          <a:bodyPr/>
          <a:lstStyle/>
          <a:p>
            <a:r>
              <a:rPr lang="nb-NO"/>
              <a:t>Mellom vil ikke - og kan ikke.  Sørlandske lærerstevne 2025</a:t>
            </a:r>
          </a:p>
        </p:txBody>
      </p:sp>
    </p:spTree>
    <p:extLst>
      <p:ext uri="{BB962C8B-B14F-4D97-AF65-F5344CB8AC3E}">
        <p14:creationId xmlns:p14="http://schemas.microsoft.com/office/powerpoint/2010/main" val="169730869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llipse 2">
            <a:extLst>
              <a:ext uri="{FF2B5EF4-FFF2-40B4-BE49-F238E27FC236}">
                <a16:creationId xmlns:a16="http://schemas.microsoft.com/office/drawing/2014/main" id="{42B478DF-05BC-3733-86B8-50CE96749533}"/>
              </a:ext>
            </a:extLst>
          </p:cNvPr>
          <p:cNvSpPr/>
          <p:nvPr/>
        </p:nvSpPr>
        <p:spPr>
          <a:xfrm>
            <a:off x="2898334" y="4185084"/>
            <a:ext cx="3186354" cy="2106234"/>
          </a:xfrm>
          <a:prstGeom prst="ellipse">
            <a:avLst/>
          </a:prstGeom>
          <a:solidFill>
            <a:schemeClr val="tx2">
              <a:lumMod val="50000"/>
              <a:lumOff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b-NO" sz="2100" dirty="0">
                <a:solidFill>
                  <a:schemeClr val="tx1"/>
                </a:solidFill>
              </a:rPr>
              <a:t>Nevrodivergens</a:t>
            </a:r>
          </a:p>
        </p:txBody>
      </p:sp>
      <p:sp>
        <p:nvSpPr>
          <p:cNvPr id="4" name="Ellipse 3">
            <a:extLst>
              <a:ext uri="{FF2B5EF4-FFF2-40B4-BE49-F238E27FC236}">
                <a16:creationId xmlns:a16="http://schemas.microsoft.com/office/drawing/2014/main" id="{371A86DF-44B9-7307-E483-1A95400F9C51}"/>
              </a:ext>
            </a:extLst>
          </p:cNvPr>
          <p:cNvSpPr/>
          <p:nvPr/>
        </p:nvSpPr>
        <p:spPr>
          <a:xfrm>
            <a:off x="2595225" y="1912937"/>
            <a:ext cx="1998222" cy="918102"/>
          </a:xfrm>
          <a:prstGeom prst="ellipse">
            <a:avLst/>
          </a:prstGeom>
          <a:solidFill>
            <a:schemeClr val="tx2">
              <a:lumMod val="50000"/>
              <a:lumOff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b-NO" dirty="0">
                <a:solidFill>
                  <a:schemeClr val="tx1"/>
                </a:solidFill>
              </a:rPr>
              <a:t>Atferds-</a:t>
            </a:r>
            <a:br>
              <a:rPr lang="nb-NO" dirty="0">
                <a:solidFill>
                  <a:schemeClr val="tx1"/>
                </a:solidFill>
              </a:rPr>
            </a:br>
            <a:r>
              <a:rPr lang="nb-NO" dirty="0">
                <a:solidFill>
                  <a:schemeClr val="tx1"/>
                </a:solidFill>
              </a:rPr>
              <a:t>utfordringer</a:t>
            </a:r>
          </a:p>
        </p:txBody>
      </p:sp>
      <p:sp>
        <p:nvSpPr>
          <p:cNvPr id="5" name="Ellipse 4">
            <a:extLst>
              <a:ext uri="{FF2B5EF4-FFF2-40B4-BE49-F238E27FC236}">
                <a16:creationId xmlns:a16="http://schemas.microsoft.com/office/drawing/2014/main" id="{B8151A52-F213-AFB8-3F57-EFD4B9C95EF2}"/>
              </a:ext>
            </a:extLst>
          </p:cNvPr>
          <p:cNvSpPr/>
          <p:nvPr/>
        </p:nvSpPr>
        <p:spPr>
          <a:xfrm>
            <a:off x="1223628" y="2969949"/>
            <a:ext cx="1998222" cy="918102"/>
          </a:xfrm>
          <a:prstGeom prst="ellipse">
            <a:avLst/>
          </a:prstGeom>
          <a:solidFill>
            <a:schemeClr val="tx2">
              <a:lumMod val="50000"/>
              <a:lumOff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b-NO" dirty="0">
                <a:solidFill>
                  <a:schemeClr val="tx1"/>
                </a:solidFill>
              </a:rPr>
              <a:t>Lærevansker</a:t>
            </a:r>
          </a:p>
        </p:txBody>
      </p:sp>
      <p:sp>
        <p:nvSpPr>
          <p:cNvPr id="6" name="Ellipse 5">
            <a:extLst>
              <a:ext uri="{FF2B5EF4-FFF2-40B4-BE49-F238E27FC236}">
                <a16:creationId xmlns:a16="http://schemas.microsoft.com/office/drawing/2014/main" id="{5D44561B-3905-E805-E857-D1C926CED6EE}"/>
              </a:ext>
            </a:extLst>
          </p:cNvPr>
          <p:cNvSpPr/>
          <p:nvPr/>
        </p:nvSpPr>
        <p:spPr>
          <a:xfrm>
            <a:off x="4301970" y="2965775"/>
            <a:ext cx="1998222" cy="918102"/>
          </a:xfrm>
          <a:prstGeom prst="ellipse">
            <a:avLst/>
          </a:prstGeom>
          <a:solidFill>
            <a:schemeClr val="tx2">
              <a:lumMod val="50000"/>
              <a:lumOff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b-NO" dirty="0">
                <a:solidFill>
                  <a:schemeClr val="tx1"/>
                </a:solidFill>
              </a:rPr>
              <a:t>Psykiske utfordringer</a:t>
            </a:r>
          </a:p>
        </p:txBody>
      </p:sp>
      <p:sp>
        <p:nvSpPr>
          <p:cNvPr id="7" name="Ellipse 6">
            <a:extLst>
              <a:ext uri="{FF2B5EF4-FFF2-40B4-BE49-F238E27FC236}">
                <a16:creationId xmlns:a16="http://schemas.microsoft.com/office/drawing/2014/main" id="{BBBAF0C2-77E2-E541-C862-DA6A0048152A}"/>
              </a:ext>
            </a:extLst>
          </p:cNvPr>
          <p:cNvSpPr/>
          <p:nvPr/>
        </p:nvSpPr>
        <p:spPr>
          <a:xfrm>
            <a:off x="5907825" y="2051847"/>
            <a:ext cx="1998222" cy="918102"/>
          </a:xfrm>
          <a:prstGeom prst="ellipse">
            <a:avLst/>
          </a:prstGeom>
          <a:solidFill>
            <a:schemeClr val="tx2">
              <a:lumMod val="50000"/>
              <a:lumOff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b-NO" dirty="0">
                <a:solidFill>
                  <a:schemeClr val="tx1"/>
                </a:solidFill>
              </a:rPr>
              <a:t>Sensoriske vansker</a:t>
            </a:r>
          </a:p>
        </p:txBody>
      </p:sp>
      <p:cxnSp>
        <p:nvCxnSpPr>
          <p:cNvPr id="9" name="Rett pilkobling 8">
            <a:extLst>
              <a:ext uri="{FF2B5EF4-FFF2-40B4-BE49-F238E27FC236}">
                <a16:creationId xmlns:a16="http://schemas.microsoft.com/office/drawing/2014/main" id="{F79D2A71-0627-1CFD-4645-3A3808C0CB1E}"/>
              </a:ext>
            </a:extLst>
          </p:cNvPr>
          <p:cNvCxnSpPr>
            <a:cxnSpLocks/>
          </p:cNvCxnSpPr>
          <p:nvPr/>
        </p:nvCxnSpPr>
        <p:spPr>
          <a:xfrm flipH="1" flipV="1">
            <a:off x="2249743" y="3969060"/>
            <a:ext cx="648592" cy="810090"/>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11" name="Rett pilkobling 10">
            <a:extLst>
              <a:ext uri="{FF2B5EF4-FFF2-40B4-BE49-F238E27FC236}">
                <a16:creationId xmlns:a16="http://schemas.microsoft.com/office/drawing/2014/main" id="{A8FC746B-7424-F4A4-C06B-FF411B5F2A58}"/>
              </a:ext>
            </a:extLst>
          </p:cNvPr>
          <p:cNvCxnSpPr>
            <a:cxnSpLocks/>
          </p:cNvCxnSpPr>
          <p:nvPr/>
        </p:nvCxnSpPr>
        <p:spPr>
          <a:xfrm flipV="1">
            <a:off x="5907825" y="3071673"/>
            <a:ext cx="999111" cy="1491453"/>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12" name="Rett pilkobling 11">
            <a:extLst>
              <a:ext uri="{FF2B5EF4-FFF2-40B4-BE49-F238E27FC236}">
                <a16:creationId xmlns:a16="http://schemas.microsoft.com/office/drawing/2014/main" id="{14FE1F7B-732D-B3C7-2EBC-663F143B49F8}"/>
              </a:ext>
            </a:extLst>
          </p:cNvPr>
          <p:cNvCxnSpPr>
            <a:cxnSpLocks/>
          </p:cNvCxnSpPr>
          <p:nvPr/>
        </p:nvCxnSpPr>
        <p:spPr>
          <a:xfrm flipV="1">
            <a:off x="5112060" y="3915054"/>
            <a:ext cx="108012" cy="282606"/>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13" name="Rett pilkobling 12">
            <a:extLst>
              <a:ext uri="{FF2B5EF4-FFF2-40B4-BE49-F238E27FC236}">
                <a16:creationId xmlns:a16="http://schemas.microsoft.com/office/drawing/2014/main" id="{5ABE39F7-FF0E-0CA1-7E91-FFF9DE3CE805}"/>
              </a:ext>
            </a:extLst>
          </p:cNvPr>
          <p:cNvCxnSpPr>
            <a:cxnSpLocks/>
          </p:cNvCxnSpPr>
          <p:nvPr/>
        </p:nvCxnSpPr>
        <p:spPr>
          <a:xfrm flipH="1" flipV="1">
            <a:off x="3646737" y="2932762"/>
            <a:ext cx="417505" cy="1144442"/>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
        <p:nvSpPr>
          <p:cNvPr id="21" name="Ellipse 20">
            <a:extLst>
              <a:ext uri="{FF2B5EF4-FFF2-40B4-BE49-F238E27FC236}">
                <a16:creationId xmlns:a16="http://schemas.microsoft.com/office/drawing/2014/main" id="{62B09BA1-C4E7-F1F0-2046-0D35E9EE5F0E}"/>
              </a:ext>
            </a:extLst>
          </p:cNvPr>
          <p:cNvSpPr/>
          <p:nvPr/>
        </p:nvSpPr>
        <p:spPr>
          <a:xfrm>
            <a:off x="539552" y="400770"/>
            <a:ext cx="7776864" cy="1404288"/>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b-NO" sz="2400" b="1" dirty="0">
                <a:solidFill>
                  <a:schemeClr val="tx1"/>
                </a:solidFill>
              </a:rPr>
              <a:t>Skjulte vansker</a:t>
            </a:r>
          </a:p>
        </p:txBody>
      </p:sp>
      <p:sp>
        <p:nvSpPr>
          <p:cNvPr id="2" name="Plassholder for bunntekst 1">
            <a:extLst>
              <a:ext uri="{FF2B5EF4-FFF2-40B4-BE49-F238E27FC236}">
                <a16:creationId xmlns:a16="http://schemas.microsoft.com/office/drawing/2014/main" id="{71D9DAF6-04D5-7A38-E39F-C6364D11963B}"/>
              </a:ext>
            </a:extLst>
          </p:cNvPr>
          <p:cNvSpPr>
            <a:spLocks noGrp="1"/>
          </p:cNvSpPr>
          <p:nvPr>
            <p:ph type="ftr" sz="quarter" idx="11"/>
          </p:nvPr>
        </p:nvSpPr>
        <p:spPr/>
        <p:txBody>
          <a:bodyPr/>
          <a:lstStyle/>
          <a:p>
            <a:r>
              <a:rPr lang="nb-NO"/>
              <a:t>Mellom vil ikke - og kan ikke.  Sørlandske lærerstevne 2025</a:t>
            </a:r>
          </a:p>
        </p:txBody>
      </p:sp>
    </p:spTree>
    <p:extLst>
      <p:ext uri="{BB962C8B-B14F-4D97-AF65-F5344CB8AC3E}">
        <p14:creationId xmlns:p14="http://schemas.microsoft.com/office/powerpoint/2010/main" val="165763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21"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Sylinder 3">
            <a:extLst>
              <a:ext uri="{FF2B5EF4-FFF2-40B4-BE49-F238E27FC236}">
                <a16:creationId xmlns:a16="http://schemas.microsoft.com/office/drawing/2014/main" id="{03E25CEB-5F45-7973-24D0-0E22C7460A3F}"/>
              </a:ext>
            </a:extLst>
          </p:cNvPr>
          <p:cNvSpPr txBox="1"/>
          <p:nvPr/>
        </p:nvSpPr>
        <p:spPr>
          <a:xfrm>
            <a:off x="827584" y="694579"/>
            <a:ext cx="7848872" cy="4955203"/>
          </a:xfrm>
          <a:prstGeom prst="rect">
            <a:avLst/>
          </a:prstGeom>
          <a:noFill/>
        </p:spPr>
        <p:txBody>
          <a:bodyPr wrap="square">
            <a:spAutoFit/>
          </a:bodyPr>
          <a:lstStyle/>
          <a:p>
            <a:pPr algn="l"/>
            <a:r>
              <a:rPr lang="nb-NO" sz="2800" b="1" dirty="0"/>
              <a:t>Fellestrekk ved nevroutviklingsforstyrrelser </a:t>
            </a:r>
            <a:br>
              <a:rPr lang="nb-NO" sz="2400" b="1" dirty="0"/>
            </a:br>
            <a:endParaRPr lang="nb-NO" sz="2400" b="1" dirty="0"/>
          </a:p>
          <a:p>
            <a:pPr algn="l">
              <a:buFont typeface="Arial" panose="020B0604020202020204" pitchFamily="34" charset="0"/>
              <a:buChar char="•"/>
            </a:pPr>
            <a:r>
              <a:rPr lang="nb-NO" sz="2000" dirty="0"/>
              <a:t> </a:t>
            </a:r>
            <a:r>
              <a:rPr lang="nb-NO" sz="2400" dirty="0"/>
              <a:t>De fremtrer i barnealder</a:t>
            </a:r>
          </a:p>
          <a:p>
            <a:pPr algn="l">
              <a:buFont typeface="Arial" panose="020B0604020202020204" pitchFamily="34" charset="0"/>
              <a:buChar char="•"/>
            </a:pPr>
            <a:r>
              <a:rPr lang="nb-NO" sz="2400" dirty="0"/>
              <a:t> Har sin bakgrunn i forsinket eller avvikende utvikling av </a:t>
            </a:r>
            <a:br>
              <a:rPr lang="nb-NO" sz="2400" dirty="0"/>
            </a:br>
            <a:r>
              <a:rPr lang="nb-NO" sz="2400" dirty="0"/>
              <a:t>  sentralnervesystemet</a:t>
            </a:r>
          </a:p>
          <a:p>
            <a:pPr algn="l">
              <a:buFont typeface="Arial" panose="020B0604020202020204" pitchFamily="34" charset="0"/>
              <a:buChar char="•"/>
            </a:pPr>
            <a:r>
              <a:rPr lang="nb-NO" sz="2400" dirty="0"/>
              <a:t> De fremstår fra mildt til alvorlig i omfang</a:t>
            </a:r>
          </a:p>
          <a:p>
            <a:pPr algn="l">
              <a:buFont typeface="Arial" panose="020B0604020202020204" pitchFamily="34" charset="0"/>
              <a:buChar char="•"/>
            </a:pPr>
            <a:r>
              <a:rPr lang="nb-NO" sz="2400" dirty="0"/>
              <a:t> De har et jevnt utviklingsløp, noe som betyr at de ikke blir </a:t>
            </a:r>
            <a:br>
              <a:rPr lang="nb-NO" sz="2400" dirty="0"/>
            </a:br>
            <a:r>
              <a:rPr lang="nb-NO" sz="2400" dirty="0"/>
              <a:t>   bedre eller kan kureres, men heller ikke blir verre</a:t>
            </a:r>
          </a:p>
          <a:p>
            <a:pPr algn="l">
              <a:buFont typeface="Arial" panose="020B0604020202020204" pitchFamily="34" charset="0"/>
              <a:buChar char="•"/>
            </a:pPr>
            <a:r>
              <a:rPr lang="nb-NO" sz="2400" dirty="0"/>
              <a:t> Det forekommer mye overlapp mellom tilstandene</a:t>
            </a:r>
          </a:p>
          <a:p>
            <a:pPr algn="l">
              <a:buFont typeface="Arial" panose="020B0604020202020204" pitchFamily="34" charset="0"/>
              <a:buChar char="•"/>
            </a:pPr>
            <a:r>
              <a:rPr lang="nb-NO" sz="2400" dirty="0"/>
              <a:t> Genetisk disposisjon er ofte årsak</a:t>
            </a:r>
            <a:br>
              <a:rPr lang="nb-NO" sz="2400" dirty="0"/>
            </a:br>
            <a:endParaRPr lang="nb-NO" sz="2400" dirty="0"/>
          </a:p>
          <a:p>
            <a:pPr algn="l">
              <a:buFont typeface="Arial" panose="020B0604020202020204" pitchFamily="34" charset="0"/>
              <a:buChar char="•"/>
            </a:pPr>
            <a:r>
              <a:rPr lang="nb-NO" sz="2400" dirty="0"/>
              <a:t> Det finnes ingen behandling som fjerner tilstandene, men </a:t>
            </a:r>
            <a:br>
              <a:rPr lang="nb-NO" sz="2400" dirty="0"/>
            </a:br>
            <a:r>
              <a:rPr lang="nb-NO" sz="2400" dirty="0"/>
              <a:t>  tiltak kan bedre fungering og utvikling</a:t>
            </a:r>
          </a:p>
        </p:txBody>
      </p:sp>
      <p:sp>
        <p:nvSpPr>
          <p:cNvPr id="5" name="Ellipse 4">
            <a:extLst>
              <a:ext uri="{FF2B5EF4-FFF2-40B4-BE49-F238E27FC236}">
                <a16:creationId xmlns:a16="http://schemas.microsoft.com/office/drawing/2014/main" id="{F8C48354-6886-9962-BA29-DD152C99670C}"/>
              </a:ext>
            </a:extLst>
          </p:cNvPr>
          <p:cNvSpPr/>
          <p:nvPr/>
        </p:nvSpPr>
        <p:spPr>
          <a:xfrm>
            <a:off x="287524" y="4509120"/>
            <a:ext cx="8568952" cy="1368152"/>
          </a:xfrm>
          <a:prstGeom prst="ellipse">
            <a:avLst/>
          </a:prstGeom>
          <a:noFill/>
          <a:ln w="76200">
            <a:solidFill>
              <a:schemeClr val="accent3">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sz="1350"/>
          </a:p>
        </p:txBody>
      </p:sp>
      <p:sp>
        <p:nvSpPr>
          <p:cNvPr id="2" name="Plassholder for bunntekst 1">
            <a:extLst>
              <a:ext uri="{FF2B5EF4-FFF2-40B4-BE49-F238E27FC236}">
                <a16:creationId xmlns:a16="http://schemas.microsoft.com/office/drawing/2014/main" id="{E9AC2020-5245-BB7F-9F14-DBCB53C7FA7A}"/>
              </a:ext>
            </a:extLst>
          </p:cNvPr>
          <p:cNvSpPr>
            <a:spLocks noGrp="1"/>
          </p:cNvSpPr>
          <p:nvPr>
            <p:ph type="ftr" sz="quarter" idx="11"/>
          </p:nvPr>
        </p:nvSpPr>
        <p:spPr/>
        <p:txBody>
          <a:bodyPr/>
          <a:lstStyle/>
          <a:p>
            <a:r>
              <a:rPr lang="nb-NO"/>
              <a:t>Mellom vil ikke - og kan ikke.  Sørlandske lærerstevne 2025</a:t>
            </a:r>
          </a:p>
        </p:txBody>
      </p:sp>
    </p:spTree>
    <p:extLst>
      <p:ext uri="{BB962C8B-B14F-4D97-AF65-F5344CB8AC3E}">
        <p14:creationId xmlns:p14="http://schemas.microsoft.com/office/powerpoint/2010/main" val="3408355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Sylinder 3">
            <a:extLst>
              <a:ext uri="{FF2B5EF4-FFF2-40B4-BE49-F238E27FC236}">
                <a16:creationId xmlns:a16="http://schemas.microsoft.com/office/drawing/2014/main" id="{EDBF1049-89CB-C088-C0B4-ED68BED251DD}"/>
              </a:ext>
            </a:extLst>
          </p:cNvPr>
          <p:cNvSpPr txBox="1"/>
          <p:nvPr/>
        </p:nvSpPr>
        <p:spPr>
          <a:xfrm>
            <a:off x="611560" y="260648"/>
            <a:ext cx="7776864" cy="5593839"/>
          </a:xfrm>
          <a:prstGeom prst="rect">
            <a:avLst/>
          </a:prstGeom>
          <a:noFill/>
        </p:spPr>
        <p:txBody>
          <a:bodyPr wrap="square">
            <a:spAutoFit/>
          </a:bodyPr>
          <a:lstStyle/>
          <a:p>
            <a:pPr algn="l"/>
            <a:r>
              <a:rPr lang="nb-NO" sz="2800" b="1" dirty="0"/>
              <a:t>Fellestrekk i vanskebilde hos barn og unge med nevroutviklingsforstyrrelser</a:t>
            </a:r>
          </a:p>
          <a:p>
            <a:pPr algn="l"/>
            <a:endParaRPr lang="nb-NO" sz="2400" b="1" dirty="0"/>
          </a:p>
          <a:p>
            <a:pPr algn="l">
              <a:buFont typeface="Arial" panose="020B0604020202020204" pitchFamily="34" charset="0"/>
              <a:buChar char="•"/>
            </a:pPr>
            <a:r>
              <a:rPr lang="nb-NO" sz="2400" dirty="0"/>
              <a:t> Dårligere eksekutive funksjoner (styringsfunksjoner)</a:t>
            </a:r>
          </a:p>
          <a:p>
            <a:pPr algn="l">
              <a:buFont typeface="Arial" panose="020B0604020202020204" pitchFamily="34" charset="0"/>
              <a:buChar char="•"/>
            </a:pPr>
            <a:r>
              <a:rPr lang="nb-NO" sz="2400" dirty="0"/>
              <a:t> Sensorisk overfølsomhet/underfølsomhet</a:t>
            </a:r>
          </a:p>
          <a:p>
            <a:pPr algn="l">
              <a:buFont typeface="Arial" panose="020B0604020202020204" pitchFamily="34" charset="0"/>
              <a:buChar char="•"/>
            </a:pPr>
            <a:r>
              <a:rPr lang="nb-NO" sz="2400" dirty="0"/>
              <a:t> Lavere grad av sosiale ferdigheter</a:t>
            </a:r>
          </a:p>
          <a:p>
            <a:pPr algn="l">
              <a:buFont typeface="Arial" panose="020B0604020202020204" pitchFamily="34" charset="0"/>
              <a:buChar char="•"/>
            </a:pPr>
            <a:r>
              <a:rPr lang="nb-NO" sz="2400" dirty="0"/>
              <a:t> Større grad av rigiditet</a:t>
            </a:r>
          </a:p>
          <a:p>
            <a:pPr algn="l">
              <a:buFont typeface="Arial" panose="020B0604020202020204" pitchFamily="34" charset="0"/>
              <a:buChar char="•"/>
            </a:pPr>
            <a:r>
              <a:rPr lang="nb-NO" sz="2400" dirty="0"/>
              <a:t> Lavere terskel for stress</a:t>
            </a:r>
          </a:p>
          <a:p>
            <a:pPr algn="l">
              <a:buFont typeface="Arial" panose="020B0604020202020204" pitchFamily="34" charset="0"/>
              <a:buChar char="•"/>
            </a:pPr>
            <a:r>
              <a:rPr lang="nb-NO" sz="2400" dirty="0"/>
              <a:t> Indre og/eller ytre uro</a:t>
            </a:r>
          </a:p>
          <a:p>
            <a:pPr algn="l">
              <a:buFont typeface="Arial" panose="020B0604020202020204" pitchFamily="34" charset="0"/>
              <a:buChar char="•"/>
            </a:pPr>
            <a:r>
              <a:rPr lang="nb-NO" sz="2400" dirty="0"/>
              <a:t> Motoriske vansker</a:t>
            </a:r>
          </a:p>
          <a:p>
            <a:pPr algn="l">
              <a:buFont typeface="Arial" panose="020B0604020202020204" pitchFamily="34" charset="0"/>
              <a:buChar char="•"/>
            </a:pPr>
            <a:r>
              <a:rPr lang="nb-NO" sz="2400" dirty="0"/>
              <a:t> Tvang og angst</a:t>
            </a:r>
          </a:p>
          <a:p>
            <a:pPr algn="l">
              <a:buFont typeface="Arial" panose="020B0604020202020204" pitchFamily="34" charset="0"/>
              <a:buChar char="•"/>
            </a:pPr>
            <a:r>
              <a:rPr lang="nb-NO" sz="2400" dirty="0"/>
              <a:t> Tics</a:t>
            </a:r>
          </a:p>
          <a:p>
            <a:pPr algn="l">
              <a:buFont typeface="Arial" panose="020B0604020202020204" pitchFamily="34" charset="0"/>
              <a:buChar char="•"/>
            </a:pPr>
            <a:r>
              <a:rPr lang="nb-NO" sz="2400" dirty="0"/>
              <a:t> Språk/kommunikasjonsvansker</a:t>
            </a:r>
          </a:p>
          <a:p>
            <a:pPr algn="l">
              <a:buFont typeface="Arial" panose="020B0604020202020204" pitchFamily="34" charset="0"/>
              <a:buChar char="•"/>
            </a:pPr>
            <a:r>
              <a:rPr lang="nb-NO" sz="2400" dirty="0"/>
              <a:t> Vansker med søvn, mat mm.</a:t>
            </a:r>
          </a:p>
          <a:p>
            <a:pPr algn="l"/>
            <a:endParaRPr lang="nb-NO" sz="1350" b="1" dirty="0">
              <a:solidFill>
                <a:srgbClr val="262626"/>
              </a:solidFill>
              <a:latin typeface="MuseoSlab-500"/>
            </a:endParaRPr>
          </a:p>
        </p:txBody>
      </p:sp>
      <p:sp>
        <p:nvSpPr>
          <p:cNvPr id="2" name="Plassholder for bunntekst 1">
            <a:extLst>
              <a:ext uri="{FF2B5EF4-FFF2-40B4-BE49-F238E27FC236}">
                <a16:creationId xmlns:a16="http://schemas.microsoft.com/office/drawing/2014/main" id="{AB5E061C-A981-6D62-2E29-234CC58A2C36}"/>
              </a:ext>
            </a:extLst>
          </p:cNvPr>
          <p:cNvSpPr>
            <a:spLocks noGrp="1"/>
          </p:cNvSpPr>
          <p:nvPr>
            <p:ph type="ftr" sz="quarter" idx="11"/>
          </p:nvPr>
        </p:nvSpPr>
        <p:spPr/>
        <p:txBody>
          <a:bodyPr/>
          <a:lstStyle/>
          <a:p>
            <a:r>
              <a:rPr lang="nb-NO"/>
              <a:t>Mellom vil ikke - og kan ikke.  Sørlandske lærerstevne 2025</a:t>
            </a:r>
          </a:p>
        </p:txBody>
      </p:sp>
    </p:spTree>
    <p:extLst>
      <p:ext uri="{BB962C8B-B14F-4D97-AF65-F5344CB8AC3E}">
        <p14:creationId xmlns:p14="http://schemas.microsoft.com/office/powerpoint/2010/main" val="235015416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tel 1">
            <a:extLst>
              <a:ext uri="{FF2B5EF4-FFF2-40B4-BE49-F238E27FC236}">
                <a16:creationId xmlns:a16="http://schemas.microsoft.com/office/drawing/2014/main" id="{0DE69BB1-AE16-FCE0-2F23-DCC8AA8A1ACB}"/>
              </a:ext>
            </a:extLst>
          </p:cNvPr>
          <p:cNvSpPr txBox="1">
            <a:spLocks/>
          </p:cNvSpPr>
          <p:nvPr/>
        </p:nvSpPr>
        <p:spPr>
          <a:xfrm>
            <a:off x="683568" y="560216"/>
            <a:ext cx="3132348" cy="594066"/>
          </a:xfrm>
          <a:prstGeom prst="rect">
            <a:avLst/>
          </a:prstGeom>
        </p:spPr>
        <p:txBody>
          <a:bodyPr>
            <a:normAutofit/>
          </a:bodyPr>
          <a:lst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nb-NO" sz="3200" b="1" dirty="0">
                <a:solidFill>
                  <a:schemeClr val="tx1"/>
                </a:solidFill>
                <a:latin typeface="+mn-lt"/>
              </a:rPr>
              <a:t>Nedsmelting</a:t>
            </a:r>
          </a:p>
        </p:txBody>
      </p:sp>
      <p:sp>
        <p:nvSpPr>
          <p:cNvPr id="4" name="TekstSylinder 3">
            <a:extLst>
              <a:ext uri="{FF2B5EF4-FFF2-40B4-BE49-F238E27FC236}">
                <a16:creationId xmlns:a16="http://schemas.microsoft.com/office/drawing/2014/main" id="{8A954E48-09DD-CAF3-D1F4-76AEC7205572}"/>
              </a:ext>
            </a:extLst>
          </p:cNvPr>
          <p:cNvSpPr txBox="1"/>
          <p:nvPr/>
        </p:nvSpPr>
        <p:spPr>
          <a:xfrm>
            <a:off x="1076631" y="1268760"/>
            <a:ext cx="3639501" cy="738664"/>
          </a:xfrm>
          <a:prstGeom prst="rect">
            <a:avLst/>
          </a:prstGeom>
          <a:noFill/>
        </p:spPr>
        <p:txBody>
          <a:bodyPr wrap="square">
            <a:spAutoFit/>
          </a:bodyPr>
          <a:lstStyle/>
          <a:p>
            <a:r>
              <a:rPr lang="nb-NO" sz="2400" b="1" dirty="0"/>
              <a:t>Sensorisk overbelastning.</a:t>
            </a:r>
          </a:p>
          <a:p>
            <a:endParaRPr lang="nb-NO" dirty="0">
              <a:solidFill>
                <a:schemeClr val="tx2"/>
              </a:solidFill>
            </a:endParaRPr>
          </a:p>
        </p:txBody>
      </p:sp>
      <p:pic>
        <p:nvPicPr>
          <p:cNvPr id="6146" name="Picture 2" descr="Too much input | Poster">
            <a:extLst>
              <a:ext uri="{FF2B5EF4-FFF2-40B4-BE49-F238E27FC236}">
                <a16:creationId xmlns:a16="http://schemas.microsoft.com/office/drawing/2014/main" id="{81CC0FBB-CFCA-CEC7-9F30-EC99DBB44DF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76056" y="613178"/>
            <a:ext cx="3639501" cy="4852668"/>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Sensory Input &amp; Sensory Memory">
            <a:extLst>
              <a:ext uri="{FF2B5EF4-FFF2-40B4-BE49-F238E27FC236}">
                <a16:creationId xmlns:a16="http://schemas.microsoft.com/office/drawing/2014/main" id="{812592E2-42FF-AD46-C5D7-1364A453855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4456" y="2239834"/>
            <a:ext cx="3487073" cy="3487073"/>
          </a:xfrm>
          <a:prstGeom prst="rect">
            <a:avLst/>
          </a:prstGeom>
          <a:noFill/>
          <a:extLst>
            <a:ext uri="{909E8E84-426E-40DD-AFC4-6F175D3DCCD1}">
              <a14:hiddenFill xmlns:a14="http://schemas.microsoft.com/office/drawing/2010/main">
                <a:solidFill>
                  <a:srgbClr val="FFFFFF"/>
                </a:solidFill>
              </a14:hiddenFill>
            </a:ext>
          </a:extLst>
        </p:spPr>
      </p:pic>
      <p:sp>
        <p:nvSpPr>
          <p:cNvPr id="2" name="Plassholder for bunntekst 1">
            <a:extLst>
              <a:ext uri="{FF2B5EF4-FFF2-40B4-BE49-F238E27FC236}">
                <a16:creationId xmlns:a16="http://schemas.microsoft.com/office/drawing/2014/main" id="{E5DBD6C7-30F1-F385-3AD6-DA4EA9136BD3}"/>
              </a:ext>
            </a:extLst>
          </p:cNvPr>
          <p:cNvSpPr>
            <a:spLocks noGrp="1"/>
          </p:cNvSpPr>
          <p:nvPr>
            <p:ph type="ftr" sz="quarter" idx="11"/>
          </p:nvPr>
        </p:nvSpPr>
        <p:spPr/>
        <p:txBody>
          <a:bodyPr/>
          <a:lstStyle/>
          <a:p>
            <a:r>
              <a:rPr lang="nb-NO"/>
              <a:t>Mellom vil ikke - og kan ikke.  Sørlandske lærerstevne 2025</a:t>
            </a:r>
          </a:p>
        </p:txBody>
      </p:sp>
    </p:spTree>
    <p:extLst>
      <p:ext uri="{BB962C8B-B14F-4D97-AF65-F5344CB8AC3E}">
        <p14:creationId xmlns:p14="http://schemas.microsoft.com/office/powerpoint/2010/main" val="1570494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1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tel 1">
            <a:extLst>
              <a:ext uri="{FF2B5EF4-FFF2-40B4-BE49-F238E27FC236}">
                <a16:creationId xmlns:a16="http://schemas.microsoft.com/office/drawing/2014/main" id="{0DE69BB1-AE16-FCE0-2F23-DCC8AA8A1ACB}"/>
              </a:ext>
            </a:extLst>
          </p:cNvPr>
          <p:cNvSpPr txBox="1">
            <a:spLocks/>
          </p:cNvSpPr>
          <p:nvPr/>
        </p:nvSpPr>
        <p:spPr>
          <a:xfrm>
            <a:off x="683568" y="537026"/>
            <a:ext cx="3330370" cy="594066"/>
          </a:xfrm>
          <a:prstGeom prst="rect">
            <a:avLst/>
          </a:prstGeom>
        </p:spPr>
        <p:txBody>
          <a:bodyPr>
            <a:normAutofit/>
          </a:bodyPr>
          <a:lst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endParaRPr lang="nb-NO" sz="3200" b="1" dirty="0">
              <a:solidFill>
                <a:schemeClr val="tx1"/>
              </a:solidFill>
              <a:latin typeface="+mn-lt"/>
            </a:endParaRPr>
          </a:p>
        </p:txBody>
      </p:sp>
      <p:sp>
        <p:nvSpPr>
          <p:cNvPr id="4" name="TekstSylinder 3">
            <a:extLst>
              <a:ext uri="{FF2B5EF4-FFF2-40B4-BE49-F238E27FC236}">
                <a16:creationId xmlns:a16="http://schemas.microsoft.com/office/drawing/2014/main" id="{8A954E48-09DD-CAF3-D1F4-76AEC7205572}"/>
              </a:ext>
            </a:extLst>
          </p:cNvPr>
          <p:cNvSpPr txBox="1"/>
          <p:nvPr/>
        </p:nvSpPr>
        <p:spPr>
          <a:xfrm>
            <a:off x="815458" y="558822"/>
            <a:ext cx="7860998" cy="1354217"/>
          </a:xfrm>
          <a:prstGeom prst="rect">
            <a:avLst/>
          </a:prstGeom>
          <a:noFill/>
        </p:spPr>
        <p:txBody>
          <a:bodyPr wrap="square">
            <a:spAutoFit/>
          </a:bodyPr>
          <a:lstStyle/>
          <a:p>
            <a:r>
              <a:rPr lang="nb-NO" sz="3200" b="1" dirty="0"/>
              <a:t>Sensorisk overbelastning </a:t>
            </a:r>
            <a:r>
              <a:rPr lang="nb-NO" sz="3200" b="1" dirty="0">
                <a:highlight>
                  <a:srgbClr val="FFFFFF"/>
                </a:highlight>
              </a:rPr>
              <a:t>skjer når sensoriske input overgår prosesseringsevnen</a:t>
            </a:r>
            <a:r>
              <a:rPr lang="nb-NO" sz="3200" b="1" dirty="0"/>
              <a:t>.</a:t>
            </a:r>
          </a:p>
          <a:p>
            <a:endParaRPr lang="nb-NO" dirty="0">
              <a:solidFill>
                <a:schemeClr val="tx2"/>
              </a:solidFill>
            </a:endParaRPr>
          </a:p>
        </p:txBody>
      </p:sp>
      <p:pic>
        <p:nvPicPr>
          <p:cNvPr id="7170" name="Picture 2" descr="Brain Exploding">
            <a:extLst>
              <a:ext uri="{FF2B5EF4-FFF2-40B4-BE49-F238E27FC236}">
                <a16:creationId xmlns:a16="http://schemas.microsoft.com/office/drawing/2014/main" id="{F4646D6D-FE26-526E-B6DF-ED4C4D349DC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27784" y="1992466"/>
            <a:ext cx="3960440" cy="3960440"/>
          </a:xfrm>
          <a:prstGeom prst="rect">
            <a:avLst/>
          </a:prstGeom>
          <a:noFill/>
          <a:extLst>
            <a:ext uri="{909E8E84-426E-40DD-AFC4-6F175D3DCCD1}">
              <a14:hiddenFill xmlns:a14="http://schemas.microsoft.com/office/drawing/2010/main">
                <a:solidFill>
                  <a:srgbClr val="FFFFFF"/>
                </a:solidFill>
              </a14:hiddenFill>
            </a:ext>
          </a:extLst>
        </p:spPr>
      </p:pic>
      <p:sp>
        <p:nvSpPr>
          <p:cNvPr id="2" name="Plassholder for bunntekst 1">
            <a:extLst>
              <a:ext uri="{FF2B5EF4-FFF2-40B4-BE49-F238E27FC236}">
                <a16:creationId xmlns:a16="http://schemas.microsoft.com/office/drawing/2014/main" id="{7AEE3899-A459-1B61-6F6D-AC3DD94A855B}"/>
              </a:ext>
            </a:extLst>
          </p:cNvPr>
          <p:cNvSpPr>
            <a:spLocks noGrp="1"/>
          </p:cNvSpPr>
          <p:nvPr>
            <p:ph type="ftr" sz="quarter" idx="11"/>
          </p:nvPr>
        </p:nvSpPr>
        <p:spPr/>
        <p:txBody>
          <a:bodyPr/>
          <a:lstStyle/>
          <a:p>
            <a:r>
              <a:rPr lang="nb-NO"/>
              <a:t>Mellom vil ikke - og kan ikke.  Sørlandske lærerstevne 2025</a:t>
            </a:r>
          </a:p>
        </p:txBody>
      </p:sp>
    </p:spTree>
    <p:extLst>
      <p:ext uri="{BB962C8B-B14F-4D97-AF65-F5344CB8AC3E}">
        <p14:creationId xmlns:p14="http://schemas.microsoft.com/office/powerpoint/2010/main" val="86549038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ngen beskrivelse er tilgjengelig.">
            <a:extLst>
              <a:ext uri="{FF2B5EF4-FFF2-40B4-BE49-F238E27FC236}">
                <a16:creationId xmlns:a16="http://schemas.microsoft.com/office/drawing/2014/main" id="{03305C8B-654D-A3FE-CCC4-42D29AD19DF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5616" y="217215"/>
            <a:ext cx="7128792" cy="6054070"/>
          </a:xfrm>
          <a:prstGeom prst="rect">
            <a:avLst/>
          </a:prstGeom>
          <a:noFill/>
          <a:extLst>
            <a:ext uri="{909E8E84-426E-40DD-AFC4-6F175D3DCCD1}">
              <a14:hiddenFill xmlns:a14="http://schemas.microsoft.com/office/drawing/2010/main">
                <a:solidFill>
                  <a:srgbClr val="FFFFFF"/>
                </a:solidFill>
              </a14:hiddenFill>
            </a:ext>
          </a:extLst>
        </p:spPr>
      </p:pic>
      <p:sp>
        <p:nvSpPr>
          <p:cNvPr id="2" name="Plassholder for bunntekst 1">
            <a:extLst>
              <a:ext uri="{FF2B5EF4-FFF2-40B4-BE49-F238E27FC236}">
                <a16:creationId xmlns:a16="http://schemas.microsoft.com/office/drawing/2014/main" id="{1260C08E-379A-84E7-8784-7373EB8BE6D9}"/>
              </a:ext>
            </a:extLst>
          </p:cNvPr>
          <p:cNvSpPr>
            <a:spLocks noGrp="1"/>
          </p:cNvSpPr>
          <p:nvPr>
            <p:ph type="ftr" sz="quarter" idx="11"/>
          </p:nvPr>
        </p:nvSpPr>
        <p:spPr/>
        <p:txBody>
          <a:bodyPr/>
          <a:lstStyle/>
          <a:p>
            <a:r>
              <a:rPr lang="nb-NO"/>
              <a:t>Mellom vil ikke - og kan ikke.  Sørlandske lærerstevne 2025</a:t>
            </a:r>
          </a:p>
        </p:txBody>
      </p:sp>
    </p:spTree>
    <p:extLst>
      <p:ext uri="{BB962C8B-B14F-4D97-AF65-F5344CB8AC3E}">
        <p14:creationId xmlns:p14="http://schemas.microsoft.com/office/powerpoint/2010/main" val="239465182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Sylinder 2">
            <a:extLst>
              <a:ext uri="{FF2B5EF4-FFF2-40B4-BE49-F238E27FC236}">
                <a16:creationId xmlns:a16="http://schemas.microsoft.com/office/drawing/2014/main" id="{72AE5A73-ADD6-6492-639E-5ABD8F6071EB}"/>
              </a:ext>
            </a:extLst>
          </p:cNvPr>
          <p:cNvSpPr txBox="1"/>
          <p:nvPr/>
        </p:nvSpPr>
        <p:spPr>
          <a:xfrm>
            <a:off x="539552" y="412788"/>
            <a:ext cx="6264696" cy="6032421"/>
          </a:xfrm>
          <a:prstGeom prst="rect">
            <a:avLst/>
          </a:prstGeom>
          <a:noFill/>
        </p:spPr>
        <p:txBody>
          <a:bodyPr wrap="square">
            <a:spAutoFit/>
          </a:bodyPr>
          <a:lstStyle/>
          <a:p>
            <a:pPr algn="l"/>
            <a:r>
              <a:rPr lang="nb-NO" sz="3200" b="1" dirty="0">
                <a:highlight>
                  <a:srgbClr val="FFFFFF"/>
                </a:highlight>
              </a:rPr>
              <a:t>Varierende kapasitet</a:t>
            </a:r>
          </a:p>
          <a:p>
            <a:pPr algn="l"/>
            <a:endParaRPr lang="nb-NO" dirty="0">
              <a:solidFill>
                <a:schemeClr val="tx2"/>
              </a:solidFill>
              <a:highlight>
                <a:srgbClr val="FFFFFF"/>
              </a:highlight>
            </a:endParaRPr>
          </a:p>
          <a:p>
            <a:pPr algn="l"/>
            <a:r>
              <a:rPr lang="nb-NO" sz="2800" dirty="0">
                <a:highlight>
                  <a:srgbClr val="FFFFFF"/>
                </a:highlight>
              </a:rPr>
              <a:t>«Husk at mitt beste ser annerledes ut til forskjellige tider.</a:t>
            </a:r>
          </a:p>
          <a:p>
            <a:pPr algn="l"/>
            <a:r>
              <a:rPr lang="nb-NO" sz="2800" dirty="0">
                <a:highlight>
                  <a:srgbClr val="FFFFFF"/>
                </a:highlight>
              </a:rPr>
              <a:t>Hvis jeg klarte noe i går, var det fordi jeg hadde kapasitet til det da. </a:t>
            </a:r>
            <a:br>
              <a:rPr lang="nb-NO" sz="2800" dirty="0">
                <a:highlight>
                  <a:srgbClr val="FFFFFF"/>
                </a:highlight>
              </a:rPr>
            </a:br>
            <a:r>
              <a:rPr lang="nb-NO" sz="2800" dirty="0">
                <a:highlight>
                  <a:srgbClr val="FFFFFF"/>
                </a:highlight>
              </a:rPr>
              <a:t>Hvis jeg ikke klarer det samme i dag, er det fordi jeg ikke har kapasitet i dag.»</a:t>
            </a:r>
            <a:br>
              <a:rPr lang="nb-NO" sz="2800" dirty="0">
                <a:highlight>
                  <a:srgbClr val="FFFFFF"/>
                </a:highlight>
              </a:rPr>
            </a:br>
            <a:endParaRPr lang="nb-NO" sz="2800" dirty="0">
              <a:highlight>
                <a:srgbClr val="FFFFFF"/>
              </a:highlight>
            </a:endParaRPr>
          </a:p>
          <a:p>
            <a:pPr algn="l"/>
            <a:r>
              <a:rPr lang="nb-NO" sz="2800" dirty="0">
                <a:highlight>
                  <a:srgbClr val="FFFFFF"/>
                </a:highlight>
              </a:rPr>
              <a:t>Det har IKKE noe med vilje eller innsats å gjøre.</a:t>
            </a:r>
          </a:p>
          <a:p>
            <a:pPr algn="l"/>
            <a:r>
              <a:rPr lang="nb-NO" sz="2800" dirty="0">
                <a:highlight>
                  <a:srgbClr val="FFFFFF"/>
                </a:highlight>
              </a:rPr>
              <a:t>Det handler om mentale ressurser og totalsummen. </a:t>
            </a:r>
          </a:p>
          <a:p>
            <a:pPr algn="l"/>
            <a:r>
              <a:rPr lang="nb-NO" sz="2800" dirty="0">
                <a:highlight>
                  <a:srgbClr val="FFFFFF"/>
                </a:highlight>
              </a:rPr>
              <a:t>Hvor fullt glasset er....</a:t>
            </a:r>
          </a:p>
        </p:txBody>
      </p:sp>
      <p:pic>
        <p:nvPicPr>
          <p:cNvPr id="4098" name="Picture 2" descr="Er glasset ditt halvtomt?">
            <a:extLst>
              <a:ext uri="{FF2B5EF4-FFF2-40B4-BE49-F238E27FC236}">
                <a16:creationId xmlns:a16="http://schemas.microsoft.com/office/drawing/2014/main" id="{B7D85B6E-BC35-38CE-76F7-CEF38546131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88224" y="3808009"/>
            <a:ext cx="2283571" cy="2557453"/>
          </a:xfrm>
          <a:prstGeom prst="rect">
            <a:avLst/>
          </a:prstGeom>
          <a:noFill/>
          <a:extLst>
            <a:ext uri="{909E8E84-426E-40DD-AFC4-6F175D3DCCD1}">
              <a14:hiddenFill xmlns:a14="http://schemas.microsoft.com/office/drawing/2010/main">
                <a:solidFill>
                  <a:srgbClr val="FFFFFF"/>
                </a:solidFill>
              </a14:hiddenFill>
            </a:ext>
          </a:extLst>
        </p:spPr>
      </p:pic>
      <p:sp>
        <p:nvSpPr>
          <p:cNvPr id="2" name="Plassholder for bunntekst 1">
            <a:extLst>
              <a:ext uri="{FF2B5EF4-FFF2-40B4-BE49-F238E27FC236}">
                <a16:creationId xmlns:a16="http://schemas.microsoft.com/office/drawing/2014/main" id="{91C50A3E-7220-0109-5E6B-B6103A52AC5C}"/>
              </a:ext>
            </a:extLst>
          </p:cNvPr>
          <p:cNvSpPr>
            <a:spLocks noGrp="1"/>
          </p:cNvSpPr>
          <p:nvPr>
            <p:ph type="ftr" sz="quarter" idx="11"/>
          </p:nvPr>
        </p:nvSpPr>
        <p:spPr/>
        <p:txBody>
          <a:bodyPr/>
          <a:lstStyle/>
          <a:p>
            <a:r>
              <a:rPr lang="nb-NO"/>
              <a:t>Mellom vil ikke - og kan ikke.  Sørlandske lærerstevne 2025</a:t>
            </a:r>
          </a:p>
        </p:txBody>
      </p:sp>
    </p:spTree>
    <p:extLst>
      <p:ext uri="{BB962C8B-B14F-4D97-AF65-F5344CB8AC3E}">
        <p14:creationId xmlns:p14="http://schemas.microsoft.com/office/powerpoint/2010/main" val="248604418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innhold 2">
            <a:extLst>
              <a:ext uri="{FF2B5EF4-FFF2-40B4-BE49-F238E27FC236}">
                <a16:creationId xmlns:a16="http://schemas.microsoft.com/office/drawing/2014/main" id="{C6E8F4C0-B5ED-43DA-14F8-B33759E03856}"/>
              </a:ext>
            </a:extLst>
          </p:cNvPr>
          <p:cNvSpPr txBox="1">
            <a:spLocks/>
          </p:cNvSpPr>
          <p:nvPr/>
        </p:nvSpPr>
        <p:spPr>
          <a:xfrm>
            <a:off x="899592" y="346836"/>
            <a:ext cx="7632848" cy="5818468"/>
          </a:xfrm>
          <a:prstGeom prst="rect">
            <a:avLst/>
          </a:prstGeom>
        </p:spPr>
        <p:txBody>
          <a:bodyPr>
            <a:normAutofit/>
          </a:bodyPr>
          <a:lst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a:lstStyle>
          <a:p>
            <a:pPr marL="0" indent="0">
              <a:buNone/>
            </a:pPr>
            <a:r>
              <a:rPr lang="nb-NO" sz="3200" b="1" dirty="0">
                <a:solidFill>
                  <a:schemeClr val="tx1"/>
                </a:solidFill>
              </a:rPr>
              <a:t>Noen forskningsresultater</a:t>
            </a:r>
          </a:p>
          <a:p>
            <a:pPr>
              <a:buFont typeface="Arial" panose="020B0604020202020204" pitchFamily="34" charset="0"/>
              <a:buChar char="•"/>
            </a:pPr>
            <a:r>
              <a:rPr lang="nb-NO" dirty="0">
                <a:solidFill>
                  <a:schemeClr val="tx1"/>
                </a:solidFill>
              </a:rPr>
              <a:t>Relasjonen, eller forholdet mellom den voksne og eleven, er avgjørende for om en lykkes i arbeidet med eleven eller ikke.</a:t>
            </a:r>
            <a:br>
              <a:rPr lang="nb-NO" dirty="0">
                <a:solidFill>
                  <a:schemeClr val="tx1"/>
                </a:solidFill>
              </a:rPr>
            </a:br>
            <a:endParaRPr lang="nb-NO" dirty="0">
              <a:solidFill>
                <a:schemeClr val="tx1"/>
              </a:solidFill>
            </a:endParaRPr>
          </a:p>
          <a:p>
            <a:pPr>
              <a:buFont typeface="Arial" panose="020B0604020202020204" pitchFamily="34" charset="0"/>
              <a:buChar char="•"/>
            </a:pPr>
            <a:r>
              <a:rPr lang="nb-NO" dirty="0">
                <a:solidFill>
                  <a:schemeClr val="tx1"/>
                </a:solidFill>
              </a:rPr>
              <a:t>Den voksnes forståelse av utfordrende atferd er avgjørende for hvordan de ser og møter eleven.</a:t>
            </a:r>
            <a:br>
              <a:rPr lang="nb-NO" dirty="0">
                <a:solidFill>
                  <a:schemeClr val="tx1"/>
                </a:solidFill>
              </a:rPr>
            </a:br>
            <a:endParaRPr lang="nb-NO" dirty="0">
              <a:solidFill>
                <a:schemeClr val="tx1"/>
              </a:solidFill>
            </a:endParaRPr>
          </a:p>
          <a:p>
            <a:pPr>
              <a:buFont typeface="Arial" panose="020B0604020202020204" pitchFamily="34" charset="0"/>
              <a:buChar char="•"/>
            </a:pPr>
            <a:r>
              <a:rPr lang="nb-NO" dirty="0">
                <a:solidFill>
                  <a:schemeClr val="tx1"/>
                </a:solidFill>
              </a:rPr>
              <a:t>Relasjonen og forståelsen er avgjørende for hvordan en møter utfordrende atferd.</a:t>
            </a:r>
            <a:br>
              <a:rPr lang="nb-NO" dirty="0">
                <a:solidFill>
                  <a:schemeClr val="tx1"/>
                </a:solidFill>
              </a:rPr>
            </a:br>
            <a:endParaRPr lang="nb-NO" dirty="0">
              <a:solidFill>
                <a:schemeClr val="tx1"/>
              </a:solidFill>
            </a:endParaRPr>
          </a:p>
          <a:p>
            <a:pPr>
              <a:buFont typeface="Arial" panose="020B0604020202020204" pitchFamily="34" charset="0"/>
              <a:buChar char="•"/>
            </a:pPr>
            <a:r>
              <a:rPr lang="nb-NO" dirty="0">
                <a:solidFill>
                  <a:schemeClr val="tx1"/>
                </a:solidFill>
              </a:rPr>
              <a:t>Relasjonen og forståelsen er avgjørende for hvordan en forebygger utfordrende atferd.</a:t>
            </a:r>
          </a:p>
          <a:p>
            <a:pPr>
              <a:buFont typeface="Arial" panose="020B0604020202020204" pitchFamily="34" charset="0"/>
              <a:buChar char="•"/>
            </a:pPr>
            <a:endParaRPr lang="nb-NO" sz="1800" dirty="0"/>
          </a:p>
          <a:p>
            <a:pPr>
              <a:buFont typeface="Arial" panose="020B0604020202020204" pitchFamily="34" charset="0"/>
              <a:buChar char="•"/>
            </a:pPr>
            <a:endParaRPr lang="nb-NO" sz="1800" dirty="0"/>
          </a:p>
          <a:p>
            <a:pPr marL="0" indent="0">
              <a:buNone/>
            </a:pPr>
            <a:endParaRPr lang="nb-NO" sz="1800" dirty="0"/>
          </a:p>
          <a:p>
            <a:pPr marL="0" indent="0">
              <a:buNone/>
            </a:pPr>
            <a:endParaRPr lang="nb-NO" sz="1800" dirty="0"/>
          </a:p>
        </p:txBody>
      </p:sp>
      <p:sp>
        <p:nvSpPr>
          <p:cNvPr id="2" name="Plassholder for bunntekst 1">
            <a:extLst>
              <a:ext uri="{FF2B5EF4-FFF2-40B4-BE49-F238E27FC236}">
                <a16:creationId xmlns:a16="http://schemas.microsoft.com/office/drawing/2014/main" id="{AC4619B0-D68C-4654-1A25-5B512046A8C1}"/>
              </a:ext>
            </a:extLst>
          </p:cNvPr>
          <p:cNvSpPr>
            <a:spLocks noGrp="1"/>
          </p:cNvSpPr>
          <p:nvPr>
            <p:ph type="ftr" sz="quarter" idx="11"/>
          </p:nvPr>
        </p:nvSpPr>
        <p:spPr/>
        <p:txBody>
          <a:bodyPr/>
          <a:lstStyle/>
          <a:p>
            <a:r>
              <a:rPr lang="nb-NO"/>
              <a:t>Mellom vil ikke - og kan ikke.  Sørlandske lærerstevne 2025</a:t>
            </a:r>
          </a:p>
        </p:txBody>
      </p:sp>
    </p:spTree>
    <p:extLst>
      <p:ext uri="{BB962C8B-B14F-4D97-AF65-F5344CB8AC3E}">
        <p14:creationId xmlns:p14="http://schemas.microsoft.com/office/powerpoint/2010/main" val="1769854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Kids Walking School Images - Free Download on Freepik">
            <a:extLst>
              <a:ext uri="{FF2B5EF4-FFF2-40B4-BE49-F238E27FC236}">
                <a16:creationId xmlns:a16="http://schemas.microsoft.com/office/drawing/2014/main" id="{49DCE95A-A680-5F84-EDB7-0E5DE7B058C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00163" y="1127545"/>
            <a:ext cx="6750844" cy="4496968"/>
          </a:xfrm>
          <a:prstGeom prst="rect">
            <a:avLst/>
          </a:prstGeom>
          <a:noFill/>
          <a:extLst>
            <a:ext uri="{909E8E84-426E-40DD-AFC4-6F175D3DCCD1}">
              <a14:hiddenFill xmlns:a14="http://schemas.microsoft.com/office/drawing/2010/main">
                <a:solidFill>
                  <a:srgbClr val="FFFFFF"/>
                </a:solidFill>
              </a14:hiddenFill>
            </a:ext>
          </a:extLst>
        </p:spPr>
      </p:pic>
      <p:sp>
        <p:nvSpPr>
          <p:cNvPr id="2" name="Plassholder for bunntekst 1">
            <a:extLst>
              <a:ext uri="{FF2B5EF4-FFF2-40B4-BE49-F238E27FC236}">
                <a16:creationId xmlns:a16="http://schemas.microsoft.com/office/drawing/2014/main" id="{68EEB3A7-A737-7839-A0EC-63B7B563014C}"/>
              </a:ext>
            </a:extLst>
          </p:cNvPr>
          <p:cNvSpPr>
            <a:spLocks noGrp="1"/>
          </p:cNvSpPr>
          <p:nvPr>
            <p:ph type="ftr" sz="quarter" idx="11"/>
          </p:nvPr>
        </p:nvSpPr>
        <p:spPr/>
        <p:txBody>
          <a:bodyPr/>
          <a:lstStyle/>
          <a:p>
            <a:r>
              <a:rPr lang="nb-NO"/>
              <a:t>Mellom vil ikke - og kan ikke.  Sørlandske lærerstevne 2025</a:t>
            </a:r>
          </a:p>
        </p:txBody>
      </p:sp>
    </p:spTree>
    <p:extLst>
      <p:ext uri="{BB962C8B-B14F-4D97-AF65-F5344CB8AC3E}">
        <p14:creationId xmlns:p14="http://schemas.microsoft.com/office/powerpoint/2010/main" val="211006926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kstSylinder 5">
            <a:extLst>
              <a:ext uri="{FF2B5EF4-FFF2-40B4-BE49-F238E27FC236}">
                <a16:creationId xmlns:a16="http://schemas.microsoft.com/office/drawing/2014/main" id="{D47E5927-333F-4D8D-4EB6-5E7DE9194F97}"/>
              </a:ext>
            </a:extLst>
          </p:cNvPr>
          <p:cNvSpPr txBox="1"/>
          <p:nvPr/>
        </p:nvSpPr>
        <p:spPr>
          <a:xfrm>
            <a:off x="395536" y="476672"/>
            <a:ext cx="8149346" cy="5016758"/>
          </a:xfrm>
          <a:prstGeom prst="rect">
            <a:avLst/>
          </a:prstGeom>
          <a:noFill/>
        </p:spPr>
        <p:txBody>
          <a:bodyPr wrap="square">
            <a:spAutoFit/>
          </a:bodyPr>
          <a:lstStyle/>
          <a:p>
            <a:r>
              <a:rPr lang="nb-NO" sz="2000" i="1" dirty="0"/>
              <a:t>En god hjelper må ha store øyne for å se hver enkelt elev. Han må ha store ører og være flink til å lytte. Munnen skal derimot være bitte liten. Den gode hjelper trenger nemlig ikke si så mye selv; det kan være mye viktigere å la den andre få snakke.</a:t>
            </a:r>
            <a:br>
              <a:rPr lang="nb-NO" sz="2000" i="1" dirty="0"/>
            </a:br>
            <a:br>
              <a:rPr lang="nb-NO" sz="2000" i="1" dirty="0"/>
            </a:br>
            <a:r>
              <a:rPr lang="nb-NO" sz="2000" i="1" dirty="0"/>
              <a:t>Den gode hjelper har et stort hjerte som vil den andre vel. Han har også en stor veske som kan romme alt han hører. Det er umulig å bære alt man får del i, inni seg. En veske kan man sette fra seg, og det er helt nødvendig. Den gode hjelper har antenner på hodet for å fange opp signaler, men antennene kan også beskytte. Man skal kanskje ikke ta imot alt som faller ned i hodet på en. Vi trenger å filtrere for at ikke alt det vonde og vanskelige skal slå oss i bakken. </a:t>
            </a:r>
          </a:p>
          <a:p>
            <a:br>
              <a:rPr lang="nb-NO" sz="2000" i="1" dirty="0"/>
            </a:br>
            <a:r>
              <a:rPr lang="nb-NO" sz="2000" i="1" dirty="0"/>
              <a:t>Sist, men ikke minst, må den gode hjelper ha stor urinblære. Han må ha utholdenhet, god tid, og klare å være til stede for den som trenger det </a:t>
            </a:r>
            <a:r>
              <a:rPr lang="nb-NO" sz="2000" dirty="0"/>
              <a:t>(</a:t>
            </a:r>
            <a:r>
              <a:rPr lang="nb-NO" sz="2000" dirty="0" err="1"/>
              <a:t>Juveli</a:t>
            </a:r>
            <a:r>
              <a:rPr lang="nb-NO" sz="2000" dirty="0"/>
              <a:t> &amp; Peters, 2020, s 10).</a:t>
            </a:r>
          </a:p>
        </p:txBody>
      </p:sp>
      <p:sp>
        <p:nvSpPr>
          <p:cNvPr id="2" name="Plassholder for bunntekst 1">
            <a:extLst>
              <a:ext uri="{FF2B5EF4-FFF2-40B4-BE49-F238E27FC236}">
                <a16:creationId xmlns:a16="http://schemas.microsoft.com/office/drawing/2014/main" id="{22C05D5A-83F4-6A30-DA40-13F804FE4D0A}"/>
              </a:ext>
            </a:extLst>
          </p:cNvPr>
          <p:cNvSpPr>
            <a:spLocks noGrp="1"/>
          </p:cNvSpPr>
          <p:nvPr>
            <p:ph type="ftr" sz="quarter" idx="11"/>
          </p:nvPr>
        </p:nvSpPr>
        <p:spPr/>
        <p:txBody>
          <a:bodyPr/>
          <a:lstStyle/>
          <a:p>
            <a:r>
              <a:rPr lang="nb-NO"/>
              <a:t>Mellom vil ikke - og kan ikke.  Sørlandske lærerstevne 2025</a:t>
            </a:r>
          </a:p>
        </p:txBody>
      </p:sp>
    </p:spTree>
    <p:extLst>
      <p:ext uri="{BB962C8B-B14F-4D97-AF65-F5344CB8AC3E}">
        <p14:creationId xmlns:p14="http://schemas.microsoft.com/office/powerpoint/2010/main" val="381598444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bunntekst 1">
            <a:extLst>
              <a:ext uri="{FF2B5EF4-FFF2-40B4-BE49-F238E27FC236}">
                <a16:creationId xmlns:a16="http://schemas.microsoft.com/office/drawing/2014/main" id="{1077B23B-4F85-E5A7-EA43-AA4EC619CEA0}"/>
              </a:ext>
            </a:extLst>
          </p:cNvPr>
          <p:cNvSpPr>
            <a:spLocks noGrp="1"/>
          </p:cNvSpPr>
          <p:nvPr>
            <p:ph type="ftr" sz="quarter" idx="11"/>
          </p:nvPr>
        </p:nvSpPr>
        <p:spPr/>
        <p:txBody>
          <a:bodyPr/>
          <a:lstStyle/>
          <a:p>
            <a:r>
              <a:rPr lang="nb-NO"/>
              <a:t>Mellom vil ikke - og kan ikke.  Sørlandske lærerstevne 2025</a:t>
            </a:r>
          </a:p>
        </p:txBody>
      </p:sp>
      <p:pic>
        <p:nvPicPr>
          <p:cNvPr id="1026" name="Picture 2" descr="Skyggespill 9788282514439 Jan Arild Gundersen Brukte bøker">
            <a:extLst>
              <a:ext uri="{FF2B5EF4-FFF2-40B4-BE49-F238E27FC236}">
                <a16:creationId xmlns:a16="http://schemas.microsoft.com/office/drawing/2014/main" id="{620FEC53-4AD7-5682-6823-595979EDDDA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332656"/>
            <a:ext cx="3816424" cy="5167718"/>
          </a:xfrm>
          <a:prstGeom prst="rect">
            <a:avLst/>
          </a:prstGeom>
          <a:noFill/>
          <a:extLst>
            <a:ext uri="{909E8E84-426E-40DD-AFC4-6F175D3DCCD1}">
              <a14:hiddenFill xmlns:a14="http://schemas.microsoft.com/office/drawing/2010/main">
                <a:solidFill>
                  <a:srgbClr val="FFFFFF"/>
                </a:solidFill>
              </a14:hiddenFill>
            </a:ext>
          </a:extLst>
        </p:spPr>
      </p:pic>
      <p:pic>
        <p:nvPicPr>
          <p:cNvPr id="4" name="Bilde 3">
            <a:extLst>
              <a:ext uri="{FF2B5EF4-FFF2-40B4-BE49-F238E27FC236}">
                <a16:creationId xmlns:a16="http://schemas.microsoft.com/office/drawing/2014/main" id="{A2753247-1175-4DC1-E887-817F473AFC03}"/>
              </a:ext>
            </a:extLst>
          </p:cNvPr>
          <p:cNvPicPr>
            <a:picLocks noChangeAspect="1"/>
          </p:cNvPicPr>
          <p:nvPr/>
        </p:nvPicPr>
        <p:blipFill>
          <a:blip r:embed="rId3"/>
          <a:stretch>
            <a:fillRect/>
          </a:stretch>
        </p:blipFill>
        <p:spPr>
          <a:xfrm>
            <a:off x="5220072" y="1340768"/>
            <a:ext cx="3744416" cy="4862314"/>
          </a:xfrm>
          <a:prstGeom prst="rect">
            <a:avLst/>
          </a:prstGeom>
        </p:spPr>
      </p:pic>
      <p:pic>
        <p:nvPicPr>
          <p:cNvPr id="5" name="Picture 4" descr="512 Holdeplass for buss - Norsk Trafikksikring">
            <a:extLst>
              <a:ext uri="{FF2B5EF4-FFF2-40B4-BE49-F238E27FC236}">
                <a16:creationId xmlns:a16="http://schemas.microsoft.com/office/drawing/2014/main" id="{15C1C20F-996B-E50B-E3BE-444326DAE7E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249" y="6014756"/>
            <a:ext cx="1142375" cy="8523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737242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20C56134-F84A-60BA-AA71-AD0CD0976480}"/>
              </a:ext>
            </a:extLst>
          </p:cNvPr>
          <p:cNvSpPr/>
          <p:nvPr/>
        </p:nvSpPr>
        <p:spPr>
          <a:xfrm>
            <a:off x="2519772" y="2186862"/>
            <a:ext cx="810090" cy="32403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sz="1350"/>
          </a:p>
        </p:txBody>
      </p:sp>
      <p:pic>
        <p:nvPicPr>
          <p:cNvPr id="8194" name="Picture 2" descr="Psykisk helse i skolen">
            <a:extLst>
              <a:ext uri="{FF2B5EF4-FFF2-40B4-BE49-F238E27FC236}">
                <a16:creationId xmlns:a16="http://schemas.microsoft.com/office/drawing/2014/main" id="{4E9DA8DC-AB67-EF8E-F6E6-7E1E3F1DA7B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520" y="260648"/>
            <a:ext cx="3693940" cy="5213920"/>
          </a:xfrm>
          <a:prstGeom prst="rect">
            <a:avLst/>
          </a:prstGeom>
          <a:noFill/>
          <a:extLst>
            <a:ext uri="{909E8E84-426E-40DD-AFC4-6F175D3DCCD1}">
              <a14:hiddenFill xmlns:a14="http://schemas.microsoft.com/office/drawing/2010/main">
                <a:solidFill>
                  <a:srgbClr val="FFFFFF"/>
                </a:solidFill>
              </a14:hiddenFill>
            </a:ext>
          </a:extLst>
        </p:spPr>
      </p:pic>
      <p:sp>
        <p:nvSpPr>
          <p:cNvPr id="6" name="TekstSylinder 5">
            <a:extLst>
              <a:ext uri="{FF2B5EF4-FFF2-40B4-BE49-F238E27FC236}">
                <a16:creationId xmlns:a16="http://schemas.microsoft.com/office/drawing/2014/main" id="{4F472505-0C5D-122F-1E56-C2154E1BB0C9}"/>
              </a:ext>
            </a:extLst>
          </p:cNvPr>
          <p:cNvSpPr txBox="1"/>
          <p:nvPr/>
        </p:nvSpPr>
        <p:spPr>
          <a:xfrm>
            <a:off x="4495428" y="1412776"/>
            <a:ext cx="3429000" cy="1384995"/>
          </a:xfrm>
          <a:prstGeom prst="rect">
            <a:avLst/>
          </a:prstGeom>
          <a:noFill/>
        </p:spPr>
        <p:txBody>
          <a:bodyPr wrap="square">
            <a:spAutoFit/>
          </a:bodyPr>
          <a:lstStyle/>
          <a:p>
            <a:r>
              <a:rPr lang="nb-NO" sz="2800" dirty="0"/>
              <a:t>Forstå hvordan det er inni meg, når jeg er utav meg.</a:t>
            </a:r>
          </a:p>
        </p:txBody>
      </p:sp>
      <p:sp>
        <p:nvSpPr>
          <p:cNvPr id="2" name="Plassholder for bunntekst 1">
            <a:extLst>
              <a:ext uri="{FF2B5EF4-FFF2-40B4-BE49-F238E27FC236}">
                <a16:creationId xmlns:a16="http://schemas.microsoft.com/office/drawing/2014/main" id="{44DF8A5A-ED35-E7EC-44F3-ED6F44149209}"/>
              </a:ext>
            </a:extLst>
          </p:cNvPr>
          <p:cNvSpPr>
            <a:spLocks noGrp="1"/>
          </p:cNvSpPr>
          <p:nvPr>
            <p:ph type="ftr" sz="quarter" idx="11"/>
          </p:nvPr>
        </p:nvSpPr>
        <p:spPr/>
        <p:txBody>
          <a:bodyPr/>
          <a:lstStyle/>
          <a:p>
            <a:r>
              <a:rPr lang="nb-NO"/>
              <a:t>Mellom vil ikke - og kan ikke.  Sørlandske lærerstevne 2025</a:t>
            </a:r>
          </a:p>
        </p:txBody>
      </p:sp>
      <p:sp>
        <p:nvSpPr>
          <p:cNvPr id="5" name="TekstSylinder 4">
            <a:extLst>
              <a:ext uri="{FF2B5EF4-FFF2-40B4-BE49-F238E27FC236}">
                <a16:creationId xmlns:a16="http://schemas.microsoft.com/office/drawing/2014/main" id="{CFC51CF9-E90A-B4A8-1F1F-90077D24C023}"/>
              </a:ext>
            </a:extLst>
          </p:cNvPr>
          <p:cNvSpPr txBox="1"/>
          <p:nvPr/>
        </p:nvSpPr>
        <p:spPr>
          <a:xfrm>
            <a:off x="3707904" y="4365104"/>
            <a:ext cx="5004048" cy="1844608"/>
          </a:xfrm>
          <a:prstGeom prst="rect">
            <a:avLst/>
          </a:prstGeom>
          <a:noFill/>
        </p:spPr>
        <p:txBody>
          <a:bodyPr wrap="square">
            <a:spAutoFit/>
          </a:bodyPr>
          <a:lstStyle/>
          <a:p>
            <a:pPr lvl="0">
              <a:lnSpc>
                <a:spcPct val="115000"/>
              </a:lnSpc>
              <a:spcAft>
                <a:spcPts val="800"/>
              </a:spcAft>
            </a:pPr>
            <a:r>
              <a:rPr lang="nb-NO" sz="2000" b="1" kern="100" dirty="0">
                <a:effectLst/>
                <a:latin typeface="Aptos" panose="020B0004020202020204" pitchFamily="34" charset="0"/>
                <a:ea typeface="Aptos" panose="020B0004020202020204" pitchFamily="34" charset="0"/>
                <a:cs typeface="Times New Roman" panose="02020603050405020304" pitchFamily="18" charset="0"/>
              </a:rPr>
              <a:t>For mange elever er deres reaksjoner normale reaksjoner på unormale hendelser og belastninger, men vi voksne snur dem på hodet og kaller dem atferdsproblemer.</a:t>
            </a:r>
          </a:p>
        </p:txBody>
      </p:sp>
    </p:spTree>
    <p:extLst>
      <p:ext uri="{BB962C8B-B14F-4D97-AF65-F5344CB8AC3E}">
        <p14:creationId xmlns:p14="http://schemas.microsoft.com/office/powerpoint/2010/main" val="2523525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Sylinder 2">
            <a:extLst>
              <a:ext uri="{FF2B5EF4-FFF2-40B4-BE49-F238E27FC236}">
                <a16:creationId xmlns:a16="http://schemas.microsoft.com/office/drawing/2014/main" id="{E4A40DCE-0D61-E539-C735-287E246072D4}"/>
              </a:ext>
            </a:extLst>
          </p:cNvPr>
          <p:cNvSpPr txBox="1"/>
          <p:nvPr/>
        </p:nvSpPr>
        <p:spPr>
          <a:xfrm>
            <a:off x="1331640" y="764704"/>
            <a:ext cx="7344816" cy="4339650"/>
          </a:xfrm>
          <a:prstGeom prst="rect">
            <a:avLst/>
          </a:prstGeom>
          <a:noFill/>
        </p:spPr>
        <p:txBody>
          <a:bodyPr wrap="square" rtlCol="0">
            <a:spAutoFit/>
          </a:bodyPr>
          <a:lstStyle/>
          <a:p>
            <a:r>
              <a:rPr lang="nb-NO" sz="2800" b="1" dirty="0"/>
              <a:t>For å møte barn som har det vanskelig trenger voksne:</a:t>
            </a:r>
          </a:p>
          <a:p>
            <a:endParaRPr lang="nb-NO" sz="2400" b="1" dirty="0"/>
          </a:p>
          <a:p>
            <a:r>
              <a:rPr lang="nb-NO" sz="2800" dirty="0"/>
              <a:t>Kunnskap</a:t>
            </a:r>
          </a:p>
          <a:p>
            <a:endParaRPr lang="nb-NO" sz="2800" dirty="0"/>
          </a:p>
          <a:p>
            <a:endParaRPr lang="nb-NO" sz="2800" dirty="0"/>
          </a:p>
          <a:p>
            <a:r>
              <a:rPr lang="nb-NO" sz="2800" dirty="0"/>
              <a:t>Kompetanse</a:t>
            </a:r>
          </a:p>
          <a:p>
            <a:endParaRPr lang="nb-NO" sz="2800" dirty="0"/>
          </a:p>
          <a:p>
            <a:endParaRPr lang="nb-NO" sz="2800" dirty="0"/>
          </a:p>
          <a:p>
            <a:r>
              <a:rPr lang="nb-NO" sz="2800" dirty="0"/>
              <a:t>Kapasitet</a:t>
            </a:r>
          </a:p>
        </p:txBody>
      </p:sp>
      <p:pic>
        <p:nvPicPr>
          <p:cNvPr id="9218" name="Picture 2" descr="Et Hjerte Ikon - Gratis vektorgrafikk på Pixabay - Pixabay">
            <a:extLst>
              <a:ext uri="{FF2B5EF4-FFF2-40B4-BE49-F238E27FC236}">
                <a16:creationId xmlns:a16="http://schemas.microsoft.com/office/drawing/2014/main" id="{39461624-B87A-FC22-345E-73524CFFB13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36096" y="2380868"/>
            <a:ext cx="2228585" cy="2096263"/>
          </a:xfrm>
          <a:prstGeom prst="rect">
            <a:avLst/>
          </a:prstGeom>
          <a:noFill/>
          <a:extLst>
            <a:ext uri="{909E8E84-426E-40DD-AFC4-6F175D3DCCD1}">
              <a14:hiddenFill xmlns:a14="http://schemas.microsoft.com/office/drawing/2010/main">
                <a:solidFill>
                  <a:srgbClr val="FFFFFF"/>
                </a:solidFill>
              </a14:hiddenFill>
            </a:ext>
          </a:extLst>
        </p:spPr>
      </p:pic>
      <p:sp>
        <p:nvSpPr>
          <p:cNvPr id="2" name="Plassholder for bunntekst 1">
            <a:extLst>
              <a:ext uri="{FF2B5EF4-FFF2-40B4-BE49-F238E27FC236}">
                <a16:creationId xmlns:a16="http://schemas.microsoft.com/office/drawing/2014/main" id="{2AD96CC9-755F-149E-275D-10A636C7736A}"/>
              </a:ext>
            </a:extLst>
          </p:cNvPr>
          <p:cNvSpPr>
            <a:spLocks noGrp="1"/>
          </p:cNvSpPr>
          <p:nvPr>
            <p:ph type="ftr" sz="quarter" idx="11"/>
          </p:nvPr>
        </p:nvSpPr>
        <p:spPr/>
        <p:txBody>
          <a:bodyPr/>
          <a:lstStyle/>
          <a:p>
            <a:r>
              <a:rPr lang="nb-NO"/>
              <a:t>Mellom vil ikke - og kan ikke.  Sørlandske lærerstevne 2025</a:t>
            </a:r>
          </a:p>
        </p:txBody>
      </p:sp>
      <p:pic>
        <p:nvPicPr>
          <p:cNvPr id="4" name="Picture 4" descr="512 Holdeplass for buss - Norsk Trafikksikring">
            <a:extLst>
              <a:ext uri="{FF2B5EF4-FFF2-40B4-BE49-F238E27FC236}">
                <a16:creationId xmlns:a16="http://schemas.microsoft.com/office/drawing/2014/main" id="{4AB2BE02-DECD-CDF9-B363-E55F4D41B9D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249" y="6014756"/>
            <a:ext cx="1142375" cy="8523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6810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6" presetClass="entr" presetSubtype="32" fill="hold" nodeType="clickEffect">
                                  <p:stCondLst>
                                    <p:cond delay="0"/>
                                  </p:stCondLst>
                                  <p:childTnLst>
                                    <p:set>
                                      <p:cBhvr>
                                        <p:cTn id="18" dur="1" fill="hold">
                                          <p:stCondLst>
                                            <p:cond delay="0"/>
                                          </p:stCondLst>
                                        </p:cTn>
                                        <p:tgtEl>
                                          <p:spTgt spid="9218"/>
                                        </p:tgtEl>
                                        <p:attrNameLst>
                                          <p:attrName>style.visibility</p:attrName>
                                        </p:attrNameLst>
                                      </p:cBhvr>
                                      <p:to>
                                        <p:strVal val="visible"/>
                                      </p:to>
                                    </p:set>
                                    <p:animEffect transition="in" filter="circle(out)">
                                      <p:cBhvr>
                                        <p:cTn id="19" dur="2000"/>
                                        <p:tgtEl>
                                          <p:spTgt spid="92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24" y="-23018"/>
            <a:ext cx="5410944" cy="1143000"/>
          </a:xfrm>
        </p:spPr>
        <p:txBody>
          <a:bodyPr>
            <a:normAutofit/>
          </a:bodyPr>
          <a:lstStyle/>
          <a:p>
            <a:r>
              <a:rPr lang="nb-NO" sz="3200" b="1" dirty="0">
                <a:latin typeface="+mn-lt"/>
              </a:rPr>
              <a:t>Den polyvagale teorien</a:t>
            </a:r>
          </a:p>
        </p:txBody>
      </p:sp>
      <p:sp>
        <p:nvSpPr>
          <p:cNvPr id="3" name="Plassholder for innhold 2"/>
          <p:cNvSpPr>
            <a:spLocks noGrp="1"/>
          </p:cNvSpPr>
          <p:nvPr>
            <p:ph sz="quarter" idx="13"/>
          </p:nvPr>
        </p:nvSpPr>
        <p:spPr>
          <a:xfrm>
            <a:off x="827584" y="1268760"/>
            <a:ext cx="7776864" cy="5040758"/>
          </a:xfrm>
        </p:spPr>
        <p:txBody>
          <a:bodyPr>
            <a:normAutofit fontScale="62500" lnSpcReduction="20000"/>
          </a:bodyPr>
          <a:lstStyle/>
          <a:p>
            <a:pPr marL="0" indent="0">
              <a:lnSpc>
                <a:spcPct val="107000"/>
              </a:lnSpc>
              <a:spcAft>
                <a:spcPts val="180"/>
              </a:spcAft>
              <a:buNone/>
            </a:pPr>
            <a:r>
              <a:rPr lang="nb-NO" sz="4000" b="1" kern="0" dirty="0">
                <a:ea typeface="Times New Roman" panose="02020603050405020304" pitchFamily="18" charset="0"/>
                <a:cs typeface="Times New Roman" panose="02020603050405020304" pitchFamily="18" charset="0"/>
              </a:rPr>
              <a:t>Persepsjon</a:t>
            </a:r>
            <a:r>
              <a:rPr lang="nb-NO" sz="4000" kern="0" dirty="0">
                <a:ea typeface="Times New Roman" panose="02020603050405020304" pitchFamily="18" charset="0"/>
                <a:cs typeface="Times New Roman" panose="02020603050405020304" pitchFamily="18" charset="0"/>
              </a:rPr>
              <a:t> henger alltid sammen med </a:t>
            </a:r>
            <a:r>
              <a:rPr lang="nb-NO" sz="4000" b="1" kern="0" dirty="0">
                <a:ea typeface="Times New Roman" panose="02020603050405020304" pitchFamily="18" charset="0"/>
                <a:cs typeface="Times New Roman" panose="02020603050405020304" pitchFamily="18" charset="0"/>
              </a:rPr>
              <a:t>kognisjon</a:t>
            </a:r>
            <a:r>
              <a:rPr lang="nb-NO" sz="4000" kern="0" dirty="0">
                <a:ea typeface="Times New Roman" panose="02020603050405020304" pitchFamily="18" charset="0"/>
                <a:cs typeface="Times New Roman" panose="02020603050405020304" pitchFamily="18" charset="0"/>
              </a:rPr>
              <a:t>.</a:t>
            </a:r>
            <a:br>
              <a:rPr lang="nb-NO" sz="4000" kern="0" dirty="0">
                <a:ea typeface="Times New Roman" panose="02020603050405020304" pitchFamily="18" charset="0"/>
                <a:cs typeface="Times New Roman" panose="02020603050405020304" pitchFamily="18" charset="0"/>
              </a:rPr>
            </a:br>
            <a:br>
              <a:rPr lang="nb-NO" sz="4000" kern="0" dirty="0">
                <a:ea typeface="Times New Roman" panose="02020603050405020304" pitchFamily="18" charset="0"/>
                <a:cs typeface="Times New Roman" panose="02020603050405020304" pitchFamily="18" charset="0"/>
              </a:rPr>
            </a:br>
            <a:r>
              <a:rPr lang="nb-NO" sz="4000" b="1" kern="0" dirty="0">
                <a:ea typeface="Times New Roman" panose="02020603050405020304" pitchFamily="18" charset="0"/>
                <a:cs typeface="Times New Roman" panose="02020603050405020304" pitchFamily="18" charset="0"/>
              </a:rPr>
              <a:t>Nevrosepsjon</a:t>
            </a:r>
            <a:r>
              <a:rPr lang="nb-NO" sz="4000" kern="0" dirty="0">
                <a:ea typeface="Times New Roman" panose="02020603050405020304" pitchFamily="18" charset="0"/>
                <a:cs typeface="Times New Roman" panose="02020603050405020304" pitchFamily="18" charset="0"/>
              </a:rPr>
              <a:t> er derimot persepsjon uten hjelp av kognisjon. Med </a:t>
            </a:r>
            <a:r>
              <a:rPr lang="nb-NO" sz="4000" kern="0" dirty="0" err="1">
                <a:ea typeface="Times New Roman" panose="02020603050405020304" pitchFamily="18" charset="0"/>
                <a:cs typeface="Times New Roman" panose="02020603050405020304" pitchFamily="18" charset="0"/>
              </a:rPr>
              <a:t>nevrosepsjon</a:t>
            </a:r>
            <a:r>
              <a:rPr lang="nb-NO" sz="4000" kern="0" dirty="0">
                <a:ea typeface="Times New Roman" panose="02020603050405020304" pitchFamily="18" charset="0"/>
                <a:cs typeface="Times New Roman" panose="02020603050405020304" pitchFamily="18" charset="0"/>
              </a:rPr>
              <a:t> sikter vi derfor ikke til kognitive prosesser, men til «kroppen som holder telling». </a:t>
            </a:r>
            <a:br>
              <a:rPr lang="nb-NO" sz="4000" kern="0" dirty="0">
                <a:ea typeface="Times New Roman" panose="02020603050405020304" pitchFamily="18" charset="0"/>
                <a:cs typeface="Times New Roman" panose="02020603050405020304" pitchFamily="18" charset="0"/>
              </a:rPr>
            </a:br>
            <a:endParaRPr lang="nb-NO" sz="4000" kern="100" dirty="0">
              <a:ea typeface="Aptos" panose="020B0004020202020204" pitchFamily="34" charset="0"/>
              <a:cs typeface="Times New Roman" panose="02020603050405020304" pitchFamily="18" charset="0"/>
            </a:endParaRPr>
          </a:p>
          <a:p>
            <a:pPr marL="0" indent="0">
              <a:lnSpc>
                <a:spcPct val="107000"/>
              </a:lnSpc>
              <a:spcAft>
                <a:spcPts val="180"/>
              </a:spcAft>
              <a:buNone/>
            </a:pPr>
            <a:r>
              <a:rPr lang="nb-NO" sz="4000" kern="0" dirty="0">
                <a:ea typeface="Times New Roman" panose="02020603050405020304" pitchFamily="18" charset="0"/>
                <a:cs typeface="Times New Roman" panose="02020603050405020304" pitchFamily="18" charset="0"/>
              </a:rPr>
              <a:t>Når et barn som har opplevd traumer, blir trigget, vil den nevroseptiske persepsjonen føre til at alt det internaliserte og dissosierte barnet bærer på, kommer til syne – for eksempel som utagerende atferd. </a:t>
            </a:r>
          </a:p>
          <a:p>
            <a:pPr marL="0" indent="0">
              <a:lnSpc>
                <a:spcPct val="107000"/>
              </a:lnSpc>
              <a:spcAft>
                <a:spcPts val="180"/>
              </a:spcAft>
              <a:buNone/>
            </a:pPr>
            <a:r>
              <a:rPr lang="nb-NO" sz="4000" kern="0" dirty="0">
                <a:ea typeface="Times New Roman" panose="02020603050405020304" pitchFamily="18" charset="0"/>
                <a:cs typeface="Times New Roman" panose="02020603050405020304" pitchFamily="18" charset="0"/>
              </a:rPr>
              <a:t>Nevrosepsjon er således en biologisk respons, og barn vil ikke kunne vise prososial atferd før de nevroseptisk føler seg trygt.</a:t>
            </a:r>
          </a:p>
          <a:p>
            <a:pPr marL="0" indent="0">
              <a:lnSpc>
                <a:spcPct val="107000"/>
              </a:lnSpc>
              <a:spcAft>
                <a:spcPts val="180"/>
              </a:spcAft>
              <a:buNone/>
            </a:pPr>
            <a:endParaRPr lang="nb-NO" sz="1950" kern="0" dirty="0">
              <a:ea typeface="Times New Roman" panose="02020603050405020304" pitchFamily="18" charset="0"/>
              <a:cs typeface="Times New Roman" panose="02020603050405020304" pitchFamily="18" charset="0"/>
            </a:endParaRPr>
          </a:p>
          <a:p>
            <a:pPr marL="0" indent="0">
              <a:lnSpc>
                <a:spcPct val="107000"/>
              </a:lnSpc>
              <a:spcAft>
                <a:spcPts val="180"/>
              </a:spcAft>
              <a:buNone/>
            </a:pPr>
            <a:endParaRPr lang="nb-NO" kern="100" dirty="0">
              <a:effectLst/>
              <a:ea typeface="Aptos" panose="020B0004020202020204" pitchFamily="34" charset="0"/>
              <a:cs typeface="Times New Roman" panose="02020603050405020304" pitchFamily="18" charset="0"/>
            </a:endParaRPr>
          </a:p>
          <a:p>
            <a:pPr marL="0" indent="0">
              <a:lnSpc>
                <a:spcPct val="107000"/>
              </a:lnSpc>
              <a:spcAft>
                <a:spcPts val="180"/>
              </a:spcAft>
              <a:buNone/>
            </a:pPr>
            <a:endParaRPr lang="nb-NO" kern="100" dirty="0">
              <a:effectLst/>
              <a:ea typeface="Aptos" panose="020B0004020202020204" pitchFamily="34" charset="0"/>
              <a:cs typeface="Times New Roman" panose="02020603050405020304" pitchFamily="18" charset="0"/>
            </a:endParaRPr>
          </a:p>
          <a:p>
            <a:pPr marL="0" indent="0">
              <a:lnSpc>
                <a:spcPct val="107000"/>
              </a:lnSpc>
              <a:spcAft>
                <a:spcPts val="180"/>
              </a:spcAft>
              <a:buNone/>
            </a:pPr>
            <a:endParaRPr lang="nb-NO" kern="100" dirty="0">
              <a:ea typeface="Aptos" panose="020B0004020202020204" pitchFamily="34" charset="0"/>
              <a:cs typeface="Times New Roman" panose="02020603050405020304" pitchFamily="18" charset="0"/>
            </a:endParaRPr>
          </a:p>
          <a:p>
            <a:pPr marL="0" indent="0">
              <a:lnSpc>
                <a:spcPct val="107000"/>
              </a:lnSpc>
              <a:spcAft>
                <a:spcPts val="180"/>
              </a:spcAft>
              <a:buNone/>
            </a:pPr>
            <a:endParaRPr lang="nb-NO" kern="100" dirty="0">
              <a:effectLst/>
              <a:ea typeface="Aptos" panose="020B0004020202020204" pitchFamily="34" charset="0"/>
              <a:cs typeface="Times New Roman" panose="02020603050405020304" pitchFamily="18" charset="0"/>
            </a:endParaRPr>
          </a:p>
        </p:txBody>
      </p:sp>
      <p:sp>
        <p:nvSpPr>
          <p:cNvPr id="4" name="Plassholder for bunntekst 3">
            <a:extLst>
              <a:ext uri="{FF2B5EF4-FFF2-40B4-BE49-F238E27FC236}">
                <a16:creationId xmlns:a16="http://schemas.microsoft.com/office/drawing/2014/main" id="{5DDE6397-FF85-2A7D-8702-186DA80409D7}"/>
              </a:ext>
            </a:extLst>
          </p:cNvPr>
          <p:cNvSpPr>
            <a:spLocks noGrp="1"/>
          </p:cNvSpPr>
          <p:nvPr>
            <p:ph type="ftr" sz="quarter" idx="11"/>
          </p:nvPr>
        </p:nvSpPr>
        <p:spPr/>
        <p:txBody>
          <a:bodyPr/>
          <a:lstStyle/>
          <a:p>
            <a:r>
              <a:rPr lang="nb-NO"/>
              <a:t>Mellom vil ikke - og kan ikke.  Sørlandske lærerstevne 2025</a:t>
            </a:r>
          </a:p>
        </p:txBody>
      </p:sp>
    </p:spTree>
    <p:extLst>
      <p:ext uri="{BB962C8B-B14F-4D97-AF65-F5344CB8AC3E}">
        <p14:creationId xmlns:p14="http://schemas.microsoft.com/office/powerpoint/2010/main" val="282139638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Sylinder 3">
            <a:extLst>
              <a:ext uri="{FF2B5EF4-FFF2-40B4-BE49-F238E27FC236}">
                <a16:creationId xmlns:a16="http://schemas.microsoft.com/office/drawing/2014/main" id="{CD8BA5B4-01C6-AC20-155B-125E3ABD8676}"/>
              </a:ext>
            </a:extLst>
          </p:cNvPr>
          <p:cNvSpPr txBox="1"/>
          <p:nvPr/>
        </p:nvSpPr>
        <p:spPr>
          <a:xfrm>
            <a:off x="539552" y="215362"/>
            <a:ext cx="8064896" cy="3539430"/>
          </a:xfrm>
          <a:prstGeom prst="rect">
            <a:avLst/>
          </a:prstGeom>
          <a:noFill/>
        </p:spPr>
        <p:txBody>
          <a:bodyPr wrap="square">
            <a:spAutoFit/>
          </a:bodyPr>
          <a:lstStyle/>
          <a:p>
            <a:r>
              <a:rPr lang="nb-NO" sz="2800" kern="0" dirty="0">
                <a:ea typeface="Times New Roman" panose="02020603050405020304" pitchFamily="18" charset="0"/>
                <a:cs typeface="Times New Roman" panose="02020603050405020304" pitchFamily="18" charset="0"/>
              </a:rPr>
              <a:t>Når nervesystemet oppfanger signaler om utrygghet og fare, tar nevrosepsjonen over og overstyrer tankeprosessene våre.</a:t>
            </a:r>
          </a:p>
          <a:p>
            <a:endParaRPr lang="nb-NO" sz="2800" i="1" kern="0" dirty="0">
              <a:cs typeface="Times New Roman" panose="02020603050405020304" pitchFamily="18" charset="0"/>
            </a:endParaRPr>
          </a:p>
          <a:p>
            <a:r>
              <a:rPr lang="nb-NO" sz="2800" kern="0" dirty="0">
                <a:ea typeface="Times New Roman" panose="02020603050405020304" pitchFamily="18" charset="0"/>
                <a:cs typeface="Times New Roman" panose="02020603050405020304" pitchFamily="18" charset="0"/>
              </a:rPr>
              <a:t>Et resultat av blant annet PTSD og traumerelaterte opplevelser er at nevrosepsjonen kan bli hypervåken, feiltolke situasjoner og reagere på trygge situasjoner som om de er farlige/ ute av kontroll. </a:t>
            </a:r>
            <a:endParaRPr lang="nb-NO" sz="3600" dirty="0"/>
          </a:p>
        </p:txBody>
      </p:sp>
      <p:pic>
        <p:nvPicPr>
          <p:cNvPr id="3" name="Bilde 2" descr="Et bilde som inneholder verktøy, innendørs, grunn, skitten&#10;&#10;Automatisk generert beskrivelse">
            <a:extLst>
              <a:ext uri="{FF2B5EF4-FFF2-40B4-BE49-F238E27FC236}">
                <a16:creationId xmlns:a16="http://schemas.microsoft.com/office/drawing/2014/main" id="{57A8743D-6BA0-3A7E-E135-CC5BD8C1115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29577" y="3765241"/>
            <a:ext cx="2197044" cy="2380577"/>
          </a:xfrm>
          <a:prstGeom prst="rect">
            <a:avLst/>
          </a:prstGeom>
        </p:spPr>
      </p:pic>
      <p:pic>
        <p:nvPicPr>
          <p:cNvPr id="5" name="Bilde 4" descr="Et bilde som inneholder hjul, grunn, dekk, Bildel&#10;&#10;Automatisk generert beskrivelse">
            <a:extLst>
              <a:ext uri="{FF2B5EF4-FFF2-40B4-BE49-F238E27FC236}">
                <a16:creationId xmlns:a16="http://schemas.microsoft.com/office/drawing/2014/main" id="{D37C8D66-0687-7A9C-ED38-ED2ED1F6782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5353" y="3789040"/>
            <a:ext cx="2197044" cy="2364802"/>
          </a:xfrm>
          <a:prstGeom prst="rect">
            <a:avLst/>
          </a:prstGeom>
        </p:spPr>
      </p:pic>
      <p:pic>
        <p:nvPicPr>
          <p:cNvPr id="7" name="Bilde 6" descr="Et bilde som inneholder Bildel, grunn, hjul, dekk&#10;&#10;Automatisk generert beskrivelse">
            <a:extLst>
              <a:ext uri="{FF2B5EF4-FFF2-40B4-BE49-F238E27FC236}">
                <a16:creationId xmlns:a16="http://schemas.microsoft.com/office/drawing/2014/main" id="{8B2A3704-3BBF-5370-A948-0211DF27757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6200000">
            <a:off x="3537544" y="4031100"/>
            <a:ext cx="1876886" cy="2306822"/>
          </a:xfrm>
          <a:prstGeom prst="rect">
            <a:avLst/>
          </a:prstGeom>
        </p:spPr>
      </p:pic>
      <p:sp>
        <p:nvSpPr>
          <p:cNvPr id="2" name="Plassholder for bunntekst 1">
            <a:extLst>
              <a:ext uri="{FF2B5EF4-FFF2-40B4-BE49-F238E27FC236}">
                <a16:creationId xmlns:a16="http://schemas.microsoft.com/office/drawing/2014/main" id="{C4B0D17D-6565-88BB-17E7-7BD4AAC8FE92}"/>
              </a:ext>
            </a:extLst>
          </p:cNvPr>
          <p:cNvSpPr>
            <a:spLocks noGrp="1"/>
          </p:cNvSpPr>
          <p:nvPr>
            <p:ph type="ftr" sz="quarter" idx="11"/>
          </p:nvPr>
        </p:nvSpPr>
        <p:spPr/>
        <p:txBody>
          <a:bodyPr/>
          <a:lstStyle/>
          <a:p>
            <a:r>
              <a:rPr lang="nb-NO"/>
              <a:t>Mellom vil ikke - og kan ikke.  Sørlandske lærerstevne 2025</a:t>
            </a:r>
          </a:p>
        </p:txBody>
      </p:sp>
    </p:spTree>
    <p:extLst>
      <p:ext uri="{BB962C8B-B14F-4D97-AF65-F5344CB8AC3E}">
        <p14:creationId xmlns:p14="http://schemas.microsoft.com/office/powerpoint/2010/main" val="3329425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Sylinder 3">
            <a:extLst>
              <a:ext uri="{FF2B5EF4-FFF2-40B4-BE49-F238E27FC236}">
                <a16:creationId xmlns:a16="http://schemas.microsoft.com/office/drawing/2014/main" id="{E131E967-7132-97E3-66CB-205DC8608200}"/>
              </a:ext>
            </a:extLst>
          </p:cNvPr>
          <p:cNvSpPr txBox="1"/>
          <p:nvPr/>
        </p:nvSpPr>
        <p:spPr>
          <a:xfrm>
            <a:off x="1043608" y="836712"/>
            <a:ext cx="7344816" cy="3353354"/>
          </a:xfrm>
          <a:prstGeom prst="rect">
            <a:avLst/>
          </a:prstGeom>
          <a:noFill/>
        </p:spPr>
        <p:txBody>
          <a:bodyPr wrap="square">
            <a:spAutoFit/>
          </a:bodyPr>
          <a:lstStyle/>
          <a:p>
            <a:pPr>
              <a:lnSpc>
                <a:spcPct val="107000"/>
              </a:lnSpc>
              <a:spcAft>
                <a:spcPts val="180"/>
              </a:spcAft>
            </a:pPr>
            <a:r>
              <a:rPr lang="nb-NO" sz="2800" b="1" kern="0" dirty="0">
                <a:ea typeface="Times New Roman" panose="02020603050405020304" pitchFamily="18" charset="0"/>
                <a:cs typeface="Times New Roman" panose="02020603050405020304" pitchFamily="18" charset="0"/>
              </a:rPr>
              <a:t>Å være trygg </a:t>
            </a:r>
            <a:r>
              <a:rPr lang="nb-NO" sz="2800" kern="0" dirty="0">
                <a:ea typeface="Times New Roman" panose="02020603050405020304" pitchFamily="18" charset="0"/>
                <a:cs typeface="Times New Roman" panose="02020603050405020304" pitchFamily="18" charset="0"/>
              </a:rPr>
              <a:t>er ikke det samme som </a:t>
            </a:r>
            <a:r>
              <a:rPr lang="nb-NO" sz="2800" b="1" kern="0" dirty="0">
                <a:ea typeface="Times New Roman" panose="02020603050405020304" pitchFamily="18" charset="0"/>
                <a:cs typeface="Times New Roman" panose="02020603050405020304" pitchFamily="18" charset="0"/>
              </a:rPr>
              <a:t>å føle seg trygg</a:t>
            </a:r>
            <a:r>
              <a:rPr lang="nb-NO" sz="2800" kern="0" dirty="0">
                <a:ea typeface="Times New Roman" panose="02020603050405020304" pitchFamily="18" charset="0"/>
                <a:cs typeface="Times New Roman" panose="02020603050405020304" pitchFamily="18" charset="0"/>
              </a:rPr>
              <a:t>. </a:t>
            </a:r>
            <a:br>
              <a:rPr lang="nb-NO" sz="2000" kern="0" dirty="0">
                <a:ea typeface="Times New Roman" panose="02020603050405020304" pitchFamily="18" charset="0"/>
                <a:cs typeface="Times New Roman" panose="02020603050405020304" pitchFamily="18" charset="0"/>
              </a:rPr>
            </a:br>
            <a:br>
              <a:rPr lang="nb-NO" sz="2000" kern="0" dirty="0">
                <a:ea typeface="Times New Roman" panose="02020603050405020304" pitchFamily="18" charset="0"/>
                <a:cs typeface="Times New Roman" panose="02020603050405020304" pitchFamily="18" charset="0"/>
              </a:rPr>
            </a:br>
            <a:r>
              <a:rPr lang="nb-NO" sz="2400" kern="0" dirty="0">
                <a:ea typeface="Times New Roman" panose="02020603050405020304" pitchFamily="18" charset="0"/>
                <a:cs typeface="Times New Roman" panose="02020603050405020304" pitchFamily="18" charset="0"/>
              </a:rPr>
              <a:t>Det kan ta lang tid før eleven en jobber med begynner å føle seg trygg, og det vil være mange oppturer og nedturer underveis.</a:t>
            </a:r>
          </a:p>
          <a:p>
            <a:pPr algn="ctr">
              <a:lnSpc>
                <a:spcPct val="107000"/>
              </a:lnSpc>
              <a:spcAft>
                <a:spcPts val="180"/>
              </a:spcAft>
            </a:pPr>
            <a:endParaRPr lang="nb-NO" sz="2400" kern="0" dirty="0">
              <a:ea typeface="Aptos" panose="020B0004020202020204" pitchFamily="34" charset="0"/>
              <a:cs typeface="Times New Roman" panose="02020603050405020304" pitchFamily="18" charset="0"/>
            </a:endParaRPr>
          </a:p>
          <a:p>
            <a:pPr>
              <a:lnSpc>
                <a:spcPct val="107000"/>
              </a:lnSpc>
              <a:spcAft>
                <a:spcPts val="180"/>
              </a:spcAft>
            </a:pPr>
            <a:r>
              <a:rPr lang="nb-NO" sz="2400" b="1" kern="0" dirty="0">
                <a:ea typeface="Aptos" panose="020B0004020202020204" pitchFamily="34" charset="0"/>
                <a:cs typeface="Times New Roman" panose="02020603050405020304" pitchFamily="18" charset="0"/>
              </a:rPr>
              <a:t> Trygghet                    Tilknytning                    Integrasjon.</a:t>
            </a:r>
            <a:endParaRPr lang="nb-NO" sz="2400" b="1" kern="100" dirty="0">
              <a:ea typeface="Aptos" panose="020B0004020202020204" pitchFamily="34" charset="0"/>
              <a:cs typeface="Times New Roman" panose="02020603050405020304" pitchFamily="18" charset="0"/>
            </a:endParaRPr>
          </a:p>
        </p:txBody>
      </p:sp>
      <p:sp>
        <p:nvSpPr>
          <p:cNvPr id="6" name="Pil: høyre 5">
            <a:extLst>
              <a:ext uri="{FF2B5EF4-FFF2-40B4-BE49-F238E27FC236}">
                <a16:creationId xmlns:a16="http://schemas.microsoft.com/office/drawing/2014/main" id="{3D5AF7EA-E294-E25B-5616-9BD231518CF9}"/>
              </a:ext>
            </a:extLst>
          </p:cNvPr>
          <p:cNvSpPr/>
          <p:nvPr/>
        </p:nvSpPr>
        <p:spPr>
          <a:xfrm>
            <a:off x="2627784" y="3861048"/>
            <a:ext cx="686225" cy="216024"/>
          </a:xfrm>
          <a:prstGeom prst="rightArrow">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sz="1350"/>
          </a:p>
        </p:txBody>
      </p:sp>
      <p:sp>
        <p:nvSpPr>
          <p:cNvPr id="7" name="Pil: høyre 6">
            <a:extLst>
              <a:ext uri="{FF2B5EF4-FFF2-40B4-BE49-F238E27FC236}">
                <a16:creationId xmlns:a16="http://schemas.microsoft.com/office/drawing/2014/main" id="{CABD71A4-52C0-9742-0FC7-8E8C0904354C}"/>
              </a:ext>
            </a:extLst>
          </p:cNvPr>
          <p:cNvSpPr/>
          <p:nvPr/>
        </p:nvSpPr>
        <p:spPr>
          <a:xfrm>
            <a:off x="5436096" y="3867884"/>
            <a:ext cx="686225" cy="216024"/>
          </a:xfrm>
          <a:prstGeom prst="rightArrow">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sz="1350"/>
          </a:p>
        </p:txBody>
      </p:sp>
      <p:sp>
        <p:nvSpPr>
          <p:cNvPr id="5" name="TekstSylinder 4">
            <a:extLst>
              <a:ext uri="{FF2B5EF4-FFF2-40B4-BE49-F238E27FC236}">
                <a16:creationId xmlns:a16="http://schemas.microsoft.com/office/drawing/2014/main" id="{24C4F90F-3076-D4A3-97C4-4C00E3AA545C}"/>
              </a:ext>
            </a:extLst>
          </p:cNvPr>
          <p:cNvSpPr txBox="1"/>
          <p:nvPr/>
        </p:nvSpPr>
        <p:spPr>
          <a:xfrm>
            <a:off x="1565303" y="4941168"/>
            <a:ext cx="6602374" cy="830997"/>
          </a:xfrm>
          <a:prstGeom prst="rect">
            <a:avLst/>
          </a:prstGeom>
          <a:noFill/>
        </p:spPr>
        <p:txBody>
          <a:bodyPr wrap="square">
            <a:spAutoFit/>
          </a:bodyPr>
          <a:lstStyle/>
          <a:p>
            <a:pPr defTabSz="685800">
              <a:defRPr/>
            </a:pPr>
            <a:r>
              <a:rPr lang="nb-NO" sz="2400" kern="0" dirty="0">
                <a:ea typeface="Times New Roman" panose="02020603050405020304" pitchFamily="18" charset="0"/>
                <a:cs typeface="Times New Roman" panose="02020603050405020304" pitchFamily="18" charset="0"/>
              </a:rPr>
              <a:t>Grunnlaget for trivsel kan betraktes som trygghet, tilknytning og integrasjon (</a:t>
            </a:r>
            <a:r>
              <a:rPr lang="nb-NO" sz="2400" kern="0" dirty="0" err="1">
                <a:ea typeface="Times New Roman" panose="02020603050405020304" pitchFamily="18" charset="0"/>
                <a:cs typeface="Times New Roman" panose="02020603050405020304" pitchFamily="18" charset="0"/>
              </a:rPr>
              <a:t>Tomlinson</a:t>
            </a:r>
            <a:r>
              <a:rPr lang="nb-NO" sz="2400" kern="0" dirty="0">
                <a:ea typeface="Times New Roman" panose="02020603050405020304" pitchFamily="18" charset="0"/>
                <a:cs typeface="Times New Roman" panose="02020603050405020304" pitchFamily="18" charset="0"/>
              </a:rPr>
              <a:t>, 2015a).</a:t>
            </a:r>
            <a:endParaRPr lang="nb-NO" sz="2400" kern="100" dirty="0">
              <a:ea typeface="Aptos" panose="020B0004020202020204" pitchFamily="34" charset="0"/>
              <a:cs typeface="Times New Roman" panose="02020603050405020304" pitchFamily="18" charset="0"/>
            </a:endParaRPr>
          </a:p>
        </p:txBody>
      </p:sp>
      <p:pic>
        <p:nvPicPr>
          <p:cNvPr id="3" name="Picture 4" descr="512 Holdeplass for buss - Norsk Trafikksikring">
            <a:extLst>
              <a:ext uri="{FF2B5EF4-FFF2-40B4-BE49-F238E27FC236}">
                <a16:creationId xmlns:a16="http://schemas.microsoft.com/office/drawing/2014/main" id="{24659500-935F-978F-7134-03C63A9A7F8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249" y="6014756"/>
            <a:ext cx="1142375" cy="852388"/>
          </a:xfrm>
          <a:prstGeom prst="rect">
            <a:avLst/>
          </a:prstGeom>
          <a:noFill/>
          <a:extLst>
            <a:ext uri="{909E8E84-426E-40DD-AFC4-6F175D3DCCD1}">
              <a14:hiddenFill xmlns:a14="http://schemas.microsoft.com/office/drawing/2010/main">
                <a:solidFill>
                  <a:srgbClr val="FFFFFF"/>
                </a:solidFill>
              </a14:hiddenFill>
            </a:ext>
          </a:extLst>
        </p:spPr>
      </p:pic>
      <p:sp>
        <p:nvSpPr>
          <p:cNvPr id="2" name="Plassholder for bunntekst 1">
            <a:extLst>
              <a:ext uri="{FF2B5EF4-FFF2-40B4-BE49-F238E27FC236}">
                <a16:creationId xmlns:a16="http://schemas.microsoft.com/office/drawing/2014/main" id="{C1C788E1-72DC-A832-40FC-EF7FBAD75AFA}"/>
              </a:ext>
            </a:extLst>
          </p:cNvPr>
          <p:cNvSpPr>
            <a:spLocks noGrp="1"/>
          </p:cNvSpPr>
          <p:nvPr>
            <p:ph type="ftr" sz="quarter" idx="11"/>
          </p:nvPr>
        </p:nvSpPr>
        <p:spPr/>
        <p:txBody>
          <a:bodyPr/>
          <a:lstStyle/>
          <a:p>
            <a:r>
              <a:rPr lang="nb-NO"/>
              <a:t>Mellom vil ikke - og kan ikke.  Sørlandske lærerstevne 2025</a:t>
            </a:r>
          </a:p>
        </p:txBody>
      </p:sp>
    </p:spTree>
    <p:extLst>
      <p:ext uri="{BB962C8B-B14F-4D97-AF65-F5344CB8AC3E}">
        <p14:creationId xmlns:p14="http://schemas.microsoft.com/office/powerpoint/2010/main" val="47922674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Undertittel 2">
            <a:extLst>
              <a:ext uri="{FF2B5EF4-FFF2-40B4-BE49-F238E27FC236}">
                <a16:creationId xmlns:a16="http://schemas.microsoft.com/office/drawing/2014/main" id="{A8B8478A-EA10-2C10-2DD5-5185EF0F08C7}"/>
              </a:ext>
            </a:extLst>
          </p:cNvPr>
          <p:cNvSpPr>
            <a:spLocks noGrp="1"/>
          </p:cNvSpPr>
          <p:nvPr>
            <p:ph type="subTitle" idx="1"/>
          </p:nvPr>
        </p:nvSpPr>
        <p:spPr>
          <a:xfrm>
            <a:off x="323528" y="1196752"/>
            <a:ext cx="7776864" cy="844712"/>
          </a:xfrm>
        </p:spPr>
        <p:txBody>
          <a:bodyPr>
            <a:noAutofit/>
          </a:bodyPr>
          <a:lstStyle/>
          <a:p>
            <a:r>
              <a:rPr lang="nb-NO" sz="2800" b="1" dirty="0">
                <a:solidFill>
                  <a:schemeClr val="tx1"/>
                </a:solidFill>
                <a:latin typeface="Arial" panose="020B0604020202020204" pitchFamily="34" charset="0"/>
                <a:cs typeface="Arial" panose="020B0604020202020204" pitchFamily="34" charset="0"/>
              </a:rPr>
              <a:t>Utviklingsmessige språkforstyrrelse - DLD</a:t>
            </a:r>
          </a:p>
        </p:txBody>
      </p:sp>
      <p:sp>
        <p:nvSpPr>
          <p:cNvPr id="5" name="Undertittel 2">
            <a:extLst>
              <a:ext uri="{FF2B5EF4-FFF2-40B4-BE49-F238E27FC236}">
                <a16:creationId xmlns:a16="http://schemas.microsoft.com/office/drawing/2014/main" id="{9720CD6E-12C7-FD4E-7956-07620408A913}"/>
              </a:ext>
            </a:extLst>
          </p:cNvPr>
          <p:cNvSpPr txBox="1">
            <a:spLocks/>
          </p:cNvSpPr>
          <p:nvPr/>
        </p:nvSpPr>
        <p:spPr>
          <a:xfrm>
            <a:off x="2699792" y="4416745"/>
            <a:ext cx="5616624" cy="1244503"/>
          </a:xfrm>
          <a:prstGeom prst="rect">
            <a:avLst/>
          </a:prstGeom>
        </p:spPr>
        <p:txBody>
          <a:bodyPr vert="horz" lIns="68580" tIns="34290" rIns="68580" bIns="34290" rtlCol="0" anchor="t">
            <a:normAutofit/>
          </a:bodyPr>
          <a:lstStyle>
            <a:lvl1pPr marL="0" indent="0" algn="l" defTabSz="457200" rtl="0" eaLnBrk="1" latinLnBrk="0" hangingPunct="1">
              <a:spcBef>
                <a:spcPts val="1000"/>
              </a:spcBef>
              <a:spcAft>
                <a:spcPts val="0"/>
              </a:spcAft>
              <a:buClr>
                <a:schemeClr val="accent1"/>
              </a:buClr>
              <a:buFont typeface="Wingdings 3" charset="2"/>
              <a:buNone/>
              <a:defRPr sz="1800" kern="1200">
                <a:solidFill>
                  <a:schemeClr val="tx1">
                    <a:lumMod val="65000"/>
                    <a:lumOff val="35000"/>
                  </a:schemeClr>
                </a:solidFill>
                <a:latin typeface="+mn-lt"/>
                <a:ea typeface="+mn-ea"/>
                <a:cs typeface="+mn-cs"/>
              </a:defRPr>
            </a:lvl1pPr>
            <a:lvl2pPr marL="457200" indent="0" algn="ctr" defTabSz="457200" rtl="0" eaLnBrk="1" latinLnBrk="0" hangingPunct="1">
              <a:spcBef>
                <a:spcPts val="1000"/>
              </a:spcBef>
              <a:spcAft>
                <a:spcPts val="0"/>
              </a:spcAft>
              <a:buClr>
                <a:schemeClr val="accent1"/>
              </a:buClr>
              <a:buFont typeface="Wingdings 3" charset="2"/>
              <a:buNone/>
              <a:defRPr sz="1600" kern="1200">
                <a:solidFill>
                  <a:schemeClr val="tx1">
                    <a:tint val="75000"/>
                  </a:schemeClr>
                </a:solidFill>
                <a:latin typeface="+mn-lt"/>
                <a:ea typeface="+mn-ea"/>
                <a:cs typeface="+mn-cs"/>
              </a:defRPr>
            </a:lvl2pPr>
            <a:lvl3pPr marL="914400" indent="0" algn="ctr" defTabSz="457200" rtl="0" eaLnBrk="1" latinLnBrk="0" hangingPunct="1">
              <a:spcBef>
                <a:spcPts val="1000"/>
              </a:spcBef>
              <a:spcAft>
                <a:spcPts val="0"/>
              </a:spcAft>
              <a:buClr>
                <a:schemeClr val="accent1"/>
              </a:buClr>
              <a:buFont typeface="Wingdings 3" charset="2"/>
              <a:buNone/>
              <a:defRPr sz="1400" kern="1200">
                <a:solidFill>
                  <a:schemeClr val="tx1">
                    <a:tint val="75000"/>
                  </a:schemeClr>
                </a:solidFill>
                <a:latin typeface="+mn-lt"/>
                <a:ea typeface="+mn-ea"/>
                <a:cs typeface="+mn-cs"/>
              </a:defRPr>
            </a:lvl3pPr>
            <a:lvl4pPr marL="13716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4pPr>
            <a:lvl5pPr marL="18288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5pPr>
            <a:lvl6pPr marL="22860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6pPr>
            <a:lvl7pPr marL="27432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7pPr>
            <a:lvl8pPr marL="32004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8pPr>
            <a:lvl9pPr marL="36576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9pPr>
          </a:lstStyle>
          <a:p>
            <a:r>
              <a:rPr lang="nb-NO" sz="2800" b="1" dirty="0">
                <a:solidFill>
                  <a:schemeClr val="tx1"/>
                </a:solidFill>
                <a:latin typeface="Arial" panose="020B0604020202020204" pitchFamily="34" charset="0"/>
                <a:cs typeface="Arial" panose="020B0604020202020204" pitchFamily="34" charset="0"/>
              </a:rPr>
              <a:t>Visuospatial forståelse (WISC)</a:t>
            </a:r>
          </a:p>
        </p:txBody>
      </p:sp>
    </p:spTree>
    <p:extLst>
      <p:ext uri="{BB962C8B-B14F-4D97-AF65-F5344CB8AC3E}">
        <p14:creationId xmlns:p14="http://schemas.microsoft.com/office/powerpoint/2010/main" val="3325768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ircle(out)">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32"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out)">
                                      <p:cBhvr>
                                        <p:cTn id="1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e 5" descr="Et bilde som inneholder tekst, skjermbilde, Font, dokument&#10;&#10;Automatisk generert beskrivelse">
            <a:extLst>
              <a:ext uri="{FF2B5EF4-FFF2-40B4-BE49-F238E27FC236}">
                <a16:creationId xmlns:a16="http://schemas.microsoft.com/office/drawing/2014/main" id="{8C700937-FCB8-F762-F3C1-AEF384ABE7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105" y="0"/>
            <a:ext cx="9255967" cy="6858000"/>
          </a:xfrm>
          <a:prstGeom prst="rect">
            <a:avLst/>
          </a:prstGeom>
        </p:spPr>
      </p:pic>
    </p:spTree>
    <p:extLst>
      <p:ext uri="{BB962C8B-B14F-4D97-AF65-F5344CB8AC3E}">
        <p14:creationId xmlns:p14="http://schemas.microsoft.com/office/powerpoint/2010/main" val="367219542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e 5" descr="Et bilde som inneholder tekst, Font, skjermbilde, brev&#10;&#10;Automatisk generert beskrivelse">
            <a:extLst>
              <a:ext uri="{FF2B5EF4-FFF2-40B4-BE49-F238E27FC236}">
                <a16:creationId xmlns:a16="http://schemas.microsoft.com/office/drawing/2014/main" id="{D9C0C280-CC04-A3E5-397B-BFBC9888028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520" y="-80181"/>
            <a:ext cx="9361040" cy="7018359"/>
          </a:xfrm>
          <a:prstGeom prst="rect">
            <a:avLst/>
          </a:prstGeom>
        </p:spPr>
      </p:pic>
    </p:spTree>
    <p:extLst>
      <p:ext uri="{BB962C8B-B14F-4D97-AF65-F5344CB8AC3E}">
        <p14:creationId xmlns:p14="http://schemas.microsoft.com/office/powerpoint/2010/main" val="16033302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ctrTitle"/>
          </p:nvPr>
        </p:nvSpPr>
        <p:spPr>
          <a:xfrm>
            <a:off x="311161" y="225151"/>
            <a:ext cx="8712968" cy="1470025"/>
          </a:xfrm>
        </p:spPr>
        <p:txBody>
          <a:bodyPr>
            <a:noAutofit/>
          </a:bodyPr>
          <a:lstStyle/>
          <a:p>
            <a:r>
              <a:rPr lang="nb-NO" dirty="0">
                <a:latin typeface="Arial Black" panose="020B0A04020102020204" pitchFamily="34" charset="0"/>
              </a:rPr>
              <a:t>Mellom vil </a:t>
            </a:r>
            <a:r>
              <a:rPr lang="nb-NO" i="1" dirty="0">
                <a:latin typeface="Arial Black" panose="020B0A04020102020204" pitchFamily="34" charset="0"/>
              </a:rPr>
              <a:t>ikke</a:t>
            </a:r>
            <a:r>
              <a:rPr lang="nb-NO" dirty="0">
                <a:latin typeface="Arial Black" panose="020B0A04020102020204" pitchFamily="34" charset="0"/>
              </a:rPr>
              <a:t> og kan </a:t>
            </a:r>
            <a:r>
              <a:rPr lang="nb-NO" i="1" dirty="0">
                <a:latin typeface="Arial Black" panose="020B0A04020102020204" pitchFamily="34" charset="0"/>
              </a:rPr>
              <a:t>ikke</a:t>
            </a:r>
          </a:p>
        </p:txBody>
      </p:sp>
      <p:sp>
        <p:nvSpPr>
          <p:cNvPr id="3" name="Undertittel 2"/>
          <p:cNvSpPr>
            <a:spLocks noGrp="1"/>
          </p:cNvSpPr>
          <p:nvPr>
            <p:ph type="subTitle" idx="1"/>
          </p:nvPr>
        </p:nvSpPr>
        <p:spPr>
          <a:xfrm>
            <a:off x="1371600" y="5301208"/>
            <a:ext cx="6400800" cy="1752600"/>
          </a:xfrm>
        </p:spPr>
        <p:txBody>
          <a:bodyPr/>
          <a:lstStyle/>
          <a:p>
            <a:r>
              <a:rPr lang="nb-NO" dirty="0">
                <a:solidFill>
                  <a:schemeClr val="tx1"/>
                </a:solidFill>
              </a:rPr>
              <a:t>Det finnes ikke vanskelige barn – </a:t>
            </a:r>
            <a:br>
              <a:rPr lang="nb-NO" dirty="0">
                <a:solidFill>
                  <a:schemeClr val="tx1"/>
                </a:solidFill>
              </a:rPr>
            </a:br>
            <a:r>
              <a:rPr lang="nb-NO" dirty="0">
                <a:solidFill>
                  <a:schemeClr val="tx1"/>
                </a:solidFill>
              </a:rPr>
              <a:t>bare barn som har det vanskelig.</a:t>
            </a:r>
          </a:p>
        </p:txBody>
      </p:sp>
      <p:pic>
        <p:nvPicPr>
          <p:cNvPr id="1026" name="Picture 2" descr="C:\Users\jgu\Pictures\Bilder til trøst 3\Våg å være der for et barn som har det vanskelig.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43225" y="1833562"/>
            <a:ext cx="3257550" cy="319087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512 Holdeplass for buss - Norsk Trafikksikring">
            <a:extLst>
              <a:ext uri="{FF2B5EF4-FFF2-40B4-BE49-F238E27FC236}">
                <a16:creationId xmlns:a16="http://schemas.microsoft.com/office/drawing/2014/main" id="{5A99DC6C-FB0B-3BB7-9654-ADDD3DB4B3C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249" y="6014756"/>
            <a:ext cx="1142375" cy="8523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5967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DE50412B-6DB9-D07E-0D6F-269094C7A382}"/>
              </a:ext>
            </a:extLst>
          </p:cNvPr>
          <p:cNvSpPr>
            <a:spLocks noGrp="1"/>
          </p:cNvSpPr>
          <p:nvPr>
            <p:ph type="ctrTitle"/>
          </p:nvPr>
        </p:nvSpPr>
        <p:spPr>
          <a:xfrm>
            <a:off x="0" y="-51255"/>
            <a:ext cx="8484123" cy="1790939"/>
          </a:xfrm>
        </p:spPr>
        <p:txBody>
          <a:bodyPr anchor="b">
            <a:normAutofit/>
          </a:bodyPr>
          <a:lstStyle/>
          <a:p>
            <a:pPr algn="ctr"/>
            <a:r>
              <a:rPr lang="nb-NO" sz="3000" b="1" dirty="0">
                <a:latin typeface="Arial" panose="020B0604020202020204" pitchFamily="34" charset="0"/>
                <a:cs typeface="Arial" panose="020B0604020202020204" pitchFamily="34" charset="0"/>
              </a:rPr>
              <a:t>F80.2 Impressiv språkforstyrrelse</a:t>
            </a:r>
            <a:br>
              <a:rPr lang="nb-NO" sz="2700" b="1" dirty="0">
                <a:latin typeface="Arial" panose="020B0604020202020204" pitchFamily="34" charset="0"/>
                <a:cs typeface="Arial" panose="020B0604020202020204" pitchFamily="34" charset="0"/>
              </a:rPr>
            </a:br>
            <a:r>
              <a:rPr lang="nb-NO" sz="2700" b="1" dirty="0">
                <a:latin typeface="Arial" panose="020B0604020202020204" pitchFamily="34" charset="0"/>
                <a:cs typeface="Arial" panose="020B0604020202020204" pitchFamily="34" charset="0"/>
              </a:rPr>
              <a:t>Utviklingsmessige språkforstyrrelser </a:t>
            </a:r>
            <a:br>
              <a:rPr lang="nb-NO" sz="2700" b="1" dirty="0">
                <a:latin typeface="Arial" panose="020B0604020202020204" pitchFamily="34" charset="0"/>
                <a:cs typeface="Arial" panose="020B0604020202020204" pitchFamily="34" charset="0"/>
              </a:rPr>
            </a:br>
            <a:r>
              <a:rPr lang="nb-NO" sz="2700" b="1" dirty="0">
                <a:latin typeface="Arial" panose="020B0604020202020204" pitchFamily="34" charset="0"/>
                <a:cs typeface="Arial" panose="020B0604020202020204" pitchFamily="34" charset="0"/>
              </a:rPr>
              <a:t>DLD</a:t>
            </a:r>
          </a:p>
        </p:txBody>
      </p:sp>
      <p:sp>
        <p:nvSpPr>
          <p:cNvPr id="3" name="Undertittel 2">
            <a:extLst>
              <a:ext uri="{FF2B5EF4-FFF2-40B4-BE49-F238E27FC236}">
                <a16:creationId xmlns:a16="http://schemas.microsoft.com/office/drawing/2014/main" id="{6EEBC936-FD7D-655B-B385-1C841D5790C9}"/>
              </a:ext>
            </a:extLst>
          </p:cNvPr>
          <p:cNvSpPr>
            <a:spLocks noGrp="1"/>
          </p:cNvSpPr>
          <p:nvPr>
            <p:ph type="subTitle" idx="1"/>
          </p:nvPr>
        </p:nvSpPr>
        <p:spPr>
          <a:xfrm>
            <a:off x="2791326" y="1844824"/>
            <a:ext cx="2901469" cy="511559"/>
          </a:xfrm>
        </p:spPr>
        <p:txBody>
          <a:bodyPr>
            <a:normAutofit fontScale="47500" lnSpcReduction="20000"/>
          </a:bodyPr>
          <a:lstStyle/>
          <a:p>
            <a:r>
              <a:rPr lang="nb-NO" b="1" i="0" dirty="0" err="1">
                <a:solidFill>
                  <a:schemeClr val="tx1"/>
                </a:solidFill>
                <a:effectLst/>
                <a:latin typeface="Source Sans Pro" panose="020B0503030403020204" pitchFamily="34" charset="0"/>
              </a:rPr>
              <a:t>Developmental</a:t>
            </a:r>
            <a:r>
              <a:rPr lang="nb-NO" b="1" i="0" dirty="0">
                <a:solidFill>
                  <a:schemeClr val="tx1"/>
                </a:solidFill>
                <a:effectLst/>
                <a:latin typeface="Source Sans Pro" panose="020B0503030403020204" pitchFamily="34" charset="0"/>
              </a:rPr>
              <a:t> Language Disorder</a:t>
            </a:r>
            <a:endParaRPr lang="nb-NO" b="1" dirty="0">
              <a:solidFill>
                <a:schemeClr val="tx1"/>
              </a:solidFill>
            </a:endParaRPr>
          </a:p>
        </p:txBody>
      </p:sp>
      <p:pic>
        <p:nvPicPr>
          <p:cNvPr id="1026" name="Picture 2" descr="Home - DLD Norge">
            <a:extLst>
              <a:ext uri="{FF2B5EF4-FFF2-40B4-BE49-F238E27FC236}">
                <a16:creationId xmlns:a16="http://schemas.microsoft.com/office/drawing/2014/main" id="{B87BEE02-6293-7CAE-BAC0-9F73859CBA1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1692" y="2436371"/>
            <a:ext cx="5560616" cy="41095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372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par>
                                <p:cTn id="8" presetID="10" presetClass="entr" presetSubtype="0" fill="hold" grpId="0" nodeType="withEffect">
                                  <p:stCondLst>
                                    <p:cond delay="2000"/>
                                  </p:stCondLst>
                                  <p:iterate type="lt">
                                    <p:tmPct val="10000"/>
                                  </p:iterate>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4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0D82AF-B55F-5254-8791-810F03C0F91E}"/>
            </a:ext>
          </a:extLst>
        </p:cNvPr>
        <p:cNvGrpSpPr/>
        <p:nvPr/>
      </p:nvGrpSpPr>
      <p:grpSpPr>
        <a:xfrm>
          <a:off x="0" y="0"/>
          <a:ext cx="0" cy="0"/>
          <a:chOff x="0" y="0"/>
          <a:chExt cx="0" cy="0"/>
        </a:xfrm>
      </p:grpSpPr>
      <p:sp>
        <p:nvSpPr>
          <p:cNvPr id="2" name="Tittel 1">
            <a:extLst>
              <a:ext uri="{FF2B5EF4-FFF2-40B4-BE49-F238E27FC236}">
                <a16:creationId xmlns:a16="http://schemas.microsoft.com/office/drawing/2014/main" id="{DC2DE7F6-8E35-E8DC-297C-2882BCE6710B}"/>
              </a:ext>
            </a:extLst>
          </p:cNvPr>
          <p:cNvSpPr>
            <a:spLocks noGrp="1"/>
          </p:cNvSpPr>
          <p:nvPr>
            <p:ph type="ctrTitle"/>
          </p:nvPr>
        </p:nvSpPr>
        <p:spPr>
          <a:xfrm>
            <a:off x="467544" y="332083"/>
            <a:ext cx="7805394" cy="2573599"/>
          </a:xfrm>
        </p:spPr>
        <p:txBody>
          <a:bodyPr anchor="b">
            <a:noAutofit/>
          </a:bodyPr>
          <a:lstStyle/>
          <a:p>
            <a:r>
              <a:rPr lang="nb-NO" sz="2400" dirty="0">
                <a:latin typeface="Arial" panose="020B0604020202020204" pitchFamily="34" charset="0"/>
                <a:cs typeface="Arial" panose="020B0604020202020204" pitchFamily="34" charset="0"/>
              </a:rPr>
              <a:t>Utviklingsmessige språkforstyrrelser er en betegnelse som brukes når barn, unge eller voksne strever med sitt eget språk, uten at vi kjenner grunnen til det. </a:t>
            </a:r>
            <a:br>
              <a:rPr lang="nb-NO" sz="2400" dirty="0">
                <a:latin typeface="Arial" panose="020B0604020202020204" pitchFamily="34" charset="0"/>
                <a:cs typeface="Arial" panose="020B0604020202020204" pitchFamily="34" charset="0"/>
              </a:rPr>
            </a:br>
            <a:br>
              <a:rPr lang="nb-NO" sz="2400" dirty="0">
                <a:latin typeface="Arial" panose="020B0604020202020204" pitchFamily="34" charset="0"/>
                <a:cs typeface="Arial" panose="020B0604020202020204" pitchFamily="34" charset="0"/>
              </a:rPr>
            </a:br>
            <a:r>
              <a:rPr lang="nb-NO" sz="2400" dirty="0">
                <a:latin typeface="Arial" panose="020B0604020202020204" pitchFamily="34" charset="0"/>
                <a:cs typeface="Arial" panose="020B0604020202020204" pitchFamily="34" charset="0"/>
              </a:rPr>
              <a:t>Barn med språkforstyrrelser strever med å forstå hva som blir sagt, og med å uttrykke egne tanker og følelser.</a:t>
            </a:r>
            <a:endParaRPr lang="nb-NO" sz="2400" b="1" dirty="0">
              <a:latin typeface="Arial" panose="020B0604020202020204" pitchFamily="34" charset="0"/>
              <a:cs typeface="Arial" panose="020B0604020202020204" pitchFamily="34" charset="0"/>
            </a:endParaRPr>
          </a:p>
        </p:txBody>
      </p:sp>
      <p:sp>
        <p:nvSpPr>
          <p:cNvPr id="9" name="TekstSylinder 8">
            <a:extLst>
              <a:ext uri="{FF2B5EF4-FFF2-40B4-BE49-F238E27FC236}">
                <a16:creationId xmlns:a16="http://schemas.microsoft.com/office/drawing/2014/main" id="{4C68B213-2E8F-C7FB-7065-85C4EC470FAD}"/>
              </a:ext>
            </a:extLst>
          </p:cNvPr>
          <p:cNvSpPr txBox="1"/>
          <p:nvPr/>
        </p:nvSpPr>
        <p:spPr>
          <a:xfrm>
            <a:off x="707928" y="4457570"/>
            <a:ext cx="7565010" cy="830997"/>
          </a:xfrm>
          <a:prstGeom prst="rect">
            <a:avLst/>
          </a:prstGeom>
          <a:noFill/>
        </p:spPr>
        <p:txBody>
          <a:bodyPr wrap="square" rtlCol="0">
            <a:spAutoFit/>
          </a:bodyPr>
          <a:lstStyle/>
          <a:p>
            <a:pPr algn="ctr"/>
            <a:r>
              <a:rPr lang="nb-NO" sz="2400" dirty="0">
                <a:latin typeface="Arial" panose="020B0604020202020204" pitchFamily="34" charset="0"/>
                <a:cs typeface="Arial" panose="020B0604020202020204" pitchFamily="34" charset="0"/>
              </a:rPr>
              <a:t>Kommunikasjon danner grunnlag for læring </a:t>
            </a:r>
            <a:br>
              <a:rPr lang="nb-NO" sz="2400" dirty="0">
                <a:latin typeface="Arial" panose="020B0604020202020204" pitchFamily="34" charset="0"/>
                <a:cs typeface="Arial" panose="020B0604020202020204" pitchFamily="34" charset="0"/>
              </a:rPr>
            </a:br>
            <a:r>
              <a:rPr lang="nb-NO" sz="2400" dirty="0">
                <a:latin typeface="Arial" panose="020B0604020202020204" pitchFamily="34" charset="0"/>
                <a:cs typeface="Arial" panose="020B0604020202020204" pitchFamily="34" charset="0"/>
              </a:rPr>
              <a:t>og all mellommenneskelig samhandling.</a:t>
            </a:r>
          </a:p>
        </p:txBody>
      </p:sp>
      <p:sp>
        <p:nvSpPr>
          <p:cNvPr id="11" name="Pil: ned 10">
            <a:extLst>
              <a:ext uri="{FF2B5EF4-FFF2-40B4-BE49-F238E27FC236}">
                <a16:creationId xmlns:a16="http://schemas.microsoft.com/office/drawing/2014/main" id="{4D04ABF1-9232-C7A9-4CE8-479A258FE98E}"/>
              </a:ext>
            </a:extLst>
          </p:cNvPr>
          <p:cNvSpPr/>
          <p:nvPr/>
        </p:nvSpPr>
        <p:spPr>
          <a:xfrm>
            <a:off x="4193749" y="3373994"/>
            <a:ext cx="756501" cy="608029"/>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sz="1350"/>
          </a:p>
        </p:txBody>
      </p:sp>
      <p:pic>
        <p:nvPicPr>
          <p:cNvPr id="3074" name="Picture 2" descr="Sad girl sits alone and thinking autism concept Vector Image">
            <a:extLst>
              <a:ext uri="{FF2B5EF4-FFF2-40B4-BE49-F238E27FC236}">
                <a16:creationId xmlns:a16="http://schemas.microsoft.com/office/drawing/2014/main" id="{38122D90-382D-80A1-A5ED-191D3B1CA8D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36296" y="4873069"/>
            <a:ext cx="1830915" cy="22209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9293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up)">
                                      <p:cBhvr>
                                        <p:cTn id="12" dur="500"/>
                                        <p:tgtEl>
                                          <p:spTgt spid="11"/>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up)">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P spid="11"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er Clipart Transparent Background, Cartoon Girl Standing With Her Back,  Admire, T Shirt, Caucasian PNG Image For Free Download">
            <a:extLst>
              <a:ext uri="{FF2B5EF4-FFF2-40B4-BE49-F238E27FC236}">
                <a16:creationId xmlns:a16="http://schemas.microsoft.com/office/drawing/2014/main" id="{D0CC259B-F918-870E-1D6A-A50C1666545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9889" y="2612626"/>
            <a:ext cx="3895303" cy="3895303"/>
          </a:xfrm>
          <a:prstGeom prst="rect">
            <a:avLst/>
          </a:prstGeom>
          <a:noFill/>
          <a:extLst>
            <a:ext uri="{909E8E84-426E-40DD-AFC4-6F175D3DCCD1}">
              <a14:hiddenFill xmlns:a14="http://schemas.microsoft.com/office/drawing/2010/main">
                <a:solidFill>
                  <a:srgbClr val="FFFFFF"/>
                </a:solidFill>
              </a14:hiddenFill>
            </a:ext>
          </a:extLst>
        </p:spPr>
      </p:pic>
      <p:sp>
        <p:nvSpPr>
          <p:cNvPr id="7" name="Tankeboble: sky 6">
            <a:extLst>
              <a:ext uri="{FF2B5EF4-FFF2-40B4-BE49-F238E27FC236}">
                <a16:creationId xmlns:a16="http://schemas.microsoft.com/office/drawing/2014/main" id="{2514D94C-BC93-2FE2-CDCE-8E75532E11EE}"/>
              </a:ext>
            </a:extLst>
          </p:cNvPr>
          <p:cNvSpPr/>
          <p:nvPr/>
        </p:nvSpPr>
        <p:spPr>
          <a:xfrm>
            <a:off x="251520" y="260649"/>
            <a:ext cx="2873466" cy="2074254"/>
          </a:xfrm>
          <a:prstGeom prst="cloudCallout">
            <a:avLst>
              <a:gd name="adj1" fmla="val 16490"/>
              <a:gd name="adj2" fmla="val 84959"/>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b-NO" sz="2000" b="1" dirty="0">
                <a:solidFill>
                  <a:schemeClr val="tx1"/>
                </a:solidFill>
              </a:rPr>
              <a:t>Jeg forstår ikke det du sier.</a:t>
            </a:r>
          </a:p>
        </p:txBody>
      </p:sp>
      <p:pic>
        <p:nvPicPr>
          <p:cNvPr id="8" name="Picture 2" descr="Her Clipart Transparent Background, Cartoon Girl Standing With Her Back,  Admire, T Shirt, Caucasian PNG Image For Free Download">
            <a:extLst>
              <a:ext uri="{FF2B5EF4-FFF2-40B4-BE49-F238E27FC236}">
                <a16:creationId xmlns:a16="http://schemas.microsoft.com/office/drawing/2014/main" id="{BFDD7C17-93B5-DF13-40C6-552EB83403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48278" y="3182563"/>
            <a:ext cx="3895303" cy="3675437"/>
          </a:xfrm>
          <a:prstGeom prst="rect">
            <a:avLst/>
          </a:prstGeom>
          <a:noFill/>
          <a:extLst>
            <a:ext uri="{909E8E84-426E-40DD-AFC4-6F175D3DCCD1}">
              <a14:hiddenFill xmlns:a14="http://schemas.microsoft.com/office/drawing/2010/main">
                <a:solidFill>
                  <a:srgbClr val="FFFFFF"/>
                </a:solidFill>
              </a14:hiddenFill>
            </a:ext>
          </a:extLst>
        </p:spPr>
      </p:pic>
      <p:sp>
        <p:nvSpPr>
          <p:cNvPr id="9" name="Tankeboble: sky 8">
            <a:extLst>
              <a:ext uri="{FF2B5EF4-FFF2-40B4-BE49-F238E27FC236}">
                <a16:creationId xmlns:a16="http://schemas.microsoft.com/office/drawing/2014/main" id="{00C6643E-7FD1-8EDE-8C06-6A28DF7048C6}"/>
              </a:ext>
            </a:extLst>
          </p:cNvPr>
          <p:cNvSpPr/>
          <p:nvPr/>
        </p:nvSpPr>
        <p:spPr>
          <a:xfrm>
            <a:off x="4833176" y="692696"/>
            <a:ext cx="2922716" cy="2297149"/>
          </a:xfrm>
          <a:prstGeom prst="cloudCallout">
            <a:avLst>
              <a:gd name="adj1" fmla="val 16490"/>
              <a:gd name="adj2" fmla="val 84959"/>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b-NO" sz="2000" b="1" dirty="0">
                <a:solidFill>
                  <a:schemeClr val="tx1"/>
                </a:solidFill>
              </a:rPr>
              <a:t>Jeg vet ikke hvordan jeg skal få sagt at jeg ikke forstår.</a:t>
            </a:r>
          </a:p>
        </p:txBody>
      </p:sp>
    </p:spTree>
    <p:extLst>
      <p:ext uri="{BB962C8B-B14F-4D97-AF65-F5344CB8AC3E}">
        <p14:creationId xmlns:p14="http://schemas.microsoft.com/office/powerpoint/2010/main" val="3338481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out)">
                                      <p:cBhvr>
                                        <p:cTn id="7" dur="2000"/>
                                        <p:tgtEl>
                                          <p:spTgt spid="9"/>
                                        </p:tgtEl>
                                      </p:cBhvr>
                                    </p:animEffect>
                                  </p:childTnLst>
                                </p:cTn>
                              </p:par>
                              <p:par>
                                <p:cTn id="8" presetID="6" presetClass="entr" presetSubtype="32"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circle(out)">
                                      <p:cBhvr>
                                        <p:cTn id="10"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Angry Teenager PNG, Vector, PSD, and Clipart With Transparent Background  for Free Download | Pngtree">
            <a:extLst>
              <a:ext uri="{FF2B5EF4-FFF2-40B4-BE49-F238E27FC236}">
                <a16:creationId xmlns:a16="http://schemas.microsoft.com/office/drawing/2014/main" id="{EF69DE5F-D9FE-4DDE-B8CD-3E801DB02B8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16799" y="2118725"/>
            <a:ext cx="2571750" cy="3306003"/>
          </a:xfrm>
          <a:prstGeom prst="rect">
            <a:avLst/>
          </a:prstGeom>
          <a:noFill/>
          <a:extLst>
            <a:ext uri="{909E8E84-426E-40DD-AFC4-6F175D3DCCD1}">
              <a14:hiddenFill xmlns:a14="http://schemas.microsoft.com/office/drawing/2010/main">
                <a:solidFill>
                  <a:srgbClr val="FFFFFF"/>
                </a:solidFill>
              </a14:hiddenFill>
            </a:ext>
          </a:extLst>
        </p:spPr>
      </p:pic>
      <p:sp>
        <p:nvSpPr>
          <p:cNvPr id="5" name="Tankeboble: sky 4">
            <a:extLst>
              <a:ext uri="{FF2B5EF4-FFF2-40B4-BE49-F238E27FC236}">
                <a16:creationId xmlns:a16="http://schemas.microsoft.com/office/drawing/2014/main" id="{FC9CF2C2-7F1F-DBA6-B9A7-86C5E010D19B}"/>
              </a:ext>
            </a:extLst>
          </p:cNvPr>
          <p:cNvSpPr/>
          <p:nvPr/>
        </p:nvSpPr>
        <p:spPr>
          <a:xfrm>
            <a:off x="289132" y="1"/>
            <a:ext cx="3059484" cy="2118726"/>
          </a:xfrm>
          <a:prstGeom prst="cloudCallout">
            <a:avLst>
              <a:gd name="adj1" fmla="val 16490"/>
              <a:gd name="adj2" fmla="val 84959"/>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b-NO" sz="2000" b="1" dirty="0">
                <a:solidFill>
                  <a:schemeClr val="tx1"/>
                </a:solidFill>
              </a:rPr>
              <a:t>Jeg forstår ikke det du sier.</a:t>
            </a:r>
          </a:p>
        </p:txBody>
      </p:sp>
      <p:pic>
        <p:nvPicPr>
          <p:cNvPr id="6" name="Picture 4" descr="Angry Teenager PNG, Vector, PSD, and Clipart With Transparent Background  for Free Download | Pngtree">
            <a:extLst>
              <a:ext uri="{FF2B5EF4-FFF2-40B4-BE49-F238E27FC236}">
                <a16:creationId xmlns:a16="http://schemas.microsoft.com/office/drawing/2014/main" id="{AFEA8DC2-45C4-4B81-A56F-7E21B83404E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16216" y="2784821"/>
            <a:ext cx="2904256" cy="3733442"/>
          </a:xfrm>
          <a:prstGeom prst="rect">
            <a:avLst/>
          </a:prstGeom>
          <a:noFill/>
          <a:extLst>
            <a:ext uri="{909E8E84-426E-40DD-AFC4-6F175D3DCCD1}">
              <a14:hiddenFill xmlns:a14="http://schemas.microsoft.com/office/drawing/2010/main">
                <a:solidFill>
                  <a:srgbClr val="FFFFFF"/>
                </a:solidFill>
              </a14:hiddenFill>
            </a:ext>
          </a:extLst>
        </p:spPr>
      </p:pic>
      <p:sp>
        <p:nvSpPr>
          <p:cNvPr id="8" name="Tankeboble: sky 7">
            <a:extLst>
              <a:ext uri="{FF2B5EF4-FFF2-40B4-BE49-F238E27FC236}">
                <a16:creationId xmlns:a16="http://schemas.microsoft.com/office/drawing/2014/main" id="{AA7EC6F9-5BAB-2401-5371-08B683A44477}"/>
              </a:ext>
            </a:extLst>
          </p:cNvPr>
          <p:cNvSpPr/>
          <p:nvPr/>
        </p:nvSpPr>
        <p:spPr>
          <a:xfrm>
            <a:off x="4572000" y="332657"/>
            <a:ext cx="3168406" cy="2199786"/>
          </a:xfrm>
          <a:prstGeom prst="cloudCallout">
            <a:avLst>
              <a:gd name="adj1" fmla="val 16490"/>
              <a:gd name="adj2" fmla="val 84959"/>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b-NO" sz="2000" b="1" dirty="0">
                <a:solidFill>
                  <a:schemeClr val="tx1"/>
                </a:solidFill>
              </a:rPr>
              <a:t>Jeg vet ikke hvordan jeg skal få sagt at jeg ikke forstår.</a:t>
            </a:r>
          </a:p>
        </p:txBody>
      </p:sp>
      <p:sp>
        <p:nvSpPr>
          <p:cNvPr id="3" name="TekstSylinder 2">
            <a:extLst>
              <a:ext uri="{FF2B5EF4-FFF2-40B4-BE49-F238E27FC236}">
                <a16:creationId xmlns:a16="http://schemas.microsoft.com/office/drawing/2014/main" id="{9875DEE8-8A67-5036-9485-C28529FC27A7}"/>
              </a:ext>
            </a:extLst>
          </p:cNvPr>
          <p:cNvSpPr txBox="1"/>
          <p:nvPr/>
        </p:nvSpPr>
        <p:spPr>
          <a:xfrm>
            <a:off x="107504" y="5157193"/>
            <a:ext cx="6192688" cy="1600438"/>
          </a:xfrm>
          <a:prstGeom prst="rect">
            <a:avLst/>
          </a:prstGeom>
          <a:noFill/>
        </p:spPr>
        <p:txBody>
          <a:bodyPr wrap="square">
            <a:spAutoFit/>
          </a:bodyPr>
          <a:lstStyle/>
          <a:p>
            <a:r>
              <a:rPr lang="nb-NO" b="1" dirty="0"/>
              <a:t>Judith Lewis Herman (1995)</a:t>
            </a:r>
            <a:br>
              <a:rPr lang="nb-NO" sz="2000" b="1" i="1" dirty="0">
                <a:effectLst/>
                <a:latin typeface="Aptos" panose="020B0004020202020204" pitchFamily="34" charset="0"/>
                <a:ea typeface="Aptos" panose="020B0004020202020204" pitchFamily="34" charset="0"/>
                <a:cs typeface="Times New Roman" panose="02020603050405020304" pitchFamily="18" charset="0"/>
              </a:rPr>
            </a:br>
            <a:r>
              <a:rPr lang="nb-NO" sz="2000" b="1" i="1" dirty="0">
                <a:effectLst/>
                <a:latin typeface="Aptos" panose="020B0004020202020204" pitchFamily="34" charset="0"/>
                <a:ea typeface="Aptos" panose="020B0004020202020204" pitchFamily="34" charset="0"/>
                <a:cs typeface="Times New Roman" panose="02020603050405020304" pitchFamily="18" charset="0"/>
              </a:rPr>
              <a:t>«De gode menneskene som hjalp meg var de som virkelig gav mine opplevelser gyldighet, og hjalp meg med å styre min atferd, istedenfor å prøve å styre meg.»</a:t>
            </a:r>
            <a:endParaRPr lang="nb-NO" sz="2000" b="1" dirty="0"/>
          </a:p>
        </p:txBody>
      </p:sp>
    </p:spTree>
    <p:extLst>
      <p:ext uri="{BB962C8B-B14F-4D97-AF65-F5344CB8AC3E}">
        <p14:creationId xmlns:p14="http://schemas.microsoft.com/office/powerpoint/2010/main" val="1870612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out)">
                                      <p:cBhvr>
                                        <p:cTn id="7" dur="2000"/>
                                        <p:tgtEl>
                                          <p:spTgt spid="6"/>
                                        </p:tgtEl>
                                      </p:cBhvr>
                                    </p:animEffect>
                                  </p:childTnLst>
                                </p:cTn>
                              </p:par>
                              <p:par>
                                <p:cTn id="8" presetID="6" presetClass="entr" presetSubtype="32"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circle(out)">
                                      <p:cBhvr>
                                        <p:cTn id="10" dur="20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3"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2" name="Picture 10" descr="Burden PNG Transparent Images Free Download | Vector Files | Pngtree">
            <a:extLst>
              <a:ext uri="{FF2B5EF4-FFF2-40B4-BE49-F238E27FC236}">
                <a16:creationId xmlns:a16="http://schemas.microsoft.com/office/drawing/2014/main" id="{4F49ADFA-7940-EE42-7830-AA95F71AB58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2536" y="1412776"/>
            <a:ext cx="5386575" cy="5312670"/>
          </a:xfrm>
          <a:prstGeom prst="rect">
            <a:avLst/>
          </a:prstGeom>
          <a:noFill/>
          <a:extLst>
            <a:ext uri="{909E8E84-426E-40DD-AFC4-6F175D3DCCD1}">
              <a14:hiddenFill xmlns:a14="http://schemas.microsoft.com/office/drawing/2010/main">
                <a:solidFill>
                  <a:srgbClr val="FFFFFF"/>
                </a:solidFill>
              </a14:hiddenFill>
            </a:ext>
          </a:extLst>
        </p:spPr>
      </p:pic>
      <p:sp>
        <p:nvSpPr>
          <p:cNvPr id="5" name="TekstSylinder 4">
            <a:extLst>
              <a:ext uri="{FF2B5EF4-FFF2-40B4-BE49-F238E27FC236}">
                <a16:creationId xmlns:a16="http://schemas.microsoft.com/office/drawing/2014/main" id="{D17BD36C-2696-67D8-A957-C190247C2BD4}"/>
              </a:ext>
            </a:extLst>
          </p:cNvPr>
          <p:cNvSpPr txBox="1"/>
          <p:nvPr/>
        </p:nvSpPr>
        <p:spPr>
          <a:xfrm rot="18835122">
            <a:off x="818603" y="3963339"/>
            <a:ext cx="1699592" cy="507831"/>
          </a:xfrm>
          <a:prstGeom prst="rect">
            <a:avLst/>
          </a:prstGeom>
          <a:noFill/>
        </p:spPr>
        <p:txBody>
          <a:bodyPr wrap="square" rtlCol="0">
            <a:spAutoFit/>
          </a:bodyPr>
          <a:lstStyle/>
          <a:p>
            <a:r>
              <a:rPr lang="nb-NO" sz="1350" b="1" dirty="0">
                <a:latin typeface="Arial" panose="020B0604020202020204" pitchFamily="34" charset="0"/>
                <a:cs typeface="Arial" panose="020B0604020202020204" pitchFamily="34" charset="0"/>
              </a:rPr>
              <a:t>Utviklingsmessig</a:t>
            </a:r>
            <a:br>
              <a:rPr lang="nb-NO" sz="1350" b="1" dirty="0">
                <a:latin typeface="Arial" panose="020B0604020202020204" pitchFamily="34" charset="0"/>
                <a:cs typeface="Arial" panose="020B0604020202020204" pitchFamily="34" charset="0"/>
              </a:rPr>
            </a:br>
            <a:r>
              <a:rPr lang="nb-NO" sz="1350" b="1" dirty="0">
                <a:latin typeface="Arial" panose="020B0604020202020204" pitchFamily="34" charset="0"/>
                <a:cs typeface="Arial" panose="020B0604020202020204" pitchFamily="34" charset="0"/>
              </a:rPr>
              <a:t>språkforstyrrelse</a:t>
            </a:r>
          </a:p>
        </p:txBody>
      </p:sp>
      <p:sp>
        <p:nvSpPr>
          <p:cNvPr id="6" name="TekstSylinder 5">
            <a:extLst>
              <a:ext uri="{FF2B5EF4-FFF2-40B4-BE49-F238E27FC236}">
                <a16:creationId xmlns:a16="http://schemas.microsoft.com/office/drawing/2014/main" id="{F30979D5-0724-ED82-8411-2ABB34721601}"/>
              </a:ext>
            </a:extLst>
          </p:cNvPr>
          <p:cNvSpPr txBox="1"/>
          <p:nvPr/>
        </p:nvSpPr>
        <p:spPr>
          <a:xfrm>
            <a:off x="3178363" y="337880"/>
            <a:ext cx="3911352" cy="1938992"/>
          </a:xfrm>
          <a:prstGeom prst="rect">
            <a:avLst/>
          </a:prstGeom>
          <a:noFill/>
        </p:spPr>
        <p:txBody>
          <a:bodyPr wrap="square" rtlCol="0">
            <a:spAutoFit/>
          </a:bodyPr>
          <a:lstStyle/>
          <a:p>
            <a:r>
              <a:rPr lang="nb-NO" sz="2400" dirty="0">
                <a:latin typeface="Arial" panose="020B0604020202020204" pitchFamily="34" charset="0"/>
                <a:cs typeface="Arial" panose="020B0604020202020204" pitchFamily="34" charset="0"/>
              </a:rPr>
              <a:t>DLD er på mange måter en skjult vanske som ikke bare går ut over det skolefaglige, men også det sosiale. </a:t>
            </a:r>
          </a:p>
        </p:txBody>
      </p:sp>
      <p:sp>
        <p:nvSpPr>
          <p:cNvPr id="9" name="TekstSylinder 8">
            <a:extLst>
              <a:ext uri="{FF2B5EF4-FFF2-40B4-BE49-F238E27FC236}">
                <a16:creationId xmlns:a16="http://schemas.microsoft.com/office/drawing/2014/main" id="{B6D896F2-5701-FC72-E4F0-7DD3B34F8573}"/>
              </a:ext>
            </a:extLst>
          </p:cNvPr>
          <p:cNvSpPr txBox="1"/>
          <p:nvPr/>
        </p:nvSpPr>
        <p:spPr>
          <a:xfrm>
            <a:off x="4860032" y="3140968"/>
            <a:ext cx="3911352" cy="3416320"/>
          </a:xfrm>
          <a:prstGeom prst="rect">
            <a:avLst/>
          </a:prstGeom>
          <a:noFill/>
        </p:spPr>
        <p:txBody>
          <a:bodyPr wrap="square" rtlCol="0">
            <a:spAutoFit/>
          </a:bodyPr>
          <a:lstStyle/>
          <a:p>
            <a:r>
              <a:rPr lang="nb-NO" sz="2400" kern="100" dirty="0">
                <a:solidFill>
                  <a:srgbClr val="262626"/>
                </a:solidFill>
                <a:latin typeface="Arial" panose="020B0604020202020204" pitchFamily="34" charset="0"/>
                <a:ea typeface="Aptos" panose="020B0004020202020204" pitchFamily="34" charset="0"/>
                <a:cs typeface="Times New Roman" panose="02020603050405020304" pitchFamily="18" charset="0"/>
              </a:rPr>
              <a:t>Barn og unge med DLD har ofte sameksisterende vansker, for eksempel oppmerksomhetsvansker, motoriske vansker, lese- og skrivevansker, romlige- og retningsvansker, atferdsvansker og emosjonelle vansker.</a:t>
            </a:r>
            <a:endParaRPr lang="nb-NO" sz="2400" kern="100" dirty="0">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3100167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out)">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32"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ircle(out)">
                                      <p:cBhvr>
                                        <p:cTn id="12"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Undertittel 2">
            <a:extLst>
              <a:ext uri="{FF2B5EF4-FFF2-40B4-BE49-F238E27FC236}">
                <a16:creationId xmlns:a16="http://schemas.microsoft.com/office/drawing/2014/main" id="{77030337-9AEA-57B4-D220-6E3DFF57F896}"/>
              </a:ext>
            </a:extLst>
          </p:cNvPr>
          <p:cNvSpPr>
            <a:spLocks noGrp="1"/>
          </p:cNvSpPr>
          <p:nvPr>
            <p:ph type="subTitle" idx="1"/>
          </p:nvPr>
        </p:nvSpPr>
        <p:spPr>
          <a:xfrm>
            <a:off x="249081" y="322796"/>
            <a:ext cx="6686549" cy="1747531"/>
          </a:xfrm>
        </p:spPr>
        <p:txBody>
          <a:bodyPr>
            <a:normAutofit/>
          </a:bodyPr>
          <a:lstStyle/>
          <a:p>
            <a:r>
              <a:rPr lang="nb-NO" sz="1800" dirty="0">
                <a:solidFill>
                  <a:srgbClr val="333333"/>
                </a:solidFill>
                <a:latin typeface="Arial" panose="020B0604020202020204" pitchFamily="34" charset="0"/>
                <a:cs typeface="Arial" panose="020B0604020202020204" pitchFamily="34" charset="0"/>
              </a:rPr>
              <a:t>– Vanskene kan komme i ulike deler av språket, og måten de kommer til uttrykk på, kan endre seg gjennom utviklingsløpet. Vi sier gjerne at </a:t>
            </a:r>
            <a:r>
              <a:rPr lang="nb-NO" sz="1800" b="1" dirty="0">
                <a:solidFill>
                  <a:srgbClr val="333333"/>
                </a:solidFill>
                <a:latin typeface="Arial" panose="020B0604020202020204" pitchFamily="34" charset="0"/>
                <a:cs typeface="Arial" panose="020B0604020202020204" pitchFamily="34" charset="0"/>
              </a:rPr>
              <a:t>de viser seg tidlig, men mange blir dessverre ikke oppdaget før ganske sent</a:t>
            </a:r>
            <a:r>
              <a:rPr lang="nb-NO" sz="1800" dirty="0">
                <a:solidFill>
                  <a:srgbClr val="333333"/>
                </a:solidFill>
                <a:latin typeface="Arial" panose="020B0604020202020204" pitchFamily="34" charset="0"/>
                <a:cs typeface="Arial" panose="020B0604020202020204" pitchFamily="34" charset="0"/>
              </a:rPr>
              <a:t>, forteller Frøydis Morken, forsker ved Institutt for biologisk og medisinsk psykologi på Universitetet i Bergen. </a:t>
            </a:r>
          </a:p>
          <a:p>
            <a:endParaRPr lang="nb-NO" sz="1500" dirty="0">
              <a:latin typeface="Arial" panose="020B0604020202020204" pitchFamily="34" charset="0"/>
              <a:cs typeface="Arial" panose="020B0604020202020204" pitchFamily="34" charset="0"/>
            </a:endParaRPr>
          </a:p>
        </p:txBody>
      </p:sp>
      <p:pic>
        <p:nvPicPr>
          <p:cNvPr id="4098" name="Picture 2" descr="– Vi helt vet hva årsaken til utviklingsmessige språkforstyrrelser er for noe, sier Frøydis Morken.">
            <a:extLst>
              <a:ext uri="{FF2B5EF4-FFF2-40B4-BE49-F238E27FC236}">
                <a16:creationId xmlns:a16="http://schemas.microsoft.com/office/drawing/2014/main" id="{7558DBE7-C4C5-4839-0C04-378B75C6EBE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20863" y="322796"/>
            <a:ext cx="1876304" cy="2199032"/>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Sissel Ingvaldsen forteller at DLD er relativt vanlig i Norge.">
            <a:extLst>
              <a:ext uri="{FF2B5EF4-FFF2-40B4-BE49-F238E27FC236}">
                <a16:creationId xmlns:a16="http://schemas.microsoft.com/office/drawing/2014/main" id="{3EEE9676-5CC9-DB39-FF47-348A75F6C8E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89051" y="3429000"/>
            <a:ext cx="1876304" cy="2362470"/>
          </a:xfrm>
          <a:prstGeom prst="rect">
            <a:avLst/>
          </a:prstGeom>
          <a:noFill/>
          <a:extLst>
            <a:ext uri="{909E8E84-426E-40DD-AFC4-6F175D3DCCD1}">
              <a14:hiddenFill xmlns:a14="http://schemas.microsoft.com/office/drawing/2010/main">
                <a:solidFill>
                  <a:srgbClr val="FFFFFF"/>
                </a:solidFill>
              </a14:hiddenFill>
            </a:ext>
          </a:extLst>
        </p:spPr>
      </p:pic>
      <p:sp>
        <p:nvSpPr>
          <p:cNvPr id="5" name="Undertittel 2">
            <a:extLst>
              <a:ext uri="{FF2B5EF4-FFF2-40B4-BE49-F238E27FC236}">
                <a16:creationId xmlns:a16="http://schemas.microsoft.com/office/drawing/2014/main" id="{3F20287E-37E5-2439-C34F-996FFA75B18A}"/>
              </a:ext>
            </a:extLst>
          </p:cNvPr>
          <p:cNvSpPr txBox="1">
            <a:spLocks/>
          </p:cNvSpPr>
          <p:nvPr/>
        </p:nvSpPr>
        <p:spPr>
          <a:xfrm>
            <a:off x="249081" y="3998130"/>
            <a:ext cx="6695583" cy="2362469"/>
          </a:xfrm>
          <a:prstGeom prst="rect">
            <a:avLst/>
          </a:prstGeom>
        </p:spPr>
        <p:txBody>
          <a:bodyPr vert="horz" lIns="68580" tIns="34290" rIns="68580" bIns="34290" rtlCol="0" anchor="t">
            <a:normAutofit/>
          </a:bodyPr>
          <a:lstStyle>
            <a:lvl1pPr marL="0" indent="0" algn="l" defTabSz="457200" rtl="0" eaLnBrk="1" latinLnBrk="0" hangingPunct="1">
              <a:spcBef>
                <a:spcPts val="1000"/>
              </a:spcBef>
              <a:spcAft>
                <a:spcPts val="0"/>
              </a:spcAft>
              <a:buClr>
                <a:schemeClr val="accent1"/>
              </a:buClr>
              <a:buFont typeface="Wingdings 3" charset="2"/>
              <a:buNone/>
              <a:defRPr sz="1800" kern="1200">
                <a:solidFill>
                  <a:schemeClr val="tx1">
                    <a:lumMod val="65000"/>
                    <a:lumOff val="35000"/>
                  </a:schemeClr>
                </a:solidFill>
                <a:latin typeface="+mn-lt"/>
                <a:ea typeface="+mn-ea"/>
                <a:cs typeface="+mn-cs"/>
              </a:defRPr>
            </a:lvl1pPr>
            <a:lvl2pPr marL="457200" indent="0" algn="ctr" defTabSz="457200" rtl="0" eaLnBrk="1" latinLnBrk="0" hangingPunct="1">
              <a:spcBef>
                <a:spcPts val="1000"/>
              </a:spcBef>
              <a:spcAft>
                <a:spcPts val="0"/>
              </a:spcAft>
              <a:buClr>
                <a:schemeClr val="accent1"/>
              </a:buClr>
              <a:buFont typeface="Wingdings 3" charset="2"/>
              <a:buNone/>
              <a:defRPr sz="1600" kern="1200">
                <a:solidFill>
                  <a:schemeClr val="tx1">
                    <a:tint val="75000"/>
                  </a:schemeClr>
                </a:solidFill>
                <a:latin typeface="+mn-lt"/>
                <a:ea typeface="+mn-ea"/>
                <a:cs typeface="+mn-cs"/>
              </a:defRPr>
            </a:lvl2pPr>
            <a:lvl3pPr marL="914400" indent="0" algn="ctr" defTabSz="457200" rtl="0" eaLnBrk="1" latinLnBrk="0" hangingPunct="1">
              <a:spcBef>
                <a:spcPts val="1000"/>
              </a:spcBef>
              <a:spcAft>
                <a:spcPts val="0"/>
              </a:spcAft>
              <a:buClr>
                <a:schemeClr val="accent1"/>
              </a:buClr>
              <a:buFont typeface="Wingdings 3" charset="2"/>
              <a:buNone/>
              <a:defRPr sz="1400" kern="1200">
                <a:solidFill>
                  <a:schemeClr val="tx1">
                    <a:tint val="75000"/>
                  </a:schemeClr>
                </a:solidFill>
                <a:latin typeface="+mn-lt"/>
                <a:ea typeface="+mn-ea"/>
                <a:cs typeface="+mn-cs"/>
              </a:defRPr>
            </a:lvl3pPr>
            <a:lvl4pPr marL="13716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4pPr>
            <a:lvl5pPr marL="18288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5pPr>
            <a:lvl6pPr marL="22860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6pPr>
            <a:lvl7pPr marL="27432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7pPr>
            <a:lvl8pPr marL="32004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8pPr>
            <a:lvl9pPr marL="36576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9pPr>
          </a:lstStyle>
          <a:p>
            <a:pPr algn="l"/>
            <a:r>
              <a:rPr lang="nb-NO" dirty="0">
                <a:solidFill>
                  <a:srgbClr val="333333"/>
                </a:solidFill>
                <a:latin typeface="Arial" panose="020B0604020202020204" pitchFamily="34" charset="0"/>
                <a:cs typeface="Arial" panose="020B0604020202020204" pitchFamily="34" charset="0"/>
              </a:rPr>
              <a:t>Sissel Ingvaldsen er psykolog og jobber med barn og unge med språkforstyrrelser i Statped, avdeling språk/tale. Hun forteller at DLD er relativt vanlig i Norge.</a:t>
            </a:r>
          </a:p>
          <a:p>
            <a:pPr algn="l"/>
            <a:r>
              <a:rPr lang="nb-NO" dirty="0">
                <a:solidFill>
                  <a:srgbClr val="333333"/>
                </a:solidFill>
                <a:latin typeface="Arial" panose="020B0604020202020204" pitchFamily="34" charset="0"/>
                <a:cs typeface="Arial" panose="020B0604020202020204" pitchFamily="34" charset="0"/>
              </a:rPr>
              <a:t>– Det er en ganske skjult vanske og er derfor ikke så lett å få øye på, men det er faktisk slik at 1 av 14 har utviklingsmessige språkforstyrrelser. Det vil si at det i gjennomsnitt er to elever i hver klasse, sier hun.</a:t>
            </a:r>
          </a:p>
          <a:p>
            <a:endParaRPr lang="nb-NO" sz="1500" dirty="0">
              <a:solidFill>
                <a:srgbClr val="333333"/>
              </a:solidFill>
              <a:latin typeface="Arial" panose="020B0604020202020204" pitchFamily="34" charset="0"/>
              <a:cs typeface="Arial" panose="020B0604020202020204" pitchFamily="34" charset="0"/>
            </a:endParaRPr>
          </a:p>
          <a:p>
            <a:endParaRPr lang="nb-NO" sz="1500" dirty="0">
              <a:latin typeface="Arial" panose="020B0604020202020204" pitchFamily="34" charset="0"/>
              <a:cs typeface="Arial" panose="020B0604020202020204" pitchFamily="34" charset="0"/>
            </a:endParaRPr>
          </a:p>
        </p:txBody>
      </p:sp>
      <p:pic>
        <p:nvPicPr>
          <p:cNvPr id="7" name="Bilde 6" descr="Et bilde som inneholder tekst, skjermbilde, tegnefilm&#10;&#10;Automatisk generert beskrivelse">
            <a:extLst>
              <a:ext uri="{FF2B5EF4-FFF2-40B4-BE49-F238E27FC236}">
                <a16:creationId xmlns:a16="http://schemas.microsoft.com/office/drawing/2014/main" id="{1C57D1CD-1DF8-26EE-46C4-96F7BF2A3AB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80219" y="2208445"/>
            <a:ext cx="2638378" cy="1377160"/>
          </a:xfrm>
          <a:prstGeom prst="rect">
            <a:avLst/>
          </a:prstGeom>
        </p:spPr>
      </p:pic>
      <p:sp>
        <p:nvSpPr>
          <p:cNvPr id="8" name="TekstSylinder 7">
            <a:extLst>
              <a:ext uri="{FF2B5EF4-FFF2-40B4-BE49-F238E27FC236}">
                <a16:creationId xmlns:a16="http://schemas.microsoft.com/office/drawing/2014/main" id="{BFBD3911-EAB5-E189-D191-D48616148E4C}"/>
              </a:ext>
            </a:extLst>
          </p:cNvPr>
          <p:cNvSpPr txBox="1"/>
          <p:nvPr/>
        </p:nvSpPr>
        <p:spPr>
          <a:xfrm>
            <a:off x="249081" y="3549635"/>
            <a:ext cx="6766284" cy="507831"/>
          </a:xfrm>
          <a:prstGeom prst="rect">
            <a:avLst/>
          </a:prstGeom>
          <a:noFill/>
        </p:spPr>
        <p:txBody>
          <a:bodyPr wrap="square" rtlCol="0">
            <a:spAutoFit/>
          </a:bodyPr>
          <a:lstStyle/>
          <a:p>
            <a:r>
              <a:rPr lang="nb-NO" sz="900" dirty="0">
                <a:latin typeface="Arial" panose="020B0604020202020204" pitchFamily="34" charset="0"/>
                <a:cs typeface="Arial" panose="020B0604020202020204" pitchFamily="34" charset="0"/>
                <a:hlinkClick r:id="rId6"/>
              </a:rPr>
              <a:t>https://www.forskning.no/barn-og-ungdom-partner-podcast/vetle-17-har-utviklingsmessige-sprakforstyrrelser-jeg-vokste-opp-med-en-veldig-redd-folelse-jeg-folte-at-jeg-ikke-kunne-snakke/2134380</a:t>
            </a:r>
            <a:endParaRPr lang="nb-NO" sz="900" dirty="0">
              <a:latin typeface="Arial" panose="020B0604020202020204" pitchFamily="34" charset="0"/>
              <a:cs typeface="Arial" panose="020B0604020202020204" pitchFamily="34" charset="0"/>
            </a:endParaRPr>
          </a:p>
          <a:p>
            <a:endParaRPr lang="nb-NO" sz="900" dirty="0">
              <a:latin typeface="Arial" panose="020B0604020202020204" pitchFamily="34" charset="0"/>
              <a:cs typeface="Arial" panose="020B0604020202020204" pitchFamily="34" charset="0"/>
            </a:endParaRPr>
          </a:p>
        </p:txBody>
      </p:sp>
      <p:pic>
        <p:nvPicPr>
          <p:cNvPr id="4106" name="Picture 10" descr="schoolboy  animation">
            <a:extLst>
              <a:ext uri="{FF2B5EF4-FFF2-40B4-BE49-F238E27FC236}">
                <a16:creationId xmlns:a16="http://schemas.microsoft.com/office/drawing/2014/main" id="{E1C27029-1EC2-3D31-F2D7-4E24D4CB591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5536" y="2409931"/>
            <a:ext cx="714375" cy="800100"/>
          </a:xfrm>
          <a:prstGeom prst="rect">
            <a:avLst/>
          </a:prstGeom>
          <a:noFill/>
          <a:extLst>
            <a:ext uri="{909E8E84-426E-40DD-AFC4-6F175D3DCCD1}">
              <a14:hiddenFill xmlns:a14="http://schemas.microsoft.com/office/drawing/2010/main">
                <a:solidFill>
                  <a:srgbClr val="FFFFFF"/>
                </a:solidFill>
              </a14:hiddenFill>
            </a:ext>
          </a:extLst>
        </p:spPr>
      </p:pic>
      <p:pic>
        <p:nvPicPr>
          <p:cNvPr id="4108" name="Picture 12" descr="boy laying down with music  animations">
            <a:extLst>
              <a:ext uri="{FF2B5EF4-FFF2-40B4-BE49-F238E27FC236}">
                <a16:creationId xmlns:a16="http://schemas.microsoft.com/office/drawing/2014/main" id="{DC5273E9-F9B1-F02B-BE7D-BE69162DA6A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087709" y="6070860"/>
            <a:ext cx="1621631" cy="9286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669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nodeType="clickEffect">
                                  <p:stCondLst>
                                    <p:cond delay="0"/>
                                  </p:stCondLst>
                                  <p:childTnLst>
                                    <p:set>
                                      <p:cBhvr>
                                        <p:cTn id="6" dur="1" fill="hold">
                                          <p:stCondLst>
                                            <p:cond delay="0"/>
                                          </p:stCondLst>
                                        </p:cTn>
                                        <p:tgtEl>
                                          <p:spTgt spid="4100"/>
                                        </p:tgtEl>
                                        <p:attrNameLst>
                                          <p:attrName>style.visibility</p:attrName>
                                        </p:attrNameLst>
                                      </p:cBhvr>
                                      <p:to>
                                        <p:strVal val="visible"/>
                                      </p:to>
                                    </p:set>
                                    <p:animEffect transition="in" filter="circle(out)">
                                      <p:cBhvr>
                                        <p:cTn id="7" dur="2000"/>
                                        <p:tgtEl>
                                          <p:spTgt spid="4100"/>
                                        </p:tgtEl>
                                      </p:cBhvr>
                                    </p:animEffect>
                                  </p:childTnLst>
                                </p:cTn>
                              </p:par>
                              <p:par>
                                <p:cTn id="8" presetID="6" presetClass="entr" presetSubtype="32"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circle(out)">
                                      <p:cBhvr>
                                        <p:cTn id="10" dur="20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10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10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6" presetClass="entr" presetSubtype="32"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circle(out)">
                                      <p:cBhvr>
                                        <p:cTn id="21" dur="2000"/>
                                        <p:tgtEl>
                                          <p:spTgt spid="7"/>
                                        </p:tgtEl>
                                      </p:cBhvr>
                                    </p:animEffect>
                                  </p:childTnLst>
                                </p:cTn>
                              </p:par>
                              <p:par>
                                <p:cTn id="22" presetID="6" presetClass="entr" presetSubtype="32"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circle(out)">
                                      <p:cBhvr>
                                        <p:cTn id="24"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F9CA839-E3D6-B651-7164-6D424A02E8F9}"/>
              </a:ext>
            </a:extLst>
          </p:cNvPr>
          <p:cNvSpPr>
            <a:spLocks noGrp="1"/>
          </p:cNvSpPr>
          <p:nvPr>
            <p:ph type="ctrTitle"/>
          </p:nvPr>
        </p:nvSpPr>
        <p:spPr>
          <a:xfrm>
            <a:off x="-221697" y="432329"/>
            <a:ext cx="9332513" cy="594118"/>
          </a:xfrm>
        </p:spPr>
        <p:txBody>
          <a:bodyPr>
            <a:normAutofit fontScale="90000"/>
          </a:bodyPr>
          <a:lstStyle/>
          <a:p>
            <a:r>
              <a:rPr lang="nb-NO" sz="3100" b="1" dirty="0">
                <a:latin typeface="Arial" panose="020B0604020202020204" pitchFamily="34" charset="0"/>
                <a:cs typeface="Arial" panose="020B0604020202020204" pitchFamily="34" charset="0"/>
              </a:rPr>
              <a:t>Visuospatial forståelse (rom og retningsforståelse)</a:t>
            </a:r>
            <a:br>
              <a:rPr lang="nb-NO" sz="4050" b="1" dirty="0">
                <a:latin typeface="Arial" panose="020B0604020202020204" pitchFamily="34" charset="0"/>
                <a:cs typeface="Arial" panose="020B0604020202020204" pitchFamily="34" charset="0"/>
              </a:rPr>
            </a:br>
            <a:endParaRPr lang="nb-NO" dirty="0"/>
          </a:p>
        </p:txBody>
      </p:sp>
      <p:sp>
        <p:nvSpPr>
          <p:cNvPr id="3" name="Undertittel 2">
            <a:extLst>
              <a:ext uri="{FF2B5EF4-FFF2-40B4-BE49-F238E27FC236}">
                <a16:creationId xmlns:a16="http://schemas.microsoft.com/office/drawing/2014/main" id="{EF64705B-CE76-9E4C-2DFD-12CB29BADC66}"/>
              </a:ext>
            </a:extLst>
          </p:cNvPr>
          <p:cNvSpPr>
            <a:spLocks noGrp="1"/>
          </p:cNvSpPr>
          <p:nvPr>
            <p:ph type="subTitle" idx="1"/>
          </p:nvPr>
        </p:nvSpPr>
        <p:spPr>
          <a:xfrm>
            <a:off x="227243" y="2139680"/>
            <a:ext cx="8434632" cy="1535192"/>
          </a:xfrm>
        </p:spPr>
        <p:txBody>
          <a:bodyPr>
            <a:noAutofit/>
          </a:bodyPr>
          <a:lstStyle/>
          <a:p>
            <a:r>
              <a:rPr lang="nb-NO" sz="2400" b="1" dirty="0">
                <a:solidFill>
                  <a:schemeClr val="tx1"/>
                </a:solidFill>
                <a:latin typeface="Arial" panose="020B0604020202020204" pitchFamily="34" charset="0"/>
                <a:cs typeface="Arial" panose="020B0604020202020204" pitchFamily="34" charset="0"/>
              </a:rPr>
              <a:t>Visuospatiale ferdigheter </a:t>
            </a:r>
            <a:r>
              <a:rPr lang="nb-NO" sz="2400" dirty="0">
                <a:solidFill>
                  <a:schemeClr val="tx1"/>
                </a:solidFill>
                <a:latin typeface="Arial" panose="020B0604020202020204" pitchFamily="34" charset="0"/>
                <a:cs typeface="Arial" panose="020B0604020202020204" pitchFamily="34" charset="0"/>
              </a:rPr>
              <a:t>innebærer evnen til å organisere, manipulere og tolke visuelle stimuli, samt å forstå romlige relasjoner mellom objekter. Det handler videre om å kunne visualisere, oppfatte en helhet som sammensatte deler, forståelse av tid, avstand, beregninger, mål, vekt, volum mm.</a:t>
            </a:r>
          </a:p>
        </p:txBody>
      </p:sp>
      <p:pic>
        <p:nvPicPr>
          <p:cNvPr id="5124" name="Picture 4" descr="Åpne bilde">
            <a:extLst>
              <a:ext uri="{FF2B5EF4-FFF2-40B4-BE49-F238E27FC236}">
                <a16:creationId xmlns:a16="http://schemas.microsoft.com/office/drawing/2014/main" id="{2032B618-26F7-36B1-B287-086B4098D5C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8144" y="4900768"/>
            <a:ext cx="3048994" cy="1742723"/>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svart vegg klokke stille ingen tick-10 tommers høy kvalitet kvarts batteri  drevet rundt lettlest hjem / kontor / klasserom / skole klokke">
            <a:extLst>
              <a:ext uri="{FF2B5EF4-FFF2-40B4-BE49-F238E27FC236}">
                <a16:creationId xmlns:a16="http://schemas.microsoft.com/office/drawing/2014/main" id="{FB93AC01-6074-6B56-88C2-B46E169E9CE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25239" y="4293096"/>
            <a:ext cx="1755508" cy="1742722"/>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Åpne bilde">
            <a:extLst>
              <a:ext uri="{FF2B5EF4-FFF2-40B4-BE49-F238E27FC236}">
                <a16:creationId xmlns:a16="http://schemas.microsoft.com/office/drawing/2014/main" id="{5ABA5FF4-4A89-7FB1-3F69-230787A1C76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1276" y="4897368"/>
            <a:ext cx="3097988" cy="1742723"/>
          </a:xfrm>
          <a:prstGeom prst="rect">
            <a:avLst/>
          </a:prstGeom>
          <a:noFill/>
          <a:extLst>
            <a:ext uri="{909E8E84-426E-40DD-AFC4-6F175D3DCCD1}">
              <a14:hiddenFill xmlns:a14="http://schemas.microsoft.com/office/drawing/2010/main">
                <a:solidFill>
                  <a:srgbClr val="FFFFFF"/>
                </a:solidFill>
              </a14:hiddenFill>
            </a:ext>
          </a:extLst>
        </p:spPr>
      </p:pic>
      <p:pic>
        <p:nvPicPr>
          <p:cNvPr id="5130" name="Picture 10" descr="Åpne bilde">
            <a:extLst>
              <a:ext uri="{FF2B5EF4-FFF2-40B4-BE49-F238E27FC236}">
                <a16:creationId xmlns:a16="http://schemas.microsoft.com/office/drawing/2014/main" id="{C5EA5E50-ACC8-C126-C754-F973C3ACB20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56722" y="4897368"/>
            <a:ext cx="3271838" cy="1742723"/>
          </a:xfrm>
          <a:prstGeom prst="rect">
            <a:avLst/>
          </a:prstGeom>
          <a:noFill/>
          <a:extLst>
            <a:ext uri="{909E8E84-426E-40DD-AFC4-6F175D3DCCD1}">
              <a14:hiddenFill xmlns:a14="http://schemas.microsoft.com/office/drawing/2010/main">
                <a:solidFill>
                  <a:srgbClr val="FFFFFF"/>
                </a:solidFill>
              </a14:hiddenFill>
            </a:ext>
          </a:extLst>
        </p:spPr>
      </p:pic>
      <p:sp>
        <p:nvSpPr>
          <p:cNvPr id="5" name="Undertittel 2">
            <a:extLst>
              <a:ext uri="{FF2B5EF4-FFF2-40B4-BE49-F238E27FC236}">
                <a16:creationId xmlns:a16="http://schemas.microsoft.com/office/drawing/2014/main" id="{31F6DAAA-5595-89F7-CEF0-E6A683314A18}"/>
              </a:ext>
            </a:extLst>
          </p:cNvPr>
          <p:cNvSpPr txBox="1">
            <a:spLocks/>
          </p:cNvSpPr>
          <p:nvPr/>
        </p:nvSpPr>
        <p:spPr>
          <a:xfrm>
            <a:off x="354684" y="1114794"/>
            <a:ext cx="8434632" cy="672290"/>
          </a:xfrm>
          <a:prstGeom prst="rect">
            <a:avLst/>
          </a:prstGeom>
        </p:spPr>
        <p:txBody>
          <a:bodyPr vert="horz" lIns="68580" tIns="34290" rIns="68580" bIns="34290" rtlCol="0" anchor="t">
            <a:noAutofit/>
          </a:bodyPr>
          <a:lstStyle>
            <a:lvl1pPr marL="0" indent="0" algn="l" defTabSz="457200" rtl="0" eaLnBrk="1" latinLnBrk="0" hangingPunct="1">
              <a:spcBef>
                <a:spcPts val="1000"/>
              </a:spcBef>
              <a:spcAft>
                <a:spcPts val="0"/>
              </a:spcAft>
              <a:buClr>
                <a:schemeClr val="accent1"/>
              </a:buClr>
              <a:buFont typeface="Wingdings 3" charset="2"/>
              <a:buNone/>
              <a:defRPr sz="1800" kern="1200">
                <a:solidFill>
                  <a:schemeClr val="tx1">
                    <a:lumMod val="65000"/>
                    <a:lumOff val="35000"/>
                  </a:schemeClr>
                </a:solidFill>
                <a:latin typeface="+mn-lt"/>
                <a:ea typeface="+mn-ea"/>
                <a:cs typeface="+mn-cs"/>
              </a:defRPr>
            </a:lvl1pPr>
            <a:lvl2pPr marL="457200" indent="0" algn="ctr" defTabSz="457200" rtl="0" eaLnBrk="1" latinLnBrk="0" hangingPunct="1">
              <a:spcBef>
                <a:spcPts val="1000"/>
              </a:spcBef>
              <a:spcAft>
                <a:spcPts val="0"/>
              </a:spcAft>
              <a:buClr>
                <a:schemeClr val="accent1"/>
              </a:buClr>
              <a:buFont typeface="Wingdings 3" charset="2"/>
              <a:buNone/>
              <a:defRPr sz="1600" kern="1200">
                <a:solidFill>
                  <a:schemeClr val="tx1">
                    <a:tint val="75000"/>
                  </a:schemeClr>
                </a:solidFill>
                <a:latin typeface="+mn-lt"/>
                <a:ea typeface="+mn-ea"/>
                <a:cs typeface="+mn-cs"/>
              </a:defRPr>
            </a:lvl2pPr>
            <a:lvl3pPr marL="914400" indent="0" algn="ctr" defTabSz="457200" rtl="0" eaLnBrk="1" latinLnBrk="0" hangingPunct="1">
              <a:spcBef>
                <a:spcPts val="1000"/>
              </a:spcBef>
              <a:spcAft>
                <a:spcPts val="0"/>
              </a:spcAft>
              <a:buClr>
                <a:schemeClr val="accent1"/>
              </a:buClr>
              <a:buFont typeface="Wingdings 3" charset="2"/>
              <a:buNone/>
              <a:defRPr sz="1400" kern="1200">
                <a:solidFill>
                  <a:schemeClr val="tx1">
                    <a:tint val="75000"/>
                  </a:schemeClr>
                </a:solidFill>
                <a:latin typeface="+mn-lt"/>
                <a:ea typeface="+mn-ea"/>
                <a:cs typeface="+mn-cs"/>
              </a:defRPr>
            </a:lvl3pPr>
            <a:lvl4pPr marL="13716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4pPr>
            <a:lvl5pPr marL="18288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5pPr>
            <a:lvl6pPr marL="22860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6pPr>
            <a:lvl7pPr marL="27432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7pPr>
            <a:lvl8pPr marL="32004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8pPr>
            <a:lvl9pPr marL="36576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9pPr>
          </a:lstStyle>
          <a:p>
            <a:r>
              <a:rPr lang="nb-NO" sz="2400" b="1" dirty="0">
                <a:solidFill>
                  <a:schemeClr val="tx1"/>
                </a:solidFill>
                <a:latin typeface="Arial" panose="020B0604020202020204" pitchFamily="34" charset="0"/>
                <a:cs typeface="Arial" panose="020B0604020202020204" pitchFamily="34" charset="0"/>
              </a:rPr>
              <a:t>Visuospatiale forståelse </a:t>
            </a:r>
            <a:r>
              <a:rPr lang="nb-NO" altLang="nb-NO" sz="2400" dirty="0">
                <a:solidFill>
                  <a:srgbClr val="202124"/>
                </a:solidFill>
                <a:latin typeface="inherit"/>
              </a:rPr>
              <a:t>er evnen til å utføre romlig visualisering og romlig resonnement i hodet.</a:t>
            </a:r>
            <a:r>
              <a:rPr lang="nb-NO" sz="2400" b="1" dirty="0">
                <a:solidFill>
                  <a:schemeClr val="tx1"/>
                </a:solidFill>
                <a:latin typeface="Arial" panose="020B0604020202020204" pitchFamily="34" charset="0"/>
                <a:cs typeface="Arial" panose="020B0604020202020204" pitchFamily="34" charset="0"/>
              </a:rPr>
              <a:t> </a:t>
            </a:r>
            <a:endParaRPr lang="nb-NO" sz="240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70498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out)">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32"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circle(out)">
                                      <p:cBhvr>
                                        <p:cTn id="12" dur="20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32" fill="hold" nodeType="clickEffect">
                                  <p:stCondLst>
                                    <p:cond delay="0"/>
                                  </p:stCondLst>
                                  <p:childTnLst>
                                    <p:set>
                                      <p:cBhvr>
                                        <p:cTn id="16" dur="1" fill="hold">
                                          <p:stCondLst>
                                            <p:cond delay="0"/>
                                          </p:stCondLst>
                                        </p:cTn>
                                        <p:tgtEl>
                                          <p:spTgt spid="5128"/>
                                        </p:tgtEl>
                                        <p:attrNameLst>
                                          <p:attrName>style.visibility</p:attrName>
                                        </p:attrNameLst>
                                      </p:cBhvr>
                                      <p:to>
                                        <p:strVal val="visible"/>
                                      </p:to>
                                    </p:set>
                                    <p:animEffect transition="in" filter="circle(out)">
                                      <p:cBhvr>
                                        <p:cTn id="17" dur="2000"/>
                                        <p:tgtEl>
                                          <p:spTgt spid="5128"/>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32" fill="hold" nodeType="clickEffect">
                                  <p:stCondLst>
                                    <p:cond delay="0"/>
                                  </p:stCondLst>
                                  <p:childTnLst>
                                    <p:set>
                                      <p:cBhvr>
                                        <p:cTn id="21" dur="1" fill="hold">
                                          <p:stCondLst>
                                            <p:cond delay="0"/>
                                          </p:stCondLst>
                                        </p:cTn>
                                        <p:tgtEl>
                                          <p:spTgt spid="5124"/>
                                        </p:tgtEl>
                                        <p:attrNameLst>
                                          <p:attrName>style.visibility</p:attrName>
                                        </p:attrNameLst>
                                      </p:cBhvr>
                                      <p:to>
                                        <p:strVal val="visible"/>
                                      </p:to>
                                    </p:set>
                                    <p:animEffect transition="in" filter="circle(out)">
                                      <p:cBhvr>
                                        <p:cTn id="22" dur="2000"/>
                                        <p:tgtEl>
                                          <p:spTgt spid="5124"/>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32" fill="hold" nodeType="clickEffect">
                                  <p:stCondLst>
                                    <p:cond delay="0"/>
                                  </p:stCondLst>
                                  <p:childTnLst>
                                    <p:set>
                                      <p:cBhvr>
                                        <p:cTn id="26" dur="1" fill="hold">
                                          <p:stCondLst>
                                            <p:cond delay="0"/>
                                          </p:stCondLst>
                                        </p:cTn>
                                        <p:tgtEl>
                                          <p:spTgt spid="5130"/>
                                        </p:tgtEl>
                                        <p:attrNameLst>
                                          <p:attrName>style.visibility</p:attrName>
                                        </p:attrNameLst>
                                      </p:cBhvr>
                                      <p:to>
                                        <p:strVal val="visible"/>
                                      </p:to>
                                    </p:set>
                                    <p:animEffect transition="in" filter="circle(out)">
                                      <p:cBhvr>
                                        <p:cTn id="27" dur="2000"/>
                                        <p:tgtEl>
                                          <p:spTgt spid="5130"/>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32" fill="hold" nodeType="clickEffect">
                                  <p:stCondLst>
                                    <p:cond delay="0"/>
                                  </p:stCondLst>
                                  <p:childTnLst>
                                    <p:set>
                                      <p:cBhvr>
                                        <p:cTn id="31" dur="1" fill="hold">
                                          <p:stCondLst>
                                            <p:cond delay="0"/>
                                          </p:stCondLst>
                                        </p:cTn>
                                        <p:tgtEl>
                                          <p:spTgt spid="5126"/>
                                        </p:tgtEl>
                                        <p:attrNameLst>
                                          <p:attrName>style.visibility</p:attrName>
                                        </p:attrNameLst>
                                      </p:cBhvr>
                                      <p:to>
                                        <p:strVal val="visible"/>
                                      </p:to>
                                    </p:set>
                                    <p:animEffect transition="in" filter="circle(out)">
                                      <p:cBhvr>
                                        <p:cTn id="32" dur="2000"/>
                                        <p:tgtEl>
                                          <p:spTgt spid="51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Undertittel 2">
            <a:extLst>
              <a:ext uri="{FF2B5EF4-FFF2-40B4-BE49-F238E27FC236}">
                <a16:creationId xmlns:a16="http://schemas.microsoft.com/office/drawing/2014/main" id="{2645B5E3-60FC-6DF5-B205-A8CA5780A00F}"/>
              </a:ext>
            </a:extLst>
          </p:cNvPr>
          <p:cNvSpPr>
            <a:spLocks noGrp="1"/>
          </p:cNvSpPr>
          <p:nvPr>
            <p:ph type="subTitle" idx="1"/>
          </p:nvPr>
        </p:nvSpPr>
        <p:spPr>
          <a:xfrm>
            <a:off x="323528" y="332656"/>
            <a:ext cx="8137688" cy="3384376"/>
          </a:xfrm>
        </p:spPr>
        <p:txBody>
          <a:bodyPr>
            <a:normAutofit fontScale="92500" lnSpcReduction="20000"/>
          </a:bodyPr>
          <a:lstStyle/>
          <a:p>
            <a:pPr algn="ctr"/>
            <a:r>
              <a:rPr lang="nb-NO" sz="3800" b="1" dirty="0">
                <a:solidFill>
                  <a:schemeClr val="tx1"/>
                </a:solidFill>
                <a:latin typeface="Arial" panose="020B0604020202020204" pitchFamily="34" charset="0"/>
                <a:cs typeface="Arial" panose="020B0604020202020204" pitchFamily="34" charset="0"/>
              </a:rPr>
              <a:t>Prøv deg selv</a:t>
            </a:r>
          </a:p>
          <a:p>
            <a:r>
              <a:rPr lang="nb-NO" altLang="nb-NO" sz="3800" b="1" dirty="0">
                <a:solidFill>
                  <a:srgbClr val="202124"/>
                </a:solidFill>
                <a:latin typeface="inherit"/>
              </a:rPr>
              <a:t>Prismetest </a:t>
            </a:r>
            <a:br>
              <a:rPr lang="nb-NO" altLang="nb-NO" sz="3800" dirty="0">
                <a:solidFill>
                  <a:srgbClr val="202124"/>
                </a:solidFill>
                <a:latin typeface="inherit"/>
              </a:rPr>
            </a:br>
            <a:r>
              <a:rPr lang="nb-NO" altLang="nb-NO" sz="3800" dirty="0">
                <a:solidFill>
                  <a:srgbClr val="202124"/>
                </a:solidFill>
                <a:latin typeface="inherit"/>
              </a:rPr>
              <a:t>Kan du fortelle når 1 er foldet for å danne et trekantet prisme, hvilke av følgende (2-7) kan lages? </a:t>
            </a:r>
            <a:br>
              <a:rPr lang="nb-NO" altLang="nb-NO" sz="3800" dirty="0">
                <a:solidFill>
                  <a:srgbClr val="202124"/>
                </a:solidFill>
                <a:latin typeface="inherit"/>
              </a:rPr>
            </a:br>
            <a:r>
              <a:rPr lang="nb-NO" altLang="nb-NO" sz="3800" dirty="0">
                <a:solidFill>
                  <a:srgbClr val="202124"/>
                </a:solidFill>
                <a:latin typeface="inherit"/>
              </a:rPr>
              <a:t>Merk: farger er kun på den ene siden. Baksiden er hvit.</a:t>
            </a:r>
            <a:r>
              <a:rPr lang="nb-NO" altLang="nb-NO" sz="1100" dirty="0">
                <a:solidFill>
                  <a:schemeClr val="tx1"/>
                </a:solidFill>
              </a:rPr>
              <a:t> </a:t>
            </a:r>
            <a:endParaRPr lang="nb-NO" altLang="nb-NO" sz="2600" dirty="0">
              <a:solidFill>
                <a:schemeClr val="tx1"/>
              </a:solidFill>
              <a:latin typeface="Arial" panose="020B0604020202020204" pitchFamily="34" charset="0"/>
            </a:endParaRPr>
          </a:p>
          <a:p>
            <a:pPr algn="ctr"/>
            <a:endParaRPr lang="nb-NO" sz="2400" dirty="0">
              <a:solidFill>
                <a:schemeClr val="tx1"/>
              </a:solidFill>
              <a:latin typeface="Arial" panose="020B0604020202020204" pitchFamily="34" charset="0"/>
              <a:cs typeface="Arial" panose="020B0604020202020204" pitchFamily="34" charset="0"/>
            </a:endParaRPr>
          </a:p>
        </p:txBody>
      </p:sp>
      <p:pic>
        <p:nvPicPr>
          <p:cNvPr id="1026" name="Picture 2" descr="Critical Thinking for Good Decision Making and Productivity">
            <a:extLst>
              <a:ext uri="{FF2B5EF4-FFF2-40B4-BE49-F238E27FC236}">
                <a16:creationId xmlns:a16="http://schemas.microsoft.com/office/drawing/2014/main" id="{117FB145-FFEA-4460-26B6-6BCEEE24064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47864" y="4221088"/>
            <a:ext cx="2200559" cy="21990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1139130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e 5" descr="Et bilde som inneholder Fargerikt&#10;&#10;Automatisk generert beskrivelse">
            <a:extLst>
              <a:ext uri="{FF2B5EF4-FFF2-40B4-BE49-F238E27FC236}">
                <a16:creationId xmlns:a16="http://schemas.microsoft.com/office/drawing/2014/main" id="{7F448373-DAC4-DCF0-A16D-E903DFFE411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43808" y="260648"/>
            <a:ext cx="3747865" cy="2478795"/>
          </a:xfrm>
          <a:prstGeom prst="rect">
            <a:avLst/>
          </a:prstGeom>
        </p:spPr>
      </p:pic>
      <p:pic>
        <p:nvPicPr>
          <p:cNvPr id="8" name="Bilde 7" descr="Et bilde som inneholder Papirprodukt, design&#10;&#10;Automatisk generert beskrivelse">
            <a:extLst>
              <a:ext uri="{FF2B5EF4-FFF2-40B4-BE49-F238E27FC236}">
                <a16:creationId xmlns:a16="http://schemas.microsoft.com/office/drawing/2014/main" id="{3A4B6A0B-EA84-2786-99E5-4050566F058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4319" y="3062861"/>
            <a:ext cx="2626684" cy="1582340"/>
          </a:xfrm>
          <a:prstGeom prst="rect">
            <a:avLst/>
          </a:prstGeom>
        </p:spPr>
      </p:pic>
      <p:pic>
        <p:nvPicPr>
          <p:cNvPr id="10" name="Bilde 9" descr="Et bilde som inneholder kontorrekvisitter, design&#10;&#10;Automatisk generert beskrivelse med lav konfidens">
            <a:extLst>
              <a:ext uri="{FF2B5EF4-FFF2-40B4-BE49-F238E27FC236}">
                <a16:creationId xmlns:a16="http://schemas.microsoft.com/office/drawing/2014/main" id="{5DB074FB-6788-3F22-BF44-A17E4625B80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36106" y="3062861"/>
            <a:ext cx="2743200" cy="1585399"/>
          </a:xfrm>
          <a:prstGeom prst="rect">
            <a:avLst/>
          </a:prstGeom>
        </p:spPr>
      </p:pic>
      <p:pic>
        <p:nvPicPr>
          <p:cNvPr id="12" name="Bilde 11" descr="Et bilde som inneholder Papirprodukt, design&#10;&#10;Automatisk generert beskrivelse">
            <a:extLst>
              <a:ext uri="{FF2B5EF4-FFF2-40B4-BE49-F238E27FC236}">
                <a16:creationId xmlns:a16="http://schemas.microsoft.com/office/drawing/2014/main" id="{E541D957-2B99-D4C8-8958-8B4ACD06D96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49811" y="3062861"/>
            <a:ext cx="2651314" cy="1582340"/>
          </a:xfrm>
          <a:prstGeom prst="rect">
            <a:avLst/>
          </a:prstGeom>
        </p:spPr>
      </p:pic>
      <p:sp>
        <p:nvSpPr>
          <p:cNvPr id="2" name="Pil: opp 1">
            <a:extLst>
              <a:ext uri="{FF2B5EF4-FFF2-40B4-BE49-F238E27FC236}">
                <a16:creationId xmlns:a16="http://schemas.microsoft.com/office/drawing/2014/main" id="{1D4E25C8-E163-1CFF-9406-A541C43613F7}"/>
              </a:ext>
            </a:extLst>
          </p:cNvPr>
          <p:cNvSpPr/>
          <p:nvPr/>
        </p:nvSpPr>
        <p:spPr>
          <a:xfrm>
            <a:off x="615628" y="4717525"/>
            <a:ext cx="643379" cy="960451"/>
          </a:xfrm>
          <a:prstGeom prst="upArrow">
            <a:avLst/>
          </a:prstGeom>
          <a:solidFill>
            <a:srgbClr val="00B050"/>
          </a:solidFill>
        </p:spPr>
        <p:style>
          <a:lnRef idx="1">
            <a:schemeClr val="accent5"/>
          </a:lnRef>
          <a:fillRef idx="3">
            <a:schemeClr val="accent5"/>
          </a:fillRef>
          <a:effectRef idx="2">
            <a:schemeClr val="accent5"/>
          </a:effectRef>
          <a:fontRef idx="minor">
            <a:schemeClr val="lt1"/>
          </a:fontRef>
        </p:style>
        <p:txBody>
          <a:bodyPr rtlCol="0" anchor="ctr"/>
          <a:lstStyle/>
          <a:p>
            <a:pPr algn="ctr"/>
            <a:endParaRPr lang="nb-NO" sz="1350"/>
          </a:p>
        </p:txBody>
      </p:sp>
      <p:sp>
        <p:nvSpPr>
          <p:cNvPr id="3" name="Pil: opp 2">
            <a:extLst>
              <a:ext uri="{FF2B5EF4-FFF2-40B4-BE49-F238E27FC236}">
                <a16:creationId xmlns:a16="http://schemas.microsoft.com/office/drawing/2014/main" id="{BC144311-2C05-C3AF-A295-143D38DA357C}"/>
              </a:ext>
            </a:extLst>
          </p:cNvPr>
          <p:cNvSpPr/>
          <p:nvPr/>
        </p:nvSpPr>
        <p:spPr>
          <a:xfrm>
            <a:off x="1809947" y="4717526"/>
            <a:ext cx="643379" cy="960451"/>
          </a:xfrm>
          <a:prstGeom prst="upArrow">
            <a:avLst/>
          </a:prstGeom>
          <a:solidFill>
            <a:srgbClr val="00B050"/>
          </a:solidFill>
        </p:spPr>
        <p:style>
          <a:lnRef idx="1">
            <a:schemeClr val="accent5"/>
          </a:lnRef>
          <a:fillRef idx="3">
            <a:schemeClr val="accent5"/>
          </a:fillRef>
          <a:effectRef idx="2">
            <a:schemeClr val="accent5"/>
          </a:effectRef>
          <a:fontRef idx="minor">
            <a:schemeClr val="lt1"/>
          </a:fontRef>
        </p:style>
        <p:txBody>
          <a:bodyPr rtlCol="0" anchor="ctr"/>
          <a:lstStyle/>
          <a:p>
            <a:pPr algn="ctr"/>
            <a:endParaRPr lang="nb-NO" sz="1350"/>
          </a:p>
        </p:txBody>
      </p:sp>
      <p:sp>
        <p:nvSpPr>
          <p:cNvPr id="5" name="Pil: opp 4">
            <a:extLst>
              <a:ext uri="{FF2B5EF4-FFF2-40B4-BE49-F238E27FC236}">
                <a16:creationId xmlns:a16="http://schemas.microsoft.com/office/drawing/2014/main" id="{B2A52919-BCDD-B2D4-4A13-A55E591D5C4E}"/>
              </a:ext>
            </a:extLst>
          </p:cNvPr>
          <p:cNvSpPr/>
          <p:nvPr/>
        </p:nvSpPr>
        <p:spPr>
          <a:xfrm>
            <a:off x="6690676" y="4717526"/>
            <a:ext cx="643379" cy="960451"/>
          </a:xfrm>
          <a:prstGeom prst="upArrow">
            <a:avLst/>
          </a:prstGeom>
          <a:solidFill>
            <a:srgbClr val="00B050"/>
          </a:solidFill>
        </p:spPr>
        <p:style>
          <a:lnRef idx="1">
            <a:schemeClr val="accent5"/>
          </a:lnRef>
          <a:fillRef idx="3">
            <a:schemeClr val="accent5"/>
          </a:fillRef>
          <a:effectRef idx="2">
            <a:schemeClr val="accent5"/>
          </a:effectRef>
          <a:fontRef idx="minor">
            <a:schemeClr val="lt1"/>
          </a:fontRef>
        </p:style>
        <p:txBody>
          <a:bodyPr rtlCol="0" anchor="ctr"/>
          <a:lstStyle/>
          <a:p>
            <a:pPr algn="ctr"/>
            <a:endParaRPr lang="nb-NO" sz="1350"/>
          </a:p>
        </p:txBody>
      </p:sp>
    </p:spTree>
    <p:extLst>
      <p:ext uri="{BB962C8B-B14F-4D97-AF65-F5344CB8AC3E}">
        <p14:creationId xmlns:p14="http://schemas.microsoft.com/office/powerpoint/2010/main" val="4087052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5"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Twister Game with Spinner's Choice and Air Moves, Kids Party Games for 2+  Players, Ages 6 and up - Walmart.ca">
            <a:extLst>
              <a:ext uri="{FF2B5EF4-FFF2-40B4-BE49-F238E27FC236}">
                <a16:creationId xmlns:a16="http://schemas.microsoft.com/office/drawing/2014/main" id="{B4ABDAD7-5CC7-B2CF-4E93-4F791804C6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3608" y="406045"/>
            <a:ext cx="5941789" cy="5941789"/>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boy playing with bricks  animations">
            <a:extLst>
              <a:ext uri="{FF2B5EF4-FFF2-40B4-BE49-F238E27FC236}">
                <a16:creationId xmlns:a16="http://schemas.microsoft.com/office/drawing/2014/main" id="{D1BBD945-F0F6-DA2A-86F9-1D46DD3C17E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55560" y="2518905"/>
            <a:ext cx="829199" cy="910096"/>
          </a:xfrm>
          <a:prstGeom prst="rect">
            <a:avLst/>
          </a:prstGeom>
          <a:noFill/>
          <a:extLst>
            <a:ext uri="{909E8E84-426E-40DD-AFC4-6F175D3DCCD1}">
              <a14:hiddenFill xmlns:a14="http://schemas.microsoft.com/office/drawing/2010/main">
                <a:solidFill>
                  <a:srgbClr val="FFFFFF"/>
                </a:solidFill>
              </a14:hiddenFill>
            </a:ext>
          </a:extLst>
        </p:spPr>
      </p:pic>
      <p:pic>
        <p:nvPicPr>
          <p:cNvPr id="9222" name="Picture 6" descr="crash on  bicycle animation">
            <a:extLst>
              <a:ext uri="{FF2B5EF4-FFF2-40B4-BE49-F238E27FC236}">
                <a16:creationId xmlns:a16="http://schemas.microsoft.com/office/drawing/2014/main" id="{169DC85B-FD30-F093-464D-80666080A81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61954" y="4173128"/>
            <a:ext cx="1737992" cy="17027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7438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22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2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742176B7-6F27-DC01-9E2E-AACA374BAA42}"/>
              </a:ext>
            </a:extLst>
          </p:cNvPr>
          <p:cNvSpPr>
            <a:spLocks noGrp="1"/>
          </p:cNvSpPr>
          <p:nvPr>
            <p:ph type="ctrTitle"/>
          </p:nvPr>
        </p:nvSpPr>
        <p:spPr>
          <a:xfrm>
            <a:off x="685800" y="476672"/>
            <a:ext cx="7772400" cy="1470025"/>
          </a:xfrm>
        </p:spPr>
        <p:txBody>
          <a:bodyPr/>
          <a:lstStyle/>
          <a:p>
            <a:r>
              <a:rPr lang="nb-NO" b="1" dirty="0"/>
              <a:t>Barn er forskjellige og utvikler seg forskjellig</a:t>
            </a:r>
          </a:p>
        </p:txBody>
      </p:sp>
      <p:pic>
        <p:nvPicPr>
          <p:cNvPr id="1026" name="Picture 2" descr="Average Height For 12 Year Old Boy">
            <a:extLst>
              <a:ext uri="{FF2B5EF4-FFF2-40B4-BE49-F238E27FC236}">
                <a16:creationId xmlns:a16="http://schemas.microsoft.com/office/drawing/2014/main" id="{7C34E7CD-6F3B-ABA4-BB90-C09AFEDB736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71800" y="2348880"/>
            <a:ext cx="3933056" cy="3933056"/>
          </a:xfrm>
          <a:prstGeom prst="rect">
            <a:avLst/>
          </a:prstGeom>
          <a:noFill/>
          <a:extLst>
            <a:ext uri="{909E8E84-426E-40DD-AFC4-6F175D3DCCD1}">
              <a14:hiddenFill xmlns:a14="http://schemas.microsoft.com/office/drawing/2010/main">
                <a:solidFill>
                  <a:srgbClr val="FFFFFF"/>
                </a:solidFill>
              </a14:hiddenFill>
            </a:ext>
          </a:extLst>
        </p:spPr>
      </p:pic>
      <p:sp>
        <p:nvSpPr>
          <p:cNvPr id="4" name="TekstSylinder 3">
            <a:extLst>
              <a:ext uri="{FF2B5EF4-FFF2-40B4-BE49-F238E27FC236}">
                <a16:creationId xmlns:a16="http://schemas.microsoft.com/office/drawing/2014/main" id="{777FFF39-8D75-07B0-EABF-FEDEB3FBCE3D}"/>
              </a:ext>
            </a:extLst>
          </p:cNvPr>
          <p:cNvSpPr txBox="1"/>
          <p:nvPr/>
        </p:nvSpPr>
        <p:spPr>
          <a:xfrm>
            <a:off x="3563888" y="6381328"/>
            <a:ext cx="2016224" cy="369332"/>
          </a:xfrm>
          <a:prstGeom prst="rect">
            <a:avLst/>
          </a:prstGeom>
          <a:noFill/>
        </p:spPr>
        <p:txBody>
          <a:bodyPr wrap="square" rtlCol="0">
            <a:spAutoFit/>
          </a:bodyPr>
          <a:lstStyle/>
          <a:p>
            <a:r>
              <a:rPr lang="nb-NO" dirty="0"/>
              <a:t>Biologisk utvikling</a:t>
            </a:r>
          </a:p>
        </p:txBody>
      </p:sp>
      <p:sp>
        <p:nvSpPr>
          <p:cNvPr id="5" name="TekstSylinder 4">
            <a:extLst>
              <a:ext uri="{FF2B5EF4-FFF2-40B4-BE49-F238E27FC236}">
                <a16:creationId xmlns:a16="http://schemas.microsoft.com/office/drawing/2014/main" id="{FBAC53F2-FE52-64F4-25E3-4555C86770EC}"/>
              </a:ext>
            </a:extLst>
          </p:cNvPr>
          <p:cNvSpPr txBox="1"/>
          <p:nvPr/>
        </p:nvSpPr>
        <p:spPr>
          <a:xfrm>
            <a:off x="395536" y="5373216"/>
            <a:ext cx="2016224" cy="369332"/>
          </a:xfrm>
          <a:prstGeom prst="rect">
            <a:avLst/>
          </a:prstGeom>
          <a:noFill/>
        </p:spPr>
        <p:txBody>
          <a:bodyPr wrap="square" rtlCol="0">
            <a:spAutoFit/>
          </a:bodyPr>
          <a:lstStyle/>
          <a:p>
            <a:r>
              <a:rPr lang="nb-NO" dirty="0"/>
              <a:t>Språkferdigheter</a:t>
            </a:r>
          </a:p>
        </p:txBody>
      </p:sp>
      <p:sp>
        <p:nvSpPr>
          <p:cNvPr id="6" name="TekstSylinder 5">
            <a:extLst>
              <a:ext uri="{FF2B5EF4-FFF2-40B4-BE49-F238E27FC236}">
                <a16:creationId xmlns:a16="http://schemas.microsoft.com/office/drawing/2014/main" id="{88151E03-1AD6-44F2-2AA5-632D560C721D}"/>
              </a:ext>
            </a:extLst>
          </p:cNvPr>
          <p:cNvSpPr txBox="1"/>
          <p:nvPr/>
        </p:nvSpPr>
        <p:spPr>
          <a:xfrm>
            <a:off x="395536" y="3789040"/>
            <a:ext cx="2016224" cy="646331"/>
          </a:xfrm>
          <a:prstGeom prst="rect">
            <a:avLst/>
          </a:prstGeom>
          <a:noFill/>
        </p:spPr>
        <p:txBody>
          <a:bodyPr wrap="square" rtlCol="0">
            <a:spAutoFit/>
          </a:bodyPr>
          <a:lstStyle/>
          <a:p>
            <a:r>
              <a:rPr lang="nb-NO" dirty="0"/>
              <a:t>Psykomotoriske ferdigheter</a:t>
            </a:r>
          </a:p>
        </p:txBody>
      </p:sp>
      <p:sp>
        <p:nvSpPr>
          <p:cNvPr id="7" name="TekstSylinder 6">
            <a:extLst>
              <a:ext uri="{FF2B5EF4-FFF2-40B4-BE49-F238E27FC236}">
                <a16:creationId xmlns:a16="http://schemas.microsoft.com/office/drawing/2014/main" id="{CFB76473-FEC6-A416-AA5B-0F1A73505F7C}"/>
              </a:ext>
            </a:extLst>
          </p:cNvPr>
          <p:cNvSpPr txBox="1"/>
          <p:nvPr/>
        </p:nvSpPr>
        <p:spPr>
          <a:xfrm>
            <a:off x="107504" y="2666529"/>
            <a:ext cx="2858008" cy="369332"/>
          </a:xfrm>
          <a:prstGeom prst="rect">
            <a:avLst/>
          </a:prstGeom>
          <a:noFill/>
        </p:spPr>
        <p:txBody>
          <a:bodyPr wrap="square" rtlCol="0">
            <a:spAutoFit/>
          </a:bodyPr>
          <a:lstStyle/>
          <a:p>
            <a:r>
              <a:rPr lang="nb-NO" dirty="0"/>
              <a:t>Informasjonsprosessering</a:t>
            </a:r>
          </a:p>
        </p:txBody>
      </p:sp>
      <p:sp>
        <p:nvSpPr>
          <p:cNvPr id="8" name="TekstSylinder 7">
            <a:extLst>
              <a:ext uri="{FF2B5EF4-FFF2-40B4-BE49-F238E27FC236}">
                <a16:creationId xmlns:a16="http://schemas.microsoft.com/office/drawing/2014/main" id="{D8EDCB8B-8BF4-5A31-A4D6-64BF817374E0}"/>
              </a:ext>
            </a:extLst>
          </p:cNvPr>
          <p:cNvSpPr txBox="1"/>
          <p:nvPr/>
        </p:nvSpPr>
        <p:spPr>
          <a:xfrm>
            <a:off x="6804248" y="2661210"/>
            <a:ext cx="2016224" cy="369332"/>
          </a:xfrm>
          <a:prstGeom prst="rect">
            <a:avLst/>
          </a:prstGeom>
          <a:noFill/>
        </p:spPr>
        <p:txBody>
          <a:bodyPr wrap="square" rtlCol="0">
            <a:spAutoFit/>
          </a:bodyPr>
          <a:lstStyle/>
          <a:p>
            <a:r>
              <a:rPr lang="nb-NO" dirty="0"/>
              <a:t>Støttefunksjoner</a:t>
            </a:r>
          </a:p>
        </p:txBody>
      </p:sp>
      <p:sp>
        <p:nvSpPr>
          <p:cNvPr id="9" name="TekstSylinder 8">
            <a:extLst>
              <a:ext uri="{FF2B5EF4-FFF2-40B4-BE49-F238E27FC236}">
                <a16:creationId xmlns:a16="http://schemas.microsoft.com/office/drawing/2014/main" id="{C3D66C27-D43B-D42E-AF37-FCFE00145747}"/>
              </a:ext>
            </a:extLst>
          </p:cNvPr>
          <p:cNvSpPr txBox="1"/>
          <p:nvPr/>
        </p:nvSpPr>
        <p:spPr>
          <a:xfrm>
            <a:off x="6804248" y="4022054"/>
            <a:ext cx="2016224" cy="369332"/>
          </a:xfrm>
          <a:prstGeom prst="rect">
            <a:avLst/>
          </a:prstGeom>
          <a:noFill/>
        </p:spPr>
        <p:txBody>
          <a:bodyPr wrap="square" rtlCol="0">
            <a:spAutoFit/>
          </a:bodyPr>
          <a:lstStyle/>
          <a:p>
            <a:r>
              <a:rPr lang="nb-NO" dirty="0"/>
              <a:t>Sosiale ferdigheter</a:t>
            </a:r>
          </a:p>
        </p:txBody>
      </p:sp>
      <p:sp>
        <p:nvSpPr>
          <p:cNvPr id="10" name="TekstSylinder 9">
            <a:extLst>
              <a:ext uri="{FF2B5EF4-FFF2-40B4-BE49-F238E27FC236}">
                <a16:creationId xmlns:a16="http://schemas.microsoft.com/office/drawing/2014/main" id="{68B6D83B-434F-30F3-B860-0D0C95BE9BF6}"/>
              </a:ext>
            </a:extLst>
          </p:cNvPr>
          <p:cNvSpPr txBox="1"/>
          <p:nvPr/>
        </p:nvSpPr>
        <p:spPr>
          <a:xfrm>
            <a:off x="6804248" y="5373216"/>
            <a:ext cx="2016224" cy="646331"/>
          </a:xfrm>
          <a:prstGeom prst="rect">
            <a:avLst/>
          </a:prstGeom>
          <a:noFill/>
        </p:spPr>
        <p:txBody>
          <a:bodyPr wrap="square" rtlCol="0">
            <a:spAutoFit/>
          </a:bodyPr>
          <a:lstStyle/>
          <a:p>
            <a:r>
              <a:rPr lang="nb-NO" dirty="0"/>
              <a:t>Emosjonell utvikling</a:t>
            </a:r>
          </a:p>
        </p:txBody>
      </p:sp>
    </p:spTree>
    <p:extLst>
      <p:ext uri="{BB962C8B-B14F-4D97-AF65-F5344CB8AC3E}">
        <p14:creationId xmlns:p14="http://schemas.microsoft.com/office/powerpoint/2010/main" val="248117473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Kjendis: Lisa Tønne: – De hadde hjertestarteren klar">
            <a:extLst>
              <a:ext uri="{FF2B5EF4-FFF2-40B4-BE49-F238E27FC236}">
                <a16:creationId xmlns:a16="http://schemas.microsoft.com/office/drawing/2014/main" id="{5A1D3A40-0610-EB6D-BCA1-070C72CFF21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85840" y="1125051"/>
            <a:ext cx="2782957" cy="2087218"/>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Plantegninger - typer, symboler og eksempler">
            <a:extLst>
              <a:ext uri="{FF2B5EF4-FFF2-40B4-BE49-F238E27FC236}">
                <a16:creationId xmlns:a16="http://schemas.microsoft.com/office/drawing/2014/main" id="{63DE0EBD-BF94-5762-9781-324D8D7D423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5204" y="1125051"/>
            <a:ext cx="4992146" cy="3744109"/>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Slik vet Google hvor tett trafikken er">
            <a:extLst>
              <a:ext uri="{FF2B5EF4-FFF2-40B4-BE49-F238E27FC236}">
                <a16:creationId xmlns:a16="http://schemas.microsoft.com/office/drawing/2014/main" id="{A4791C2F-5403-6685-6709-EEAF64D22CF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82796" y="4869160"/>
            <a:ext cx="2286000" cy="1714500"/>
          </a:xfrm>
          <a:prstGeom prst="rect">
            <a:avLst/>
          </a:prstGeom>
          <a:noFill/>
          <a:extLst>
            <a:ext uri="{909E8E84-426E-40DD-AFC4-6F175D3DCCD1}">
              <a14:hiddenFill xmlns:a14="http://schemas.microsoft.com/office/drawing/2010/main">
                <a:solidFill>
                  <a:srgbClr val="FFFFFF"/>
                </a:solidFill>
              </a14:hiddenFill>
            </a:ext>
          </a:extLst>
        </p:spPr>
      </p:pic>
      <p:sp>
        <p:nvSpPr>
          <p:cNvPr id="2" name="Rektangel 1">
            <a:extLst>
              <a:ext uri="{FF2B5EF4-FFF2-40B4-BE49-F238E27FC236}">
                <a16:creationId xmlns:a16="http://schemas.microsoft.com/office/drawing/2014/main" id="{062C59F1-7418-A5F0-D715-F5D34E9F953C}"/>
              </a:ext>
            </a:extLst>
          </p:cNvPr>
          <p:cNvSpPr/>
          <p:nvPr/>
        </p:nvSpPr>
        <p:spPr>
          <a:xfrm>
            <a:off x="3563888" y="2708920"/>
            <a:ext cx="144016" cy="144016"/>
          </a:xfrm>
          <a:prstGeom prst="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sz="1350"/>
          </a:p>
        </p:txBody>
      </p:sp>
    </p:spTree>
    <p:extLst>
      <p:ext uri="{BB962C8B-B14F-4D97-AF65-F5344CB8AC3E}">
        <p14:creationId xmlns:p14="http://schemas.microsoft.com/office/powerpoint/2010/main" val="1452102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nodeType="clickEffect">
                                  <p:stCondLst>
                                    <p:cond delay="0"/>
                                  </p:stCondLst>
                                  <p:childTnLst>
                                    <p:set>
                                      <p:cBhvr>
                                        <p:cTn id="6" dur="1" fill="hold">
                                          <p:stCondLst>
                                            <p:cond delay="0"/>
                                          </p:stCondLst>
                                        </p:cTn>
                                        <p:tgtEl>
                                          <p:spTgt spid="7172"/>
                                        </p:tgtEl>
                                        <p:attrNameLst>
                                          <p:attrName>style.visibility</p:attrName>
                                        </p:attrNameLst>
                                      </p:cBhvr>
                                      <p:to>
                                        <p:strVal val="visible"/>
                                      </p:to>
                                    </p:set>
                                    <p:animEffect transition="in" filter="circle(out)">
                                      <p:cBhvr>
                                        <p:cTn id="7" dur="2000"/>
                                        <p:tgtEl>
                                          <p:spTgt spid="717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circle(in)">
                                      <p:cBhvr>
                                        <p:cTn id="12" dur="20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32" fill="hold" nodeType="clickEffect">
                                  <p:stCondLst>
                                    <p:cond delay="0"/>
                                  </p:stCondLst>
                                  <p:childTnLst>
                                    <p:set>
                                      <p:cBhvr>
                                        <p:cTn id="16" dur="1" fill="hold">
                                          <p:stCondLst>
                                            <p:cond delay="0"/>
                                          </p:stCondLst>
                                        </p:cTn>
                                        <p:tgtEl>
                                          <p:spTgt spid="7174"/>
                                        </p:tgtEl>
                                        <p:attrNameLst>
                                          <p:attrName>style.visibility</p:attrName>
                                        </p:attrNameLst>
                                      </p:cBhvr>
                                      <p:to>
                                        <p:strVal val="visible"/>
                                      </p:to>
                                    </p:set>
                                    <p:animEffect transition="in" filter="circle(out)">
                                      <p:cBhvr>
                                        <p:cTn id="17" dur="2000"/>
                                        <p:tgtEl>
                                          <p:spTgt spid="71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Undertittel 2">
            <a:extLst>
              <a:ext uri="{FF2B5EF4-FFF2-40B4-BE49-F238E27FC236}">
                <a16:creationId xmlns:a16="http://schemas.microsoft.com/office/drawing/2014/main" id="{2520C361-16D3-3436-EAD8-681C88C2BED1}"/>
              </a:ext>
            </a:extLst>
          </p:cNvPr>
          <p:cNvSpPr>
            <a:spLocks noGrp="1"/>
          </p:cNvSpPr>
          <p:nvPr>
            <p:ph type="subTitle" idx="1"/>
          </p:nvPr>
        </p:nvSpPr>
        <p:spPr>
          <a:xfrm>
            <a:off x="25192" y="4406883"/>
            <a:ext cx="3744415" cy="1713254"/>
          </a:xfrm>
        </p:spPr>
        <p:txBody>
          <a:bodyPr>
            <a:noAutofit/>
          </a:bodyPr>
          <a:lstStyle/>
          <a:p>
            <a:r>
              <a:rPr lang="nb-NO" sz="1800" b="1" kern="0" dirty="0">
                <a:solidFill>
                  <a:srgbClr val="202124"/>
                </a:solidFill>
                <a:effectLst/>
                <a:latin typeface="Arial" panose="020B0604020202020204" pitchFamily="34" charset="0"/>
                <a:ea typeface="Times New Roman" panose="02020603050405020304" pitchFamily="18" charset="0"/>
              </a:rPr>
              <a:t>Råd i forhold til elever med lav visuospatial forståelse I</a:t>
            </a:r>
          </a:p>
          <a:p>
            <a:r>
              <a:rPr lang="nb-NO" sz="1800" kern="0" dirty="0">
                <a:solidFill>
                  <a:srgbClr val="202124"/>
                </a:solidFill>
                <a:effectLst/>
                <a:latin typeface="Arial" panose="020B0604020202020204" pitchFamily="34" charset="0"/>
                <a:ea typeface="Times New Roman" panose="02020603050405020304" pitchFamily="18" charset="0"/>
              </a:rPr>
              <a:t>Generelle klasseromsstrategier inkluderer å redusere antall visuelle visninger, tegninger og diagrammer som kan overvelde en elev, og erstatte dem med klare verbale instruksjoner. </a:t>
            </a:r>
            <a:endParaRPr lang="nb-NO" sz="1800" dirty="0"/>
          </a:p>
        </p:txBody>
      </p:sp>
      <p:sp>
        <p:nvSpPr>
          <p:cNvPr id="5" name="Undertittel 2">
            <a:extLst>
              <a:ext uri="{FF2B5EF4-FFF2-40B4-BE49-F238E27FC236}">
                <a16:creationId xmlns:a16="http://schemas.microsoft.com/office/drawing/2014/main" id="{EF1E4B5A-D0F0-EA22-8F4B-C593F8AA81F0}"/>
              </a:ext>
            </a:extLst>
          </p:cNvPr>
          <p:cNvSpPr txBox="1">
            <a:spLocks/>
          </p:cNvSpPr>
          <p:nvPr/>
        </p:nvSpPr>
        <p:spPr>
          <a:xfrm>
            <a:off x="237824" y="207951"/>
            <a:ext cx="3190986" cy="2701162"/>
          </a:xfrm>
          <a:prstGeom prst="rect">
            <a:avLst/>
          </a:prstGeom>
        </p:spPr>
        <p:txBody>
          <a:bodyPr vert="horz" lIns="68580" tIns="34290" rIns="68580" bIns="34290" rtlCol="0" anchor="t">
            <a:noAutofit/>
          </a:bodyPr>
          <a:lstStyle>
            <a:lvl1pPr marL="0" indent="0" algn="l" defTabSz="457200" rtl="0" eaLnBrk="1" latinLnBrk="0" hangingPunct="1">
              <a:spcBef>
                <a:spcPts val="1000"/>
              </a:spcBef>
              <a:spcAft>
                <a:spcPts val="0"/>
              </a:spcAft>
              <a:buClr>
                <a:schemeClr val="accent1"/>
              </a:buClr>
              <a:buFont typeface="Wingdings 3" charset="2"/>
              <a:buNone/>
              <a:defRPr sz="1800" kern="1200">
                <a:solidFill>
                  <a:schemeClr val="tx1">
                    <a:lumMod val="65000"/>
                    <a:lumOff val="35000"/>
                  </a:schemeClr>
                </a:solidFill>
                <a:latin typeface="+mn-lt"/>
                <a:ea typeface="+mn-ea"/>
                <a:cs typeface="+mn-cs"/>
              </a:defRPr>
            </a:lvl1pPr>
            <a:lvl2pPr marL="457200" indent="0" algn="ctr" defTabSz="457200" rtl="0" eaLnBrk="1" latinLnBrk="0" hangingPunct="1">
              <a:spcBef>
                <a:spcPts val="1000"/>
              </a:spcBef>
              <a:spcAft>
                <a:spcPts val="0"/>
              </a:spcAft>
              <a:buClr>
                <a:schemeClr val="accent1"/>
              </a:buClr>
              <a:buFont typeface="Wingdings 3" charset="2"/>
              <a:buNone/>
              <a:defRPr sz="1600" kern="1200">
                <a:solidFill>
                  <a:schemeClr val="tx1">
                    <a:tint val="75000"/>
                  </a:schemeClr>
                </a:solidFill>
                <a:latin typeface="+mn-lt"/>
                <a:ea typeface="+mn-ea"/>
                <a:cs typeface="+mn-cs"/>
              </a:defRPr>
            </a:lvl2pPr>
            <a:lvl3pPr marL="914400" indent="0" algn="ctr" defTabSz="457200" rtl="0" eaLnBrk="1" latinLnBrk="0" hangingPunct="1">
              <a:spcBef>
                <a:spcPts val="1000"/>
              </a:spcBef>
              <a:spcAft>
                <a:spcPts val="0"/>
              </a:spcAft>
              <a:buClr>
                <a:schemeClr val="accent1"/>
              </a:buClr>
              <a:buFont typeface="Wingdings 3" charset="2"/>
              <a:buNone/>
              <a:defRPr sz="1400" kern="1200">
                <a:solidFill>
                  <a:schemeClr val="tx1">
                    <a:tint val="75000"/>
                  </a:schemeClr>
                </a:solidFill>
                <a:latin typeface="+mn-lt"/>
                <a:ea typeface="+mn-ea"/>
                <a:cs typeface="+mn-cs"/>
              </a:defRPr>
            </a:lvl3pPr>
            <a:lvl4pPr marL="13716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4pPr>
            <a:lvl5pPr marL="18288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5pPr>
            <a:lvl6pPr marL="22860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6pPr>
            <a:lvl7pPr marL="27432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7pPr>
            <a:lvl8pPr marL="32004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8pPr>
            <a:lvl9pPr marL="36576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9pPr>
          </a:lstStyle>
          <a:p>
            <a:r>
              <a:rPr lang="nb-NO" b="1" kern="0" dirty="0">
                <a:solidFill>
                  <a:srgbClr val="202124"/>
                </a:solidFill>
                <a:latin typeface="Arial" panose="020B0604020202020204" pitchFamily="34" charset="0"/>
                <a:ea typeface="Times New Roman" panose="02020603050405020304" pitchFamily="18" charset="0"/>
              </a:rPr>
              <a:t>Råd i forhold til elever med DLD</a:t>
            </a:r>
          </a:p>
          <a:p>
            <a:r>
              <a:rPr lang="nb-NO" b="1" dirty="0">
                <a:solidFill>
                  <a:srgbClr val="262626"/>
                </a:solidFill>
                <a:latin typeface="Arial" panose="020B0604020202020204" pitchFamily="34" charset="0"/>
                <a:ea typeface="Aptos" panose="020B0004020202020204" pitchFamily="34" charset="0"/>
              </a:rPr>
              <a:t>Gi visuell støtte</a:t>
            </a:r>
            <a:r>
              <a:rPr lang="nb-NO" dirty="0">
                <a:solidFill>
                  <a:srgbClr val="262626"/>
                </a:solidFill>
                <a:latin typeface="Arial" panose="020B0604020202020204" pitchFamily="34" charset="0"/>
                <a:ea typeface="Aptos" panose="020B0004020202020204" pitchFamily="34" charset="0"/>
              </a:rPr>
              <a:t>: Bruk bilder, praktiske eksempler, filmsnutter, ordbilder, farger, symbolsystemer og illustrasjoner for å støtte elevenes forståelse av fagstoffet, samt begrepslæring. </a:t>
            </a:r>
          </a:p>
          <a:p>
            <a:r>
              <a:rPr lang="nb-NO" dirty="0">
                <a:solidFill>
                  <a:srgbClr val="262626"/>
                </a:solidFill>
                <a:latin typeface="Arial" panose="020B0604020202020204" pitchFamily="34" charset="0"/>
                <a:ea typeface="Aptos" panose="020B0004020202020204" pitchFamily="34" charset="0"/>
              </a:rPr>
              <a:t>Visuell støtte bidrar til en økt forståelse av det som gjennomgås i klasserommet.</a:t>
            </a:r>
            <a:endParaRPr lang="nb-NO" dirty="0"/>
          </a:p>
        </p:txBody>
      </p:sp>
      <p:sp>
        <p:nvSpPr>
          <p:cNvPr id="6" name="Undertittel 2">
            <a:extLst>
              <a:ext uri="{FF2B5EF4-FFF2-40B4-BE49-F238E27FC236}">
                <a16:creationId xmlns:a16="http://schemas.microsoft.com/office/drawing/2014/main" id="{E54D3690-3D01-0CBB-4916-590B7EE63D6F}"/>
              </a:ext>
            </a:extLst>
          </p:cNvPr>
          <p:cNvSpPr txBox="1">
            <a:spLocks/>
          </p:cNvSpPr>
          <p:nvPr/>
        </p:nvSpPr>
        <p:spPr>
          <a:xfrm>
            <a:off x="5661477" y="4693656"/>
            <a:ext cx="3190986" cy="1713254"/>
          </a:xfrm>
          <a:prstGeom prst="rect">
            <a:avLst/>
          </a:prstGeom>
        </p:spPr>
        <p:txBody>
          <a:bodyPr vert="horz" lIns="68580" tIns="34290" rIns="68580" bIns="34290" rtlCol="0" anchor="t">
            <a:noAutofit/>
          </a:bodyPr>
          <a:lstStyle>
            <a:lvl1pPr marL="0" indent="0" algn="l" defTabSz="457200" rtl="0" eaLnBrk="1" latinLnBrk="0" hangingPunct="1">
              <a:spcBef>
                <a:spcPts val="1000"/>
              </a:spcBef>
              <a:spcAft>
                <a:spcPts val="0"/>
              </a:spcAft>
              <a:buClr>
                <a:schemeClr val="accent1"/>
              </a:buClr>
              <a:buFont typeface="Wingdings 3" charset="2"/>
              <a:buNone/>
              <a:defRPr sz="1800" kern="1200">
                <a:solidFill>
                  <a:schemeClr val="tx1">
                    <a:lumMod val="65000"/>
                    <a:lumOff val="35000"/>
                  </a:schemeClr>
                </a:solidFill>
                <a:latin typeface="+mn-lt"/>
                <a:ea typeface="+mn-ea"/>
                <a:cs typeface="+mn-cs"/>
              </a:defRPr>
            </a:lvl1pPr>
            <a:lvl2pPr marL="457200" indent="0" algn="ctr" defTabSz="457200" rtl="0" eaLnBrk="1" latinLnBrk="0" hangingPunct="1">
              <a:spcBef>
                <a:spcPts val="1000"/>
              </a:spcBef>
              <a:spcAft>
                <a:spcPts val="0"/>
              </a:spcAft>
              <a:buClr>
                <a:schemeClr val="accent1"/>
              </a:buClr>
              <a:buFont typeface="Wingdings 3" charset="2"/>
              <a:buNone/>
              <a:defRPr sz="1600" kern="1200">
                <a:solidFill>
                  <a:schemeClr val="tx1">
                    <a:tint val="75000"/>
                  </a:schemeClr>
                </a:solidFill>
                <a:latin typeface="+mn-lt"/>
                <a:ea typeface="+mn-ea"/>
                <a:cs typeface="+mn-cs"/>
              </a:defRPr>
            </a:lvl2pPr>
            <a:lvl3pPr marL="914400" indent="0" algn="ctr" defTabSz="457200" rtl="0" eaLnBrk="1" latinLnBrk="0" hangingPunct="1">
              <a:spcBef>
                <a:spcPts val="1000"/>
              </a:spcBef>
              <a:spcAft>
                <a:spcPts val="0"/>
              </a:spcAft>
              <a:buClr>
                <a:schemeClr val="accent1"/>
              </a:buClr>
              <a:buFont typeface="Wingdings 3" charset="2"/>
              <a:buNone/>
              <a:defRPr sz="1400" kern="1200">
                <a:solidFill>
                  <a:schemeClr val="tx1">
                    <a:tint val="75000"/>
                  </a:schemeClr>
                </a:solidFill>
                <a:latin typeface="+mn-lt"/>
                <a:ea typeface="+mn-ea"/>
                <a:cs typeface="+mn-cs"/>
              </a:defRPr>
            </a:lvl3pPr>
            <a:lvl4pPr marL="13716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4pPr>
            <a:lvl5pPr marL="18288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5pPr>
            <a:lvl6pPr marL="22860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6pPr>
            <a:lvl7pPr marL="27432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7pPr>
            <a:lvl8pPr marL="32004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8pPr>
            <a:lvl9pPr marL="36576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9pPr>
          </a:lstStyle>
          <a:p>
            <a:r>
              <a:rPr lang="nb-NO" b="1" kern="0" dirty="0">
                <a:solidFill>
                  <a:srgbClr val="202124"/>
                </a:solidFill>
                <a:latin typeface="Arial" panose="020B0604020202020204" pitchFamily="34" charset="0"/>
                <a:ea typeface="Times New Roman" panose="02020603050405020304" pitchFamily="18" charset="0"/>
              </a:rPr>
              <a:t>Råd i forhold til elever med lav visuospatial forståelse II</a:t>
            </a:r>
          </a:p>
          <a:p>
            <a:r>
              <a:rPr lang="nb-NO" kern="0" dirty="0">
                <a:solidFill>
                  <a:srgbClr val="202124"/>
                </a:solidFill>
                <a:latin typeface="Arial" panose="020B0604020202020204" pitchFamily="34" charset="0"/>
                <a:ea typeface="Times New Roman" panose="02020603050405020304" pitchFamily="18" charset="0"/>
              </a:rPr>
              <a:t>På grunn av utfordringer i forhold til det visuelle minnet er det viktig å jobbe for å øke det verbale minnet. </a:t>
            </a:r>
            <a:endParaRPr lang="nb-NO" dirty="0"/>
          </a:p>
        </p:txBody>
      </p:sp>
      <p:sp>
        <p:nvSpPr>
          <p:cNvPr id="7" name="Undertittel 2">
            <a:extLst>
              <a:ext uri="{FF2B5EF4-FFF2-40B4-BE49-F238E27FC236}">
                <a16:creationId xmlns:a16="http://schemas.microsoft.com/office/drawing/2014/main" id="{DBF80DF8-7148-8A73-3DF0-719C97190B65}"/>
              </a:ext>
            </a:extLst>
          </p:cNvPr>
          <p:cNvSpPr txBox="1">
            <a:spLocks/>
          </p:cNvSpPr>
          <p:nvPr/>
        </p:nvSpPr>
        <p:spPr>
          <a:xfrm>
            <a:off x="5682101" y="213623"/>
            <a:ext cx="3190986" cy="2105411"/>
          </a:xfrm>
          <a:prstGeom prst="rect">
            <a:avLst/>
          </a:prstGeom>
        </p:spPr>
        <p:txBody>
          <a:bodyPr vert="horz" lIns="68580" tIns="34290" rIns="68580" bIns="34290" rtlCol="0" anchor="t">
            <a:noAutofit/>
          </a:bodyPr>
          <a:lstStyle>
            <a:lvl1pPr marL="0" indent="0" algn="l" defTabSz="457200" rtl="0" eaLnBrk="1" latinLnBrk="0" hangingPunct="1">
              <a:spcBef>
                <a:spcPts val="1000"/>
              </a:spcBef>
              <a:spcAft>
                <a:spcPts val="0"/>
              </a:spcAft>
              <a:buClr>
                <a:schemeClr val="accent1"/>
              </a:buClr>
              <a:buFont typeface="Wingdings 3" charset="2"/>
              <a:buNone/>
              <a:defRPr sz="1800" kern="1200">
                <a:solidFill>
                  <a:schemeClr val="tx1">
                    <a:lumMod val="65000"/>
                    <a:lumOff val="35000"/>
                  </a:schemeClr>
                </a:solidFill>
                <a:latin typeface="+mn-lt"/>
                <a:ea typeface="+mn-ea"/>
                <a:cs typeface="+mn-cs"/>
              </a:defRPr>
            </a:lvl1pPr>
            <a:lvl2pPr marL="457200" indent="0" algn="ctr" defTabSz="457200" rtl="0" eaLnBrk="1" latinLnBrk="0" hangingPunct="1">
              <a:spcBef>
                <a:spcPts val="1000"/>
              </a:spcBef>
              <a:spcAft>
                <a:spcPts val="0"/>
              </a:spcAft>
              <a:buClr>
                <a:schemeClr val="accent1"/>
              </a:buClr>
              <a:buFont typeface="Wingdings 3" charset="2"/>
              <a:buNone/>
              <a:defRPr sz="1600" kern="1200">
                <a:solidFill>
                  <a:schemeClr val="tx1">
                    <a:tint val="75000"/>
                  </a:schemeClr>
                </a:solidFill>
                <a:latin typeface="+mn-lt"/>
                <a:ea typeface="+mn-ea"/>
                <a:cs typeface="+mn-cs"/>
              </a:defRPr>
            </a:lvl2pPr>
            <a:lvl3pPr marL="914400" indent="0" algn="ctr" defTabSz="457200" rtl="0" eaLnBrk="1" latinLnBrk="0" hangingPunct="1">
              <a:spcBef>
                <a:spcPts val="1000"/>
              </a:spcBef>
              <a:spcAft>
                <a:spcPts val="0"/>
              </a:spcAft>
              <a:buClr>
                <a:schemeClr val="accent1"/>
              </a:buClr>
              <a:buFont typeface="Wingdings 3" charset="2"/>
              <a:buNone/>
              <a:defRPr sz="1400" kern="1200">
                <a:solidFill>
                  <a:schemeClr val="tx1">
                    <a:tint val="75000"/>
                  </a:schemeClr>
                </a:solidFill>
                <a:latin typeface="+mn-lt"/>
                <a:ea typeface="+mn-ea"/>
                <a:cs typeface="+mn-cs"/>
              </a:defRPr>
            </a:lvl3pPr>
            <a:lvl4pPr marL="13716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4pPr>
            <a:lvl5pPr marL="18288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5pPr>
            <a:lvl6pPr marL="22860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6pPr>
            <a:lvl7pPr marL="27432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7pPr>
            <a:lvl8pPr marL="32004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8pPr>
            <a:lvl9pPr marL="36576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9pPr>
          </a:lstStyle>
          <a:p>
            <a:r>
              <a:rPr lang="nb-NO" b="1" kern="0" dirty="0">
                <a:solidFill>
                  <a:srgbClr val="202124"/>
                </a:solidFill>
                <a:latin typeface="Arial" panose="020B0604020202020204" pitchFamily="34" charset="0"/>
                <a:ea typeface="Times New Roman" panose="02020603050405020304" pitchFamily="18" charset="0"/>
              </a:rPr>
              <a:t>Dysleksi</a:t>
            </a:r>
          </a:p>
          <a:p>
            <a:r>
              <a:rPr lang="nb-NO" dirty="0">
                <a:solidFill>
                  <a:srgbClr val="040C28"/>
                </a:solidFill>
                <a:latin typeface="Arial" panose="020B0604020202020204" pitchFamily="34" charset="0"/>
                <a:cs typeface="Arial" panose="020B0604020202020204" pitchFamily="34" charset="0"/>
              </a:rPr>
              <a:t>Tilstanden innebærer en svekkelse i hjernens evne til å omforme skrift som øynene oppfatter, til meningsfylt språk, og motsatt omforme muntlig språk til skrift</a:t>
            </a:r>
            <a:r>
              <a:rPr lang="nb-NO" dirty="0">
                <a:solidFill>
                  <a:srgbClr val="202124"/>
                </a:solidFill>
                <a:latin typeface="Arial" panose="020B0604020202020204" pitchFamily="34" charset="0"/>
                <a:cs typeface="Arial" panose="020B0604020202020204" pitchFamily="34" charset="0"/>
              </a:rPr>
              <a:t>.</a:t>
            </a:r>
            <a:br>
              <a:rPr lang="nb-NO" dirty="0">
                <a:solidFill>
                  <a:srgbClr val="202124"/>
                </a:solidFill>
                <a:latin typeface="Arial" panose="020B0604020202020204" pitchFamily="34" charset="0"/>
                <a:cs typeface="Arial" panose="020B0604020202020204" pitchFamily="34" charset="0"/>
              </a:rPr>
            </a:br>
            <a:r>
              <a:rPr lang="nb-NO" dirty="0">
                <a:solidFill>
                  <a:srgbClr val="202124"/>
                </a:solidFill>
                <a:latin typeface="Arial" panose="020B0604020202020204" pitchFamily="34" charset="0"/>
                <a:cs typeface="Arial" panose="020B0604020202020204" pitchFamily="34" charset="0"/>
              </a:rPr>
              <a:t>Dysleksi er på mange måter det som skjer når ordene ikke gir mening.</a:t>
            </a:r>
          </a:p>
          <a:p>
            <a:r>
              <a:rPr lang="nb-NO" kern="0" dirty="0">
                <a:solidFill>
                  <a:srgbClr val="202124"/>
                </a:solidFill>
                <a:latin typeface="Arial" panose="020B0604020202020204" pitchFamily="34" charset="0"/>
                <a:ea typeface="Times New Roman" panose="02020603050405020304" pitchFamily="18" charset="0"/>
                <a:cs typeface="Arial" panose="020B0604020202020204" pitchFamily="34" charset="0"/>
              </a:rPr>
              <a:t>«Skårer lavt på verbal forståelse»</a:t>
            </a:r>
            <a:endParaRPr lang="nb-NO" b="1" kern="0" dirty="0">
              <a:solidFill>
                <a:srgbClr val="202124"/>
              </a:solidFill>
              <a:latin typeface="Arial" panose="020B0604020202020204" pitchFamily="34" charset="0"/>
              <a:ea typeface="Times New Roman" panose="02020603050405020304" pitchFamily="18" charset="0"/>
              <a:cs typeface="Arial" panose="020B0604020202020204" pitchFamily="34" charset="0"/>
            </a:endParaRPr>
          </a:p>
        </p:txBody>
      </p:sp>
      <p:pic>
        <p:nvPicPr>
          <p:cNvPr id="8" name="Picture 10" descr="Burden PNG Transparent Images Free Download | Vector Files | Pngtree">
            <a:extLst>
              <a:ext uri="{FF2B5EF4-FFF2-40B4-BE49-F238E27FC236}">
                <a16:creationId xmlns:a16="http://schemas.microsoft.com/office/drawing/2014/main" id="{E3958D68-77F1-A500-2982-69145687C19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44877" y="737863"/>
            <a:ext cx="2854246" cy="3679989"/>
          </a:xfrm>
          <a:prstGeom prst="rect">
            <a:avLst/>
          </a:prstGeom>
          <a:noFill/>
          <a:extLst>
            <a:ext uri="{909E8E84-426E-40DD-AFC4-6F175D3DCCD1}">
              <a14:hiddenFill xmlns:a14="http://schemas.microsoft.com/office/drawing/2010/main">
                <a:solidFill>
                  <a:srgbClr val="FFFFFF"/>
                </a:solidFill>
              </a14:hiddenFill>
            </a:ext>
          </a:extLst>
        </p:spPr>
      </p:pic>
      <p:sp>
        <p:nvSpPr>
          <p:cNvPr id="9" name="TekstSylinder 8">
            <a:extLst>
              <a:ext uri="{FF2B5EF4-FFF2-40B4-BE49-F238E27FC236}">
                <a16:creationId xmlns:a16="http://schemas.microsoft.com/office/drawing/2014/main" id="{78F3B082-B5F8-A745-9707-B2775ADC43C7}"/>
              </a:ext>
            </a:extLst>
          </p:cNvPr>
          <p:cNvSpPr txBox="1"/>
          <p:nvPr/>
        </p:nvSpPr>
        <p:spPr>
          <a:xfrm rot="18835122">
            <a:off x="3395332" y="2347023"/>
            <a:ext cx="1699592" cy="461665"/>
          </a:xfrm>
          <a:prstGeom prst="rect">
            <a:avLst/>
          </a:prstGeom>
          <a:noFill/>
        </p:spPr>
        <p:txBody>
          <a:bodyPr wrap="square" rtlCol="0">
            <a:spAutoFit/>
          </a:bodyPr>
          <a:lstStyle/>
          <a:p>
            <a:r>
              <a:rPr lang="nb-NO" sz="1200" b="1" dirty="0">
                <a:latin typeface="Arial" panose="020B0604020202020204" pitchFamily="34" charset="0"/>
                <a:cs typeface="Arial" panose="020B0604020202020204" pitchFamily="34" charset="0"/>
              </a:rPr>
              <a:t>Utviklingsmessig</a:t>
            </a:r>
            <a:br>
              <a:rPr lang="nb-NO" sz="1200" b="1" dirty="0">
                <a:latin typeface="Arial" panose="020B0604020202020204" pitchFamily="34" charset="0"/>
                <a:cs typeface="Arial" panose="020B0604020202020204" pitchFamily="34" charset="0"/>
              </a:rPr>
            </a:br>
            <a:r>
              <a:rPr lang="nb-NO" sz="1200" b="1" dirty="0">
                <a:latin typeface="Arial" panose="020B0604020202020204" pitchFamily="34" charset="0"/>
                <a:cs typeface="Arial" panose="020B0604020202020204" pitchFamily="34" charset="0"/>
              </a:rPr>
              <a:t>språkforstyrrelse</a:t>
            </a:r>
          </a:p>
        </p:txBody>
      </p:sp>
    </p:spTree>
    <p:extLst>
      <p:ext uri="{BB962C8B-B14F-4D97-AF65-F5344CB8AC3E}">
        <p14:creationId xmlns:p14="http://schemas.microsoft.com/office/powerpoint/2010/main" val="1389308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out)">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32"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circle(out)">
                                      <p:cBhvr>
                                        <p:cTn id="12" dur="2000"/>
                                        <p:tgtEl>
                                          <p:spTgt spid="3">
                                            <p:txEl>
                                              <p:pRg st="0" end="0"/>
                                            </p:txEl>
                                          </p:spTgt>
                                        </p:tgtEl>
                                      </p:cBhvr>
                                    </p:animEffect>
                                  </p:childTnLst>
                                </p:cTn>
                              </p:par>
                              <p:par>
                                <p:cTn id="13" presetID="6" presetClass="entr" presetSubtype="32" fill="hold" nodeType="with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circle(out)">
                                      <p:cBhvr>
                                        <p:cTn id="15" dur="2000"/>
                                        <p:tgtEl>
                                          <p:spTgt spid="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32"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circle(out)">
                                      <p:cBhvr>
                                        <p:cTn id="20" dur="20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6" presetClass="entr" presetSubtype="32"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circle(out)">
                                      <p:cBhvr>
                                        <p:cTn id="25"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Undertittel 2">
            <a:extLst>
              <a:ext uri="{FF2B5EF4-FFF2-40B4-BE49-F238E27FC236}">
                <a16:creationId xmlns:a16="http://schemas.microsoft.com/office/drawing/2014/main" id="{51725984-E40E-9FAF-E3AC-8CFD9CB38983}"/>
              </a:ext>
            </a:extLst>
          </p:cNvPr>
          <p:cNvSpPr>
            <a:spLocks noGrp="1"/>
          </p:cNvSpPr>
          <p:nvPr>
            <p:ph type="subTitle" idx="1"/>
          </p:nvPr>
        </p:nvSpPr>
        <p:spPr>
          <a:xfrm>
            <a:off x="204186" y="387092"/>
            <a:ext cx="7925085" cy="844712"/>
          </a:xfrm>
        </p:spPr>
        <p:txBody>
          <a:bodyPr>
            <a:normAutofit/>
          </a:bodyPr>
          <a:lstStyle/>
          <a:p>
            <a:r>
              <a:rPr lang="nb-NO" sz="2400" b="1" dirty="0">
                <a:solidFill>
                  <a:schemeClr val="tx1"/>
                </a:solidFill>
                <a:latin typeface="Arial" panose="020B0604020202020204" pitchFamily="34" charset="0"/>
                <a:cs typeface="Arial" panose="020B0604020202020204" pitchFamily="34" charset="0"/>
              </a:rPr>
              <a:t>Hukommelse er en prosess som består av 3 hovedelementer</a:t>
            </a:r>
          </a:p>
        </p:txBody>
      </p:sp>
      <p:pic>
        <p:nvPicPr>
          <p:cNvPr id="18436" name="Picture 4" descr="Brain PNG transparent image download, size: 400x333px">
            <a:extLst>
              <a:ext uri="{FF2B5EF4-FFF2-40B4-BE49-F238E27FC236}">
                <a16:creationId xmlns:a16="http://schemas.microsoft.com/office/drawing/2014/main" id="{A55B7132-E698-2116-7BB4-3C460003A59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272134" y="1745072"/>
            <a:ext cx="4581002" cy="3813684"/>
          </a:xfrm>
          <a:prstGeom prst="rect">
            <a:avLst/>
          </a:prstGeom>
          <a:noFill/>
          <a:extLst>
            <a:ext uri="{909E8E84-426E-40DD-AFC4-6F175D3DCCD1}">
              <a14:hiddenFill xmlns:a14="http://schemas.microsoft.com/office/drawing/2010/main">
                <a:solidFill>
                  <a:srgbClr val="FFFFFF"/>
                </a:solidFill>
              </a14:hiddenFill>
            </a:ext>
          </a:extLst>
        </p:spPr>
      </p:pic>
      <p:sp>
        <p:nvSpPr>
          <p:cNvPr id="5" name="Undertittel 2">
            <a:extLst>
              <a:ext uri="{FF2B5EF4-FFF2-40B4-BE49-F238E27FC236}">
                <a16:creationId xmlns:a16="http://schemas.microsoft.com/office/drawing/2014/main" id="{12EE6415-C2BA-38A5-6CE9-6A4917F3B3D8}"/>
              </a:ext>
            </a:extLst>
          </p:cNvPr>
          <p:cNvSpPr txBox="1">
            <a:spLocks/>
          </p:cNvSpPr>
          <p:nvPr/>
        </p:nvSpPr>
        <p:spPr>
          <a:xfrm>
            <a:off x="6127475" y="2059215"/>
            <a:ext cx="1513232" cy="1324945"/>
          </a:xfrm>
          <a:prstGeom prst="rect">
            <a:avLst/>
          </a:prstGeom>
        </p:spPr>
        <p:txBody>
          <a:bodyPr vert="horz" lIns="68580" tIns="34290" rIns="68580" bIns="34290" rtlCol="0" anchor="t">
            <a:normAutofit fontScale="92500" lnSpcReduction="20000"/>
          </a:bodyPr>
          <a:lstStyle>
            <a:lvl1pPr marL="0" indent="0" algn="l" defTabSz="457200" rtl="0" eaLnBrk="1" latinLnBrk="0" hangingPunct="1">
              <a:spcBef>
                <a:spcPts val="1000"/>
              </a:spcBef>
              <a:spcAft>
                <a:spcPts val="0"/>
              </a:spcAft>
              <a:buClr>
                <a:schemeClr val="accent1"/>
              </a:buClr>
              <a:buFont typeface="Wingdings 3" charset="2"/>
              <a:buNone/>
              <a:defRPr sz="1800" kern="1200">
                <a:solidFill>
                  <a:schemeClr val="tx1">
                    <a:lumMod val="65000"/>
                    <a:lumOff val="35000"/>
                  </a:schemeClr>
                </a:solidFill>
                <a:latin typeface="+mn-lt"/>
                <a:ea typeface="+mn-ea"/>
                <a:cs typeface="+mn-cs"/>
              </a:defRPr>
            </a:lvl1pPr>
            <a:lvl2pPr marL="457200" indent="0" algn="ctr" defTabSz="457200" rtl="0" eaLnBrk="1" latinLnBrk="0" hangingPunct="1">
              <a:spcBef>
                <a:spcPts val="1000"/>
              </a:spcBef>
              <a:spcAft>
                <a:spcPts val="0"/>
              </a:spcAft>
              <a:buClr>
                <a:schemeClr val="accent1"/>
              </a:buClr>
              <a:buFont typeface="Wingdings 3" charset="2"/>
              <a:buNone/>
              <a:defRPr sz="1600" kern="1200">
                <a:solidFill>
                  <a:schemeClr val="tx1">
                    <a:tint val="75000"/>
                  </a:schemeClr>
                </a:solidFill>
                <a:latin typeface="+mn-lt"/>
                <a:ea typeface="+mn-ea"/>
                <a:cs typeface="+mn-cs"/>
              </a:defRPr>
            </a:lvl2pPr>
            <a:lvl3pPr marL="914400" indent="0" algn="ctr" defTabSz="457200" rtl="0" eaLnBrk="1" latinLnBrk="0" hangingPunct="1">
              <a:spcBef>
                <a:spcPts val="1000"/>
              </a:spcBef>
              <a:spcAft>
                <a:spcPts val="0"/>
              </a:spcAft>
              <a:buClr>
                <a:schemeClr val="accent1"/>
              </a:buClr>
              <a:buFont typeface="Wingdings 3" charset="2"/>
              <a:buNone/>
              <a:defRPr sz="1400" kern="1200">
                <a:solidFill>
                  <a:schemeClr val="tx1">
                    <a:tint val="75000"/>
                  </a:schemeClr>
                </a:solidFill>
                <a:latin typeface="+mn-lt"/>
                <a:ea typeface="+mn-ea"/>
                <a:cs typeface="+mn-cs"/>
              </a:defRPr>
            </a:lvl3pPr>
            <a:lvl4pPr marL="13716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4pPr>
            <a:lvl5pPr marL="18288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5pPr>
            <a:lvl6pPr marL="22860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6pPr>
            <a:lvl7pPr marL="27432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7pPr>
            <a:lvl8pPr marL="32004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8pPr>
            <a:lvl9pPr marL="36576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9pPr>
          </a:lstStyle>
          <a:p>
            <a:r>
              <a:rPr lang="nb-NO" sz="2100" b="1" dirty="0">
                <a:solidFill>
                  <a:schemeClr val="tx1"/>
                </a:solidFill>
                <a:latin typeface="Arial" panose="020B0604020202020204" pitchFamily="34" charset="0"/>
                <a:cs typeface="Arial" panose="020B0604020202020204" pitchFamily="34" charset="0"/>
              </a:rPr>
              <a:t>Input</a:t>
            </a:r>
          </a:p>
          <a:p>
            <a:pPr marL="342900" indent="-342900">
              <a:buFont typeface="Arial" panose="020B0604020202020204" pitchFamily="34" charset="0"/>
              <a:buChar char="•"/>
            </a:pPr>
            <a:r>
              <a:rPr lang="nb-NO" sz="2100" dirty="0">
                <a:solidFill>
                  <a:schemeClr val="tx1"/>
                </a:solidFill>
                <a:latin typeface="Arial" panose="020B0604020202020204" pitchFamily="34" charset="0"/>
                <a:cs typeface="Arial" panose="020B0604020202020204" pitchFamily="34" charset="0"/>
              </a:rPr>
              <a:t>Visuell</a:t>
            </a:r>
          </a:p>
          <a:p>
            <a:pPr marL="342900" indent="-342900">
              <a:buFont typeface="Arial" panose="020B0604020202020204" pitchFamily="34" charset="0"/>
              <a:buChar char="•"/>
            </a:pPr>
            <a:r>
              <a:rPr lang="nb-NO" sz="2100" dirty="0">
                <a:solidFill>
                  <a:schemeClr val="tx1"/>
                </a:solidFill>
                <a:latin typeface="Arial" panose="020B0604020202020204" pitchFamily="34" charset="0"/>
                <a:cs typeface="Arial" panose="020B0604020202020204" pitchFamily="34" charset="0"/>
              </a:rPr>
              <a:t>Auditiv</a:t>
            </a:r>
            <a:br>
              <a:rPr lang="nb-NO" sz="2100" b="1" dirty="0">
                <a:latin typeface="Arial" panose="020B0604020202020204" pitchFamily="34" charset="0"/>
                <a:cs typeface="Arial" panose="020B0604020202020204" pitchFamily="34" charset="0"/>
              </a:rPr>
            </a:br>
            <a:endParaRPr lang="nb-NO" sz="2100" b="1" dirty="0">
              <a:latin typeface="Arial" panose="020B0604020202020204" pitchFamily="34" charset="0"/>
              <a:cs typeface="Arial" panose="020B0604020202020204" pitchFamily="34" charset="0"/>
            </a:endParaRPr>
          </a:p>
        </p:txBody>
      </p:sp>
      <p:sp>
        <p:nvSpPr>
          <p:cNvPr id="6" name="Undertittel 2">
            <a:extLst>
              <a:ext uri="{FF2B5EF4-FFF2-40B4-BE49-F238E27FC236}">
                <a16:creationId xmlns:a16="http://schemas.microsoft.com/office/drawing/2014/main" id="{AA42126E-D19E-58F0-F867-39241CCB57F5}"/>
              </a:ext>
            </a:extLst>
          </p:cNvPr>
          <p:cNvSpPr txBox="1">
            <a:spLocks/>
          </p:cNvSpPr>
          <p:nvPr/>
        </p:nvSpPr>
        <p:spPr>
          <a:xfrm>
            <a:off x="6127474" y="4228872"/>
            <a:ext cx="1062821" cy="592048"/>
          </a:xfrm>
          <a:prstGeom prst="rect">
            <a:avLst/>
          </a:prstGeom>
        </p:spPr>
        <p:txBody>
          <a:bodyPr vert="horz" lIns="68580" tIns="34290" rIns="68580" bIns="34290" rtlCol="0" anchor="t">
            <a:normAutofit fontScale="92500" lnSpcReduction="10000"/>
          </a:bodyPr>
          <a:lstStyle>
            <a:lvl1pPr marL="0" indent="0" algn="l" defTabSz="457200" rtl="0" eaLnBrk="1" latinLnBrk="0" hangingPunct="1">
              <a:spcBef>
                <a:spcPts val="1000"/>
              </a:spcBef>
              <a:spcAft>
                <a:spcPts val="0"/>
              </a:spcAft>
              <a:buClr>
                <a:schemeClr val="accent1"/>
              </a:buClr>
              <a:buFont typeface="Wingdings 3" charset="2"/>
              <a:buNone/>
              <a:defRPr sz="1800" kern="1200">
                <a:solidFill>
                  <a:schemeClr val="tx1">
                    <a:lumMod val="65000"/>
                    <a:lumOff val="35000"/>
                  </a:schemeClr>
                </a:solidFill>
                <a:latin typeface="+mn-lt"/>
                <a:ea typeface="+mn-ea"/>
                <a:cs typeface="+mn-cs"/>
              </a:defRPr>
            </a:lvl1pPr>
            <a:lvl2pPr marL="457200" indent="0" algn="ctr" defTabSz="457200" rtl="0" eaLnBrk="1" latinLnBrk="0" hangingPunct="1">
              <a:spcBef>
                <a:spcPts val="1000"/>
              </a:spcBef>
              <a:spcAft>
                <a:spcPts val="0"/>
              </a:spcAft>
              <a:buClr>
                <a:schemeClr val="accent1"/>
              </a:buClr>
              <a:buFont typeface="Wingdings 3" charset="2"/>
              <a:buNone/>
              <a:defRPr sz="1600" kern="1200">
                <a:solidFill>
                  <a:schemeClr val="tx1">
                    <a:tint val="75000"/>
                  </a:schemeClr>
                </a:solidFill>
                <a:latin typeface="+mn-lt"/>
                <a:ea typeface="+mn-ea"/>
                <a:cs typeface="+mn-cs"/>
              </a:defRPr>
            </a:lvl2pPr>
            <a:lvl3pPr marL="914400" indent="0" algn="ctr" defTabSz="457200" rtl="0" eaLnBrk="1" latinLnBrk="0" hangingPunct="1">
              <a:spcBef>
                <a:spcPts val="1000"/>
              </a:spcBef>
              <a:spcAft>
                <a:spcPts val="0"/>
              </a:spcAft>
              <a:buClr>
                <a:schemeClr val="accent1"/>
              </a:buClr>
              <a:buFont typeface="Wingdings 3" charset="2"/>
              <a:buNone/>
              <a:defRPr sz="1400" kern="1200">
                <a:solidFill>
                  <a:schemeClr val="tx1">
                    <a:tint val="75000"/>
                  </a:schemeClr>
                </a:solidFill>
                <a:latin typeface="+mn-lt"/>
                <a:ea typeface="+mn-ea"/>
                <a:cs typeface="+mn-cs"/>
              </a:defRPr>
            </a:lvl3pPr>
            <a:lvl4pPr marL="13716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4pPr>
            <a:lvl5pPr marL="18288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5pPr>
            <a:lvl6pPr marL="22860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6pPr>
            <a:lvl7pPr marL="27432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7pPr>
            <a:lvl8pPr marL="32004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8pPr>
            <a:lvl9pPr marL="36576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9pPr>
          </a:lstStyle>
          <a:p>
            <a:r>
              <a:rPr lang="nb-NO" sz="2100" b="1" dirty="0">
                <a:solidFill>
                  <a:schemeClr val="tx1"/>
                </a:solidFill>
                <a:latin typeface="Arial" panose="020B0604020202020204" pitchFamily="34" charset="0"/>
                <a:cs typeface="Arial" panose="020B0604020202020204" pitchFamily="34" charset="0"/>
              </a:rPr>
              <a:t>Output</a:t>
            </a:r>
            <a:br>
              <a:rPr lang="nb-NO" sz="2100" b="1" dirty="0">
                <a:latin typeface="Arial" panose="020B0604020202020204" pitchFamily="34" charset="0"/>
                <a:cs typeface="Arial" panose="020B0604020202020204" pitchFamily="34" charset="0"/>
              </a:rPr>
            </a:br>
            <a:endParaRPr lang="nb-NO" sz="2100" b="1" dirty="0">
              <a:latin typeface="Arial" panose="020B0604020202020204" pitchFamily="34" charset="0"/>
              <a:cs typeface="Arial" panose="020B0604020202020204" pitchFamily="34" charset="0"/>
            </a:endParaRPr>
          </a:p>
        </p:txBody>
      </p:sp>
      <p:sp>
        <p:nvSpPr>
          <p:cNvPr id="7" name="Undertittel 2">
            <a:extLst>
              <a:ext uri="{FF2B5EF4-FFF2-40B4-BE49-F238E27FC236}">
                <a16:creationId xmlns:a16="http://schemas.microsoft.com/office/drawing/2014/main" id="{22AC6103-6CC5-F82B-B5A3-F84803FE3EF2}"/>
              </a:ext>
            </a:extLst>
          </p:cNvPr>
          <p:cNvSpPr txBox="1">
            <a:spLocks/>
          </p:cNvSpPr>
          <p:nvPr/>
        </p:nvSpPr>
        <p:spPr>
          <a:xfrm>
            <a:off x="1739349" y="2681335"/>
            <a:ext cx="1513232" cy="1127650"/>
          </a:xfrm>
          <a:prstGeom prst="rect">
            <a:avLst/>
          </a:prstGeom>
        </p:spPr>
        <p:txBody>
          <a:bodyPr vert="horz" lIns="68580" tIns="34290" rIns="68580" bIns="34290" rtlCol="0" anchor="t">
            <a:normAutofit fontScale="70000" lnSpcReduction="20000"/>
          </a:bodyPr>
          <a:lstStyle>
            <a:lvl1pPr marL="0" indent="0" algn="l" defTabSz="457200" rtl="0" eaLnBrk="1" latinLnBrk="0" hangingPunct="1">
              <a:spcBef>
                <a:spcPts val="1000"/>
              </a:spcBef>
              <a:spcAft>
                <a:spcPts val="0"/>
              </a:spcAft>
              <a:buClr>
                <a:schemeClr val="accent1"/>
              </a:buClr>
              <a:buFont typeface="Wingdings 3" charset="2"/>
              <a:buNone/>
              <a:defRPr sz="1800" kern="1200">
                <a:solidFill>
                  <a:schemeClr val="tx1">
                    <a:lumMod val="65000"/>
                    <a:lumOff val="35000"/>
                  </a:schemeClr>
                </a:solidFill>
                <a:latin typeface="+mn-lt"/>
                <a:ea typeface="+mn-ea"/>
                <a:cs typeface="+mn-cs"/>
              </a:defRPr>
            </a:lvl1pPr>
            <a:lvl2pPr marL="457200" indent="0" algn="ctr" defTabSz="457200" rtl="0" eaLnBrk="1" latinLnBrk="0" hangingPunct="1">
              <a:spcBef>
                <a:spcPts val="1000"/>
              </a:spcBef>
              <a:spcAft>
                <a:spcPts val="0"/>
              </a:spcAft>
              <a:buClr>
                <a:schemeClr val="accent1"/>
              </a:buClr>
              <a:buFont typeface="Wingdings 3" charset="2"/>
              <a:buNone/>
              <a:defRPr sz="1600" kern="1200">
                <a:solidFill>
                  <a:schemeClr val="tx1">
                    <a:tint val="75000"/>
                  </a:schemeClr>
                </a:solidFill>
                <a:latin typeface="+mn-lt"/>
                <a:ea typeface="+mn-ea"/>
                <a:cs typeface="+mn-cs"/>
              </a:defRPr>
            </a:lvl2pPr>
            <a:lvl3pPr marL="914400" indent="0" algn="ctr" defTabSz="457200" rtl="0" eaLnBrk="1" latinLnBrk="0" hangingPunct="1">
              <a:spcBef>
                <a:spcPts val="1000"/>
              </a:spcBef>
              <a:spcAft>
                <a:spcPts val="0"/>
              </a:spcAft>
              <a:buClr>
                <a:schemeClr val="accent1"/>
              </a:buClr>
              <a:buFont typeface="Wingdings 3" charset="2"/>
              <a:buNone/>
              <a:defRPr sz="1400" kern="1200">
                <a:solidFill>
                  <a:schemeClr val="tx1">
                    <a:tint val="75000"/>
                  </a:schemeClr>
                </a:solidFill>
                <a:latin typeface="+mn-lt"/>
                <a:ea typeface="+mn-ea"/>
                <a:cs typeface="+mn-cs"/>
              </a:defRPr>
            </a:lvl3pPr>
            <a:lvl4pPr marL="13716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4pPr>
            <a:lvl5pPr marL="18288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5pPr>
            <a:lvl6pPr marL="22860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6pPr>
            <a:lvl7pPr marL="27432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7pPr>
            <a:lvl8pPr marL="32004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8pPr>
            <a:lvl9pPr marL="36576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9pPr>
          </a:lstStyle>
          <a:p>
            <a:r>
              <a:rPr lang="nb-NO" sz="2300" b="1" dirty="0">
                <a:solidFill>
                  <a:schemeClr val="tx1"/>
                </a:solidFill>
                <a:latin typeface="Arial" panose="020B0604020202020204" pitchFamily="34" charset="0"/>
                <a:cs typeface="Arial" panose="020B0604020202020204" pitchFamily="34" charset="0"/>
              </a:rPr>
              <a:t>Lagring</a:t>
            </a:r>
          </a:p>
          <a:p>
            <a:pPr marL="342900" indent="-342900">
              <a:buFont typeface="Arial" panose="020B0604020202020204" pitchFamily="34" charset="0"/>
              <a:buChar char="•"/>
            </a:pPr>
            <a:r>
              <a:rPr lang="nb-NO" sz="2300" dirty="0">
                <a:solidFill>
                  <a:schemeClr val="tx1"/>
                </a:solidFill>
                <a:latin typeface="Arial" panose="020B0604020202020204" pitchFamily="34" charset="0"/>
                <a:cs typeface="Arial" panose="020B0604020202020204" pitchFamily="34" charset="0"/>
              </a:rPr>
              <a:t>Korttids</a:t>
            </a:r>
          </a:p>
          <a:p>
            <a:pPr marL="342900" indent="-342900">
              <a:buFont typeface="Arial" panose="020B0604020202020204" pitchFamily="34" charset="0"/>
              <a:buChar char="•"/>
            </a:pPr>
            <a:r>
              <a:rPr lang="nb-NO" sz="2300" dirty="0">
                <a:solidFill>
                  <a:schemeClr val="tx1"/>
                </a:solidFill>
                <a:latin typeface="Arial" panose="020B0604020202020204" pitchFamily="34" charset="0"/>
                <a:cs typeface="Arial" panose="020B0604020202020204" pitchFamily="34" charset="0"/>
              </a:rPr>
              <a:t>Langtids</a:t>
            </a:r>
            <a:br>
              <a:rPr lang="nb-NO" sz="2100" b="1" dirty="0">
                <a:latin typeface="Arial" panose="020B0604020202020204" pitchFamily="34" charset="0"/>
                <a:cs typeface="Arial" panose="020B0604020202020204" pitchFamily="34" charset="0"/>
              </a:rPr>
            </a:br>
            <a:endParaRPr lang="nb-NO" sz="2100" b="1" dirty="0">
              <a:latin typeface="Arial" panose="020B0604020202020204" pitchFamily="34" charset="0"/>
              <a:cs typeface="Arial" panose="020B0604020202020204" pitchFamily="34" charset="0"/>
            </a:endParaRPr>
          </a:p>
        </p:txBody>
      </p:sp>
      <p:cxnSp>
        <p:nvCxnSpPr>
          <p:cNvPr id="9" name="Rett pilkobling 8">
            <a:extLst>
              <a:ext uri="{FF2B5EF4-FFF2-40B4-BE49-F238E27FC236}">
                <a16:creationId xmlns:a16="http://schemas.microsoft.com/office/drawing/2014/main" id="{3AA0A69E-20E0-D118-4CEA-823FCC3C400E}"/>
              </a:ext>
            </a:extLst>
          </p:cNvPr>
          <p:cNvCxnSpPr>
            <a:cxnSpLocks/>
          </p:cNvCxnSpPr>
          <p:nvPr/>
        </p:nvCxnSpPr>
        <p:spPr>
          <a:xfrm flipH="1">
            <a:off x="3570402" y="2721687"/>
            <a:ext cx="2458202" cy="579683"/>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10" name="Rett pilkobling 9">
            <a:extLst>
              <a:ext uri="{FF2B5EF4-FFF2-40B4-BE49-F238E27FC236}">
                <a16:creationId xmlns:a16="http://schemas.microsoft.com/office/drawing/2014/main" id="{E0B3EC17-D25D-B091-DDFF-A8B2DBA16337}"/>
              </a:ext>
            </a:extLst>
          </p:cNvPr>
          <p:cNvCxnSpPr>
            <a:cxnSpLocks/>
          </p:cNvCxnSpPr>
          <p:nvPr/>
        </p:nvCxnSpPr>
        <p:spPr>
          <a:xfrm flipH="1">
            <a:off x="2304854" y="2721687"/>
            <a:ext cx="3723750" cy="1082695"/>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18" name="Rett pilkobling 17">
            <a:extLst>
              <a:ext uri="{FF2B5EF4-FFF2-40B4-BE49-F238E27FC236}">
                <a16:creationId xmlns:a16="http://schemas.microsoft.com/office/drawing/2014/main" id="{1BCB292C-0580-1524-96A6-F4B969D105AF}"/>
              </a:ext>
            </a:extLst>
          </p:cNvPr>
          <p:cNvCxnSpPr/>
          <p:nvPr/>
        </p:nvCxnSpPr>
        <p:spPr>
          <a:xfrm>
            <a:off x="3648174" y="4074147"/>
            <a:ext cx="2380430" cy="275734"/>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sp>
        <p:nvSpPr>
          <p:cNvPr id="2" name="TekstSylinder 1">
            <a:extLst>
              <a:ext uri="{FF2B5EF4-FFF2-40B4-BE49-F238E27FC236}">
                <a16:creationId xmlns:a16="http://schemas.microsoft.com/office/drawing/2014/main" id="{757DC190-2A05-EF11-35A5-2BDC66540747}"/>
              </a:ext>
            </a:extLst>
          </p:cNvPr>
          <p:cNvSpPr txBox="1"/>
          <p:nvPr/>
        </p:nvSpPr>
        <p:spPr>
          <a:xfrm>
            <a:off x="1115616" y="6021288"/>
            <a:ext cx="6840760" cy="707886"/>
          </a:xfrm>
          <a:prstGeom prst="rect">
            <a:avLst/>
          </a:prstGeom>
          <a:noFill/>
        </p:spPr>
        <p:txBody>
          <a:bodyPr wrap="square" rtlCol="0">
            <a:spAutoFit/>
          </a:bodyPr>
          <a:lstStyle/>
          <a:p>
            <a:r>
              <a:rPr lang="nb-NO" sz="2000" b="1" dirty="0"/>
              <a:t>Visuell romlig intelligens er ikke en fast evne. Alle har mulighet til å øve opp evnen.</a:t>
            </a:r>
          </a:p>
        </p:txBody>
      </p:sp>
    </p:spTree>
    <p:extLst>
      <p:ext uri="{BB962C8B-B14F-4D97-AF65-F5344CB8AC3E}">
        <p14:creationId xmlns:p14="http://schemas.microsoft.com/office/powerpoint/2010/main" val="1433740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right)">
                                      <p:cBhvr>
                                        <p:cTn id="7" dur="500"/>
                                        <p:tgtEl>
                                          <p:spTgt spid="5"/>
                                        </p:tgtEl>
                                      </p:cBhvr>
                                    </p:animEffect>
                                  </p:childTnLst>
                                </p:cTn>
                              </p:par>
                              <p:par>
                                <p:cTn id="8" presetID="22" presetClass="entr" presetSubtype="2"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right)">
                                      <p:cBhvr>
                                        <p:cTn id="10" dur="500"/>
                                        <p:tgtEl>
                                          <p:spTgt spid="10"/>
                                        </p:tgtEl>
                                      </p:cBhvr>
                                    </p:animEffect>
                                  </p:childTnLst>
                                </p:cTn>
                              </p:par>
                              <p:par>
                                <p:cTn id="11" presetID="22" presetClass="entr" presetSubtype="2"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right)">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32"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circle(out)">
                                      <p:cBhvr>
                                        <p:cTn id="18" dur="20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wipe(left)">
                                      <p:cBhvr>
                                        <p:cTn id="23" dur="500"/>
                                        <p:tgtEl>
                                          <p:spTgt spid="18"/>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wipe(left)">
                                      <p:cBhvr>
                                        <p:cTn id="26" dur="5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50" name="Picture 6" descr="Why Should We Use Case Studies in the Math Classroom?">
            <a:extLst>
              <a:ext uri="{FF2B5EF4-FFF2-40B4-BE49-F238E27FC236}">
                <a16:creationId xmlns:a16="http://schemas.microsoft.com/office/drawing/2014/main" id="{D591C225-D7A1-8EC0-50E6-045C968DB94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88955" y="3600289"/>
            <a:ext cx="4639468" cy="3224527"/>
          </a:xfrm>
          <a:prstGeom prst="rect">
            <a:avLst/>
          </a:prstGeom>
          <a:noFill/>
          <a:extLst>
            <a:ext uri="{909E8E84-426E-40DD-AFC4-6F175D3DCCD1}">
              <a14:hiddenFill xmlns:a14="http://schemas.microsoft.com/office/drawing/2010/main">
                <a:solidFill>
                  <a:srgbClr val="FFFFFF"/>
                </a:solidFill>
              </a14:hiddenFill>
            </a:ext>
          </a:extLst>
        </p:spPr>
      </p:pic>
      <p:cxnSp>
        <p:nvCxnSpPr>
          <p:cNvPr id="6" name="Rett pilkobling 5">
            <a:extLst>
              <a:ext uri="{FF2B5EF4-FFF2-40B4-BE49-F238E27FC236}">
                <a16:creationId xmlns:a16="http://schemas.microsoft.com/office/drawing/2014/main" id="{DA7CB96B-A883-57A2-BD4F-32C6D71E366F}"/>
              </a:ext>
            </a:extLst>
          </p:cNvPr>
          <p:cNvCxnSpPr/>
          <p:nvPr/>
        </p:nvCxnSpPr>
        <p:spPr>
          <a:xfrm>
            <a:off x="2605684" y="3037285"/>
            <a:ext cx="1966316" cy="305990"/>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8" name="Rett pilkobling 7">
            <a:extLst>
              <a:ext uri="{FF2B5EF4-FFF2-40B4-BE49-F238E27FC236}">
                <a16:creationId xmlns:a16="http://schemas.microsoft.com/office/drawing/2014/main" id="{8E6C52C2-FC31-B927-B326-5A429A5B5CAA}"/>
              </a:ext>
            </a:extLst>
          </p:cNvPr>
          <p:cNvCxnSpPr/>
          <p:nvPr/>
        </p:nvCxnSpPr>
        <p:spPr>
          <a:xfrm flipH="1">
            <a:off x="4708689" y="3037286"/>
            <a:ext cx="1943930" cy="308641"/>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pic>
        <p:nvPicPr>
          <p:cNvPr id="6152" name="Picture 8" descr="Tangram trepuslespill 17270 | CDON">
            <a:extLst>
              <a:ext uri="{FF2B5EF4-FFF2-40B4-BE49-F238E27FC236}">
                <a16:creationId xmlns:a16="http://schemas.microsoft.com/office/drawing/2014/main" id="{06EC9617-40CF-28E3-7E21-B68250B8C9F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825" y="332657"/>
            <a:ext cx="3669451" cy="2607242"/>
          </a:xfrm>
          <a:prstGeom prst="rect">
            <a:avLst/>
          </a:prstGeom>
          <a:noFill/>
          <a:extLst>
            <a:ext uri="{909E8E84-426E-40DD-AFC4-6F175D3DCCD1}">
              <a14:hiddenFill xmlns:a14="http://schemas.microsoft.com/office/drawing/2010/main">
                <a:solidFill>
                  <a:srgbClr val="FFFFFF"/>
                </a:solidFill>
              </a14:hiddenFill>
            </a:ext>
          </a:extLst>
        </p:spPr>
      </p:pic>
      <p:pic>
        <p:nvPicPr>
          <p:cNvPr id="6154" name="Picture 10" descr="Tangram - &quot;Seven Boards of Skill&quot;">
            <a:extLst>
              <a:ext uri="{FF2B5EF4-FFF2-40B4-BE49-F238E27FC236}">
                <a16:creationId xmlns:a16="http://schemas.microsoft.com/office/drawing/2014/main" id="{54A2E24F-D65D-E538-0E89-A11FC396E06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60329" y="333698"/>
            <a:ext cx="3492846" cy="2606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8569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par>
                                <p:cTn id="8" presetID="22" presetClass="entr" presetSubtype="1"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up)">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32" fill="hold" nodeType="clickEffect">
                                  <p:stCondLst>
                                    <p:cond delay="0"/>
                                  </p:stCondLst>
                                  <p:childTnLst>
                                    <p:set>
                                      <p:cBhvr>
                                        <p:cTn id="14" dur="1" fill="hold">
                                          <p:stCondLst>
                                            <p:cond delay="0"/>
                                          </p:stCondLst>
                                        </p:cTn>
                                        <p:tgtEl>
                                          <p:spTgt spid="6150"/>
                                        </p:tgtEl>
                                        <p:attrNameLst>
                                          <p:attrName>style.visibility</p:attrName>
                                        </p:attrNameLst>
                                      </p:cBhvr>
                                      <p:to>
                                        <p:strVal val="visible"/>
                                      </p:to>
                                    </p:set>
                                    <p:animEffect transition="in" filter="circle(out)">
                                      <p:cBhvr>
                                        <p:cTn id="15" dur="2000"/>
                                        <p:tgtEl>
                                          <p:spTgt spid="61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C91087-D677-5122-4AA7-0E99C1781886}"/>
            </a:ext>
          </a:extLst>
        </p:cNvPr>
        <p:cNvGrpSpPr/>
        <p:nvPr/>
      </p:nvGrpSpPr>
      <p:grpSpPr>
        <a:xfrm>
          <a:off x="0" y="0"/>
          <a:ext cx="0" cy="0"/>
          <a:chOff x="0" y="0"/>
          <a:chExt cx="0" cy="0"/>
        </a:xfrm>
      </p:grpSpPr>
      <p:sp>
        <p:nvSpPr>
          <p:cNvPr id="3" name="Undertittel 2">
            <a:extLst>
              <a:ext uri="{FF2B5EF4-FFF2-40B4-BE49-F238E27FC236}">
                <a16:creationId xmlns:a16="http://schemas.microsoft.com/office/drawing/2014/main" id="{C6665F2F-5E71-3107-374D-784631A83E6D}"/>
              </a:ext>
            </a:extLst>
          </p:cNvPr>
          <p:cNvSpPr>
            <a:spLocks noGrp="1"/>
          </p:cNvSpPr>
          <p:nvPr>
            <p:ph type="subTitle" idx="1"/>
          </p:nvPr>
        </p:nvSpPr>
        <p:spPr>
          <a:xfrm>
            <a:off x="25192" y="4406883"/>
            <a:ext cx="3744415" cy="1713254"/>
          </a:xfrm>
        </p:spPr>
        <p:txBody>
          <a:bodyPr>
            <a:noAutofit/>
          </a:bodyPr>
          <a:lstStyle/>
          <a:p>
            <a:r>
              <a:rPr lang="nb-NO" sz="1800" b="1" kern="0" dirty="0">
                <a:solidFill>
                  <a:srgbClr val="202124"/>
                </a:solidFill>
                <a:effectLst/>
                <a:latin typeface="Arial" panose="020B0604020202020204" pitchFamily="34" charset="0"/>
                <a:ea typeface="Times New Roman" panose="02020603050405020304" pitchFamily="18" charset="0"/>
              </a:rPr>
              <a:t>Råd i forhold til elever med lav visuospatial forståelse I</a:t>
            </a:r>
          </a:p>
          <a:p>
            <a:r>
              <a:rPr lang="nb-NO" sz="1800" kern="0" dirty="0">
                <a:solidFill>
                  <a:srgbClr val="202124"/>
                </a:solidFill>
                <a:effectLst/>
                <a:latin typeface="Arial" panose="020B0604020202020204" pitchFamily="34" charset="0"/>
                <a:ea typeface="Times New Roman" panose="02020603050405020304" pitchFamily="18" charset="0"/>
              </a:rPr>
              <a:t>Generelle klasseromsstrategier inkluderer å redusere antall visuelle visninger, tegninger og diagrammer som kan overvelde en elev, og erstatte dem med klare verbale instruksjoner. </a:t>
            </a:r>
            <a:endParaRPr lang="nb-NO" sz="1800" dirty="0"/>
          </a:p>
        </p:txBody>
      </p:sp>
      <p:sp>
        <p:nvSpPr>
          <p:cNvPr id="5" name="Undertittel 2">
            <a:extLst>
              <a:ext uri="{FF2B5EF4-FFF2-40B4-BE49-F238E27FC236}">
                <a16:creationId xmlns:a16="http://schemas.microsoft.com/office/drawing/2014/main" id="{BBF6C6FD-12F8-05CD-F73F-AEF8587C1239}"/>
              </a:ext>
            </a:extLst>
          </p:cNvPr>
          <p:cNvSpPr txBox="1">
            <a:spLocks/>
          </p:cNvSpPr>
          <p:nvPr/>
        </p:nvSpPr>
        <p:spPr>
          <a:xfrm>
            <a:off x="237824" y="207951"/>
            <a:ext cx="3190986" cy="2701162"/>
          </a:xfrm>
          <a:prstGeom prst="rect">
            <a:avLst/>
          </a:prstGeom>
        </p:spPr>
        <p:txBody>
          <a:bodyPr vert="horz" lIns="68580" tIns="34290" rIns="68580" bIns="34290" rtlCol="0" anchor="t">
            <a:noAutofit/>
          </a:bodyPr>
          <a:lstStyle>
            <a:lvl1pPr marL="0" indent="0" algn="l" defTabSz="457200" rtl="0" eaLnBrk="1" latinLnBrk="0" hangingPunct="1">
              <a:spcBef>
                <a:spcPts val="1000"/>
              </a:spcBef>
              <a:spcAft>
                <a:spcPts val="0"/>
              </a:spcAft>
              <a:buClr>
                <a:schemeClr val="accent1"/>
              </a:buClr>
              <a:buFont typeface="Wingdings 3" charset="2"/>
              <a:buNone/>
              <a:defRPr sz="1800" kern="1200">
                <a:solidFill>
                  <a:schemeClr val="tx1">
                    <a:lumMod val="65000"/>
                    <a:lumOff val="35000"/>
                  </a:schemeClr>
                </a:solidFill>
                <a:latin typeface="+mn-lt"/>
                <a:ea typeface="+mn-ea"/>
                <a:cs typeface="+mn-cs"/>
              </a:defRPr>
            </a:lvl1pPr>
            <a:lvl2pPr marL="457200" indent="0" algn="ctr" defTabSz="457200" rtl="0" eaLnBrk="1" latinLnBrk="0" hangingPunct="1">
              <a:spcBef>
                <a:spcPts val="1000"/>
              </a:spcBef>
              <a:spcAft>
                <a:spcPts val="0"/>
              </a:spcAft>
              <a:buClr>
                <a:schemeClr val="accent1"/>
              </a:buClr>
              <a:buFont typeface="Wingdings 3" charset="2"/>
              <a:buNone/>
              <a:defRPr sz="1600" kern="1200">
                <a:solidFill>
                  <a:schemeClr val="tx1">
                    <a:tint val="75000"/>
                  </a:schemeClr>
                </a:solidFill>
                <a:latin typeface="+mn-lt"/>
                <a:ea typeface="+mn-ea"/>
                <a:cs typeface="+mn-cs"/>
              </a:defRPr>
            </a:lvl2pPr>
            <a:lvl3pPr marL="914400" indent="0" algn="ctr" defTabSz="457200" rtl="0" eaLnBrk="1" latinLnBrk="0" hangingPunct="1">
              <a:spcBef>
                <a:spcPts val="1000"/>
              </a:spcBef>
              <a:spcAft>
                <a:spcPts val="0"/>
              </a:spcAft>
              <a:buClr>
                <a:schemeClr val="accent1"/>
              </a:buClr>
              <a:buFont typeface="Wingdings 3" charset="2"/>
              <a:buNone/>
              <a:defRPr sz="1400" kern="1200">
                <a:solidFill>
                  <a:schemeClr val="tx1">
                    <a:tint val="75000"/>
                  </a:schemeClr>
                </a:solidFill>
                <a:latin typeface="+mn-lt"/>
                <a:ea typeface="+mn-ea"/>
                <a:cs typeface="+mn-cs"/>
              </a:defRPr>
            </a:lvl3pPr>
            <a:lvl4pPr marL="13716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4pPr>
            <a:lvl5pPr marL="18288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5pPr>
            <a:lvl6pPr marL="22860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6pPr>
            <a:lvl7pPr marL="27432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7pPr>
            <a:lvl8pPr marL="32004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8pPr>
            <a:lvl9pPr marL="36576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9pPr>
          </a:lstStyle>
          <a:p>
            <a:r>
              <a:rPr lang="nb-NO" b="1" kern="0" dirty="0">
                <a:solidFill>
                  <a:srgbClr val="202124"/>
                </a:solidFill>
                <a:latin typeface="Arial" panose="020B0604020202020204" pitchFamily="34" charset="0"/>
                <a:ea typeface="Times New Roman" panose="02020603050405020304" pitchFamily="18" charset="0"/>
              </a:rPr>
              <a:t>Råd i forhold til elever med DLD</a:t>
            </a:r>
          </a:p>
          <a:p>
            <a:r>
              <a:rPr lang="nb-NO" b="1" dirty="0">
                <a:solidFill>
                  <a:srgbClr val="262626"/>
                </a:solidFill>
                <a:latin typeface="Arial" panose="020B0604020202020204" pitchFamily="34" charset="0"/>
                <a:ea typeface="Aptos" panose="020B0004020202020204" pitchFamily="34" charset="0"/>
              </a:rPr>
              <a:t>Gi visuell støtte</a:t>
            </a:r>
            <a:r>
              <a:rPr lang="nb-NO" dirty="0">
                <a:solidFill>
                  <a:srgbClr val="262626"/>
                </a:solidFill>
                <a:latin typeface="Arial" panose="020B0604020202020204" pitchFamily="34" charset="0"/>
                <a:ea typeface="Aptos" panose="020B0004020202020204" pitchFamily="34" charset="0"/>
              </a:rPr>
              <a:t>: Bruk bilder, praktiske eksempler, filmsnutter, ordbilder, farger, symbolsystemer og illustrasjoner for å støtte elevenes forståelse av fagstoffet, samt begrepslæring. </a:t>
            </a:r>
          </a:p>
          <a:p>
            <a:r>
              <a:rPr lang="nb-NO" dirty="0">
                <a:solidFill>
                  <a:srgbClr val="262626"/>
                </a:solidFill>
                <a:latin typeface="Arial" panose="020B0604020202020204" pitchFamily="34" charset="0"/>
                <a:ea typeface="Aptos" panose="020B0004020202020204" pitchFamily="34" charset="0"/>
              </a:rPr>
              <a:t>Visuell støtte bidrar til en økt forståelse av det som gjennomgås i klasserommet.</a:t>
            </a:r>
            <a:endParaRPr lang="nb-NO" dirty="0"/>
          </a:p>
        </p:txBody>
      </p:sp>
      <p:sp>
        <p:nvSpPr>
          <p:cNvPr id="6" name="Undertittel 2">
            <a:extLst>
              <a:ext uri="{FF2B5EF4-FFF2-40B4-BE49-F238E27FC236}">
                <a16:creationId xmlns:a16="http://schemas.microsoft.com/office/drawing/2014/main" id="{7B7B2430-06A8-34DB-EF7E-17C3F7608FAE}"/>
              </a:ext>
            </a:extLst>
          </p:cNvPr>
          <p:cNvSpPr txBox="1">
            <a:spLocks/>
          </p:cNvSpPr>
          <p:nvPr/>
        </p:nvSpPr>
        <p:spPr>
          <a:xfrm>
            <a:off x="5661477" y="4693656"/>
            <a:ext cx="3190986" cy="1713254"/>
          </a:xfrm>
          <a:prstGeom prst="rect">
            <a:avLst/>
          </a:prstGeom>
        </p:spPr>
        <p:txBody>
          <a:bodyPr vert="horz" lIns="68580" tIns="34290" rIns="68580" bIns="34290" rtlCol="0" anchor="t">
            <a:noAutofit/>
          </a:bodyPr>
          <a:lstStyle>
            <a:lvl1pPr marL="0" indent="0" algn="l" defTabSz="457200" rtl="0" eaLnBrk="1" latinLnBrk="0" hangingPunct="1">
              <a:spcBef>
                <a:spcPts val="1000"/>
              </a:spcBef>
              <a:spcAft>
                <a:spcPts val="0"/>
              </a:spcAft>
              <a:buClr>
                <a:schemeClr val="accent1"/>
              </a:buClr>
              <a:buFont typeface="Wingdings 3" charset="2"/>
              <a:buNone/>
              <a:defRPr sz="1800" kern="1200">
                <a:solidFill>
                  <a:schemeClr val="tx1">
                    <a:lumMod val="65000"/>
                    <a:lumOff val="35000"/>
                  </a:schemeClr>
                </a:solidFill>
                <a:latin typeface="+mn-lt"/>
                <a:ea typeface="+mn-ea"/>
                <a:cs typeface="+mn-cs"/>
              </a:defRPr>
            </a:lvl1pPr>
            <a:lvl2pPr marL="457200" indent="0" algn="ctr" defTabSz="457200" rtl="0" eaLnBrk="1" latinLnBrk="0" hangingPunct="1">
              <a:spcBef>
                <a:spcPts val="1000"/>
              </a:spcBef>
              <a:spcAft>
                <a:spcPts val="0"/>
              </a:spcAft>
              <a:buClr>
                <a:schemeClr val="accent1"/>
              </a:buClr>
              <a:buFont typeface="Wingdings 3" charset="2"/>
              <a:buNone/>
              <a:defRPr sz="1600" kern="1200">
                <a:solidFill>
                  <a:schemeClr val="tx1">
                    <a:tint val="75000"/>
                  </a:schemeClr>
                </a:solidFill>
                <a:latin typeface="+mn-lt"/>
                <a:ea typeface="+mn-ea"/>
                <a:cs typeface="+mn-cs"/>
              </a:defRPr>
            </a:lvl2pPr>
            <a:lvl3pPr marL="914400" indent="0" algn="ctr" defTabSz="457200" rtl="0" eaLnBrk="1" latinLnBrk="0" hangingPunct="1">
              <a:spcBef>
                <a:spcPts val="1000"/>
              </a:spcBef>
              <a:spcAft>
                <a:spcPts val="0"/>
              </a:spcAft>
              <a:buClr>
                <a:schemeClr val="accent1"/>
              </a:buClr>
              <a:buFont typeface="Wingdings 3" charset="2"/>
              <a:buNone/>
              <a:defRPr sz="1400" kern="1200">
                <a:solidFill>
                  <a:schemeClr val="tx1">
                    <a:tint val="75000"/>
                  </a:schemeClr>
                </a:solidFill>
                <a:latin typeface="+mn-lt"/>
                <a:ea typeface="+mn-ea"/>
                <a:cs typeface="+mn-cs"/>
              </a:defRPr>
            </a:lvl3pPr>
            <a:lvl4pPr marL="13716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4pPr>
            <a:lvl5pPr marL="18288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5pPr>
            <a:lvl6pPr marL="22860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6pPr>
            <a:lvl7pPr marL="27432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7pPr>
            <a:lvl8pPr marL="32004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8pPr>
            <a:lvl9pPr marL="36576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9pPr>
          </a:lstStyle>
          <a:p>
            <a:r>
              <a:rPr lang="nb-NO" b="1" kern="0" dirty="0">
                <a:solidFill>
                  <a:srgbClr val="202124"/>
                </a:solidFill>
                <a:latin typeface="Arial" panose="020B0604020202020204" pitchFamily="34" charset="0"/>
                <a:ea typeface="Times New Roman" panose="02020603050405020304" pitchFamily="18" charset="0"/>
              </a:rPr>
              <a:t>Råd i forhold til elever med lav visuospatial forståelse II</a:t>
            </a:r>
          </a:p>
          <a:p>
            <a:r>
              <a:rPr lang="nb-NO" kern="0" dirty="0">
                <a:solidFill>
                  <a:srgbClr val="202124"/>
                </a:solidFill>
                <a:latin typeface="Arial" panose="020B0604020202020204" pitchFamily="34" charset="0"/>
                <a:ea typeface="Times New Roman" panose="02020603050405020304" pitchFamily="18" charset="0"/>
              </a:rPr>
              <a:t>På grunn av utfordringer i forhold til det visuelle minnet er det viktig å jobbe for å øke det verbale minnet. </a:t>
            </a:r>
            <a:endParaRPr lang="nb-NO" dirty="0"/>
          </a:p>
        </p:txBody>
      </p:sp>
      <p:sp>
        <p:nvSpPr>
          <p:cNvPr id="7" name="Undertittel 2">
            <a:extLst>
              <a:ext uri="{FF2B5EF4-FFF2-40B4-BE49-F238E27FC236}">
                <a16:creationId xmlns:a16="http://schemas.microsoft.com/office/drawing/2014/main" id="{377837C2-F153-07E7-CF53-651B1C480240}"/>
              </a:ext>
            </a:extLst>
          </p:cNvPr>
          <p:cNvSpPr txBox="1">
            <a:spLocks/>
          </p:cNvSpPr>
          <p:nvPr/>
        </p:nvSpPr>
        <p:spPr>
          <a:xfrm>
            <a:off x="5682101" y="213623"/>
            <a:ext cx="3190986" cy="2105411"/>
          </a:xfrm>
          <a:prstGeom prst="rect">
            <a:avLst/>
          </a:prstGeom>
        </p:spPr>
        <p:txBody>
          <a:bodyPr vert="horz" lIns="68580" tIns="34290" rIns="68580" bIns="34290" rtlCol="0" anchor="t">
            <a:noAutofit/>
          </a:bodyPr>
          <a:lstStyle>
            <a:lvl1pPr marL="0" indent="0" algn="l" defTabSz="457200" rtl="0" eaLnBrk="1" latinLnBrk="0" hangingPunct="1">
              <a:spcBef>
                <a:spcPts val="1000"/>
              </a:spcBef>
              <a:spcAft>
                <a:spcPts val="0"/>
              </a:spcAft>
              <a:buClr>
                <a:schemeClr val="accent1"/>
              </a:buClr>
              <a:buFont typeface="Wingdings 3" charset="2"/>
              <a:buNone/>
              <a:defRPr sz="1800" kern="1200">
                <a:solidFill>
                  <a:schemeClr val="tx1">
                    <a:lumMod val="65000"/>
                    <a:lumOff val="35000"/>
                  </a:schemeClr>
                </a:solidFill>
                <a:latin typeface="+mn-lt"/>
                <a:ea typeface="+mn-ea"/>
                <a:cs typeface="+mn-cs"/>
              </a:defRPr>
            </a:lvl1pPr>
            <a:lvl2pPr marL="457200" indent="0" algn="ctr" defTabSz="457200" rtl="0" eaLnBrk="1" latinLnBrk="0" hangingPunct="1">
              <a:spcBef>
                <a:spcPts val="1000"/>
              </a:spcBef>
              <a:spcAft>
                <a:spcPts val="0"/>
              </a:spcAft>
              <a:buClr>
                <a:schemeClr val="accent1"/>
              </a:buClr>
              <a:buFont typeface="Wingdings 3" charset="2"/>
              <a:buNone/>
              <a:defRPr sz="1600" kern="1200">
                <a:solidFill>
                  <a:schemeClr val="tx1">
                    <a:tint val="75000"/>
                  </a:schemeClr>
                </a:solidFill>
                <a:latin typeface="+mn-lt"/>
                <a:ea typeface="+mn-ea"/>
                <a:cs typeface="+mn-cs"/>
              </a:defRPr>
            </a:lvl2pPr>
            <a:lvl3pPr marL="914400" indent="0" algn="ctr" defTabSz="457200" rtl="0" eaLnBrk="1" latinLnBrk="0" hangingPunct="1">
              <a:spcBef>
                <a:spcPts val="1000"/>
              </a:spcBef>
              <a:spcAft>
                <a:spcPts val="0"/>
              </a:spcAft>
              <a:buClr>
                <a:schemeClr val="accent1"/>
              </a:buClr>
              <a:buFont typeface="Wingdings 3" charset="2"/>
              <a:buNone/>
              <a:defRPr sz="1400" kern="1200">
                <a:solidFill>
                  <a:schemeClr val="tx1">
                    <a:tint val="75000"/>
                  </a:schemeClr>
                </a:solidFill>
                <a:latin typeface="+mn-lt"/>
                <a:ea typeface="+mn-ea"/>
                <a:cs typeface="+mn-cs"/>
              </a:defRPr>
            </a:lvl3pPr>
            <a:lvl4pPr marL="13716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4pPr>
            <a:lvl5pPr marL="18288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5pPr>
            <a:lvl6pPr marL="22860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6pPr>
            <a:lvl7pPr marL="27432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7pPr>
            <a:lvl8pPr marL="32004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8pPr>
            <a:lvl9pPr marL="36576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9pPr>
          </a:lstStyle>
          <a:p>
            <a:r>
              <a:rPr lang="nb-NO" b="1" kern="0" dirty="0">
                <a:solidFill>
                  <a:srgbClr val="202124"/>
                </a:solidFill>
                <a:latin typeface="Arial" panose="020B0604020202020204" pitchFamily="34" charset="0"/>
                <a:ea typeface="Times New Roman" panose="02020603050405020304" pitchFamily="18" charset="0"/>
              </a:rPr>
              <a:t>Dysleksi</a:t>
            </a:r>
          </a:p>
          <a:p>
            <a:r>
              <a:rPr lang="nb-NO" dirty="0">
                <a:solidFill>
                  <a:srgbClr val="040C28"/>
                </a:solidFill>
                <a:latin typeface="Arial" panose="020B0604020202020204" pitchFamily="34" charset="0"/>
                <a:cs typeface="Arial" panose="020B0604020202020204" pitchFamily="34" charset="0"/>
              </a:rPr>
              <a:t>Tilstanden innebærer en svekkelse i hjernens evne til å omforme skrift som øynene oppfatter, til meningsfylt språk, og motsatt omforme muntlig språk til skrift</a:t>
            </a:r>
            <a:r>
              <a:rPr lang="nb-NO" dirty="0">
                <a:solidFill>
                  <a:srgbClr val="202124"/>
                </a:solidFill>
                <a:latin typeface="Arial" panose="020B0604020202020204" pitchFamily="34" charset="0"/>
                <a:cs typeface="Arial" panose="020B0604020202020204" pitchFamily="34" charset="0"/>
              </a:rPr>
              <a:t>.</a:t>
            </a:r>
            <a:br>
              <a:rPr lang="nb-NO" dirty="0">
                <a:solidFill>
                  <a:srgbClr val="202124"/>
                </a:solidFill>
                <a:latin typeface="Arial" panose="020B0604020202020204" pitchFamily="34" charset="0"/>
                <a:cs typeface="Arial" panose="020B0604020202020204" pitchFamily="34" charset="0"/>
              </a:rPr>
            </a:br>
            <a:r>
              <a:rPr lang="nb-NO" dirty="0">
                <a:solidFill>
                  <a:srgbClr val="202124"/>
                </a:solidFill>
                <a:latin typeface="Arial" panose="020B0604020202020204" pitchFamily="34" charset="0"/>
                <a:cs typeface="Arial" panose="020B0604020202020204" pitchFamily="34" charset="0"/>
              </a:rPr>
              <a:t>Dysleksi er på mange måter det som skjer når ordene ikke gir mening.</a:t>
            </a:r>
          </a:p>
          <a:p>
            <a:r>
              <a:rPr lang="nb-NO" kern="0" dirty="0">
                <a:solidFill>
                  <a:srgbClr val="202124"/>
                </a:solidFill>
                <a:latin typeface="Arial" panose="020B0604020202020204" pitchFamily="34" charset="0"/>
                <a:ea typeface="Times New Roman" panose="02020603050405020304" pitchFamily="18" charset="0"/>
                <a:cs typeface="Arial" panose="020B0604020202020204" pitchFamily="34" charset="0"/>
              </a:rPr>
              <a:t>«Skårer lavt på verbal forståelse»</a:t>
            </a:r>
            <a:endParaRPr lang="nb-NO" b="1" kern="0" dirty="0">
              <a:solidFill>
                <a:srgbClr val="202124"/>
              </a:solidFill>
              <a:latin typeface="Arial" panose="020B0604020202020204" pitchFamily="34" charset="0"/>
              <a:ea typeface="Times New Roman" panose="02020603050405020304" pitchFamily="18" charset="0"/>
              <a:cs typeface="Arial" panose="020B0604020202020204" pitchFamily="34" charset="0"/>
            </a:endParaRPr>
          </a:p>
        </p:txBody>
      </p:sp>
      <p:pic>
        <p:nvPicPr>
          <p:cNvPr id="8" name="Picture 10" descr="Burden PNG Transparent Images Free Download | Vector Files | Pngtree">
            <a:extLst>
              <a:ext uri="{FF2B5EF4-FFF2-40B4-BE49-F238E27FC236}">
                <a16:creationId xmlns:a16="http://schemas.microsoft.com/office/drawing/2014/main" id="{361220C0-957B-7B3A-0A90-627EA109A8B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44877" y="737863"/>
            <a:ext cx="2854246" cy="3679989"/>
          </a:xfrm>
          <a:prstGeom prst="rect">
            <a:avLst/>
          </a:prstGeom>
          <a:noFill/>
          <a:extLst>
            <a:ext uri="{909E8E84-426E-40DD-AFC4-6F175D3DCCD1}">
              <a14:hiddenFill xmlns:a14="http://schemas.microsoft.com/office/drawing/2010/main">
                <a:solidFill>
                  <a:srgbClr val="FFFFFF"/>
                </a:solidFill>
              </a14:hiddenFill>
            </a:ext>
          </a:extLst>
        </p:spPr>
      </p:pic>
      <p:sp>
        <p:nvSpPr>
          <p:cNvPr id="9" name="TekstSylinder 8">
            <a:extLst>
              <a:ext uri="{FF2B5EF4-FFF2-40B4-BE49-F238E27FC236}">
                <a16:creationId xmlns:a16="http://schemas.microsoft.com/office/drawing/2014/main" id="{6B4008C7-0745-9B04-7458-8DB0BBCAE925}"/>
              </a:ext>
            </a:extLst>
          </p:cNvPr>
          <p:cNvSpPr txBox="1"/>
          <p:nvPr/>
        </p:nvSpPr>
        <p:spPr>
          <a:xfrm rot="18835122">
            <a:off x="3395332" y="2347023"/>
            <a:ext cx="1699592" cy="461665"/>
          </a:xfrm>
          <a:prstGeom prst="rect">
            <a:avLst/>
          </a:prstGeom>
          <a:noFill/>
        </p:spPr>
        <p:txBody>
          <a:bodyPr wrap="square" rtlCol="0">
            <a:spAutoFit/>
          </a:bodyPr>
          <a:lstStyle/>
          <a:p>
            <a:r>
              <a:rPr lang="nb-NO" sz="1200" b="1" dirty="0">
                <a:latin typeface="Arial" panose="020B0604020202020204" pitchFamily="34" charset="0"/>
                <a:cs typeface="Arial" panose="020B0604020202020204" pitchFamily="34" charset="0"/>
              </a:rPr>
              <a:t>Utviklingsmessig</a:t>
            </a:r>
            <a:br>
              <a:rPr lang="nb-NO" sz="1200" b="1" dirty="0">
                <a:latin typeface="Arial" panose="020B0604020202020204" pitchFamily="34" charset="0"/>
                <a:cs typeface="Arial" panose="020B0604020202020204" pitchFamily="34" charset="0"/>
              </a:rPr>
            </a:br>
            <a:r>
              <a:rPr lang="nb-NO" sz="1200" b="1" dirty="0">
                <a:latin typeface="Arial" panose="020B0604020202020204" pitchFamily="34" charset="0"/>
                <a:cs typeface="Arial" panose="020B0604020202020204" pitchFamily="34" charset="0"/>
              </a:rPr>
              <a:t>språkforstyrrelse</a:t>
            </a:r>
          </a:p>
        </p:txBody>
      </p:sp>
    </p:spTree>
    <p:extLst>
      <p:ext uri="{BB962C8B-B14F-4D97-AF65-F5344CB8AC3E}">
        <p14:creationId xmlns:p14="http://schemas.microsoft.com/office/powerpoint/2010/main" val="3352717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out)">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32"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circle(out)">
                                      <p:cBhvr>
                                        <p:cTn id="12" dur="2000"/>
                                        <p:tgtEl>
                                          <p:spTgt spid="3">
                                            <p:txEl>
                                              <p:pRg st="0" end="0"/>
                                            </p:txEl>
                                          </p:spTgt>
                                        </p:tgtEl>
                                      </p:cBhvr>
                                    </p:animEffect>
                                  </p:childTnLst>
                                </p:cTn>
                              </p:par>
                              <p:par>
                                <p:cTn id="13" presetID="6" presetClass="entr" presetSubtype="32" fill="hold" nodeType="with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circle(out)">
                                      <p:cBhvr>
                                        <p:cTn id="15" dur="2000"/>
                                        <p:tgtEl>
                                          <p:spTgt spid="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32"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circle(out)">
                                      <p:cBhvr>
                                        <p:cTn id="20" dur="20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6" presetClass="entr" presetSubtype="32"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circle(out)">
                                      <p:cBhvr>
                                        <p:cTn id="25"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0" descr="Burden PNG Transparent Images Free Download | Vector Files | Pngtree">
            <a:extLst>
              <a:ext uri="{FF2B5EF4-FFF2-40B4-BE49-F238E27FC236}">
                <a16:creationId xmlns:a16="http://schemas.microsoft.com/office/drawing/2014/main" id="{81C0FB73-ABD4-106E-557C-A5D1437F1FF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83768" y="-102572"/>
            <a:ext cx="4320480" cy="5570410"/>
          </a:xfrm>
          <a:prstGeom prst="rect">
            <a:avLst/>
          </a:prstGeom>
          <a:noFill/>
          <a:extLst>
            <a:ext uri="{909E8E84-426E-40DD-AFC4-6F175D3DCCD1}">
              <a14:hiddenFill xmlns:a14="http://schemas.microsoft.com/office/drawing/2010/main">
                <a:solidFill>
                  <a:srgbClr val="FFFFFF"/>
                </a:solidFill>
              </a14:hiddenFill>
            </a:ext>
          </a:extLst>
        </p:spPr>
      </p:pic>
      <p:sp>
        <p:nvSpPr>
          <p:cNvPr id="3" name="TekstSylinder 2">
            <a:extLst>
              <a:ext uri="{FF2B5EF4-FFF2-40B4-BE49-F238E27FC236}">
                <a16:creationId xmlns:a16="http://schemas.microsoft.com/office/drawing/2014/main" id="{AA08DE11-7E79-81B9-2727-5B3BDA62B152}"/>
              </a:ext>
            </a:extLst>
          </p:cNvPr>
          <p:cNvSpPr txBox="1"/>
          <p:nvPr/>
        </p:nvSpPr>
        <p:spPr>
          <a:xfrm rot="18835122">
            <a:off x="3282067" y="2608139"/>
            <a:ext cx="2023844" cy="715581"/>
          </a:xfrm>
          <a:prstGeom prst="rect">
            <a:avLst/>
          </a:prstGeom>
          <a:noFill/>
        </p:spPr>
        <p:txBody>
          <a:bodyPr wrap="square" rtlCol="0">
            <a:spAutoFit/>
          </a:bodyPr>
          <a:lstStyle/>
          <a:p>
            <a:r>
              <a:rPr lang="nb-NO" sz="1350" b="1" dirty="0">
                <a:latin typeface="Arial" panose="020B0604020202020204" pitchFamily="34" charset="0"/>
                <a:cs typeface="Arial" panose="020B0604020202020204" pitchFamily="34" charset="0"/>
              </a:rPr>
              <a:t>Stress, press og vanskelige opplevelser</a:t>
            </a:r>
          </a:p>
        </p:txBody>
      </p:sp>
      <p:sp>
        <p:nvSpPr>
          <p:cNvPr id="4" name="TekstSylinder 3">
            <a:extLst>
              <a:ext uri="{FF2B5EF4-FFF2-40B4-BE49-F238E27FC236}">
                <a16:creationId xmlns:a16="http://schemas.microsoft.com/office/drawing/2014/main" id="{57F72DF7-7FA4-144B-5E5D-1F037E104AF8}"/>
              </a:ext>
            </a:extLst>
          </p:cNvPr>
          <p:cNvSpPr txBox="1"/>
          <p:nvPr/>
        </p:nvSpPr>
        <p:spPr>
          <a:xfrm rot="18884157">
            <a:off x="3032082" y="1890321"/>
            <a:ext cx="851792" cy="276999"/>
          </a:xfrm>
          <a:prstGeom prst="rect">
            <a:avLst/>
          </a:prstGeom>
          <a:noFill/>
        </p:spPr>
        <p:txBody>
          <a:bodyPr wrap="square" rtlCol="0">
            <a:spAutoFit/>
          </a:bodyPr>
          <a:lstStyle/>
          <a:p>
            <a:r>
              <a:rPr lang="nb-NO" sz="1200" b="1" dirty="0"/>
              <a:t>Diagnoser</a:t>
            </a:r>
          </a:p>
        </p:txBody>
      </p:sp>
      <p:sp>
        <p:nvSpPr>
          <p:cNvPr id="6" name="Rektangel 5">
            <a:extLst>
              <a:ext uri="{FF2B5EF4-FFF2-40B4-BE49-F238E27FC236}">
                <a16:creationId xmlns:a16="http://schemas.microsoft.com/office/drawing/2014/main" id="{52C287E7-E521-1C9A-6409-EC00D0632384}"/>
              </a:ext>
            </a:extLst>
          </p:cNvPr>
          <p:cNvSpPr/>
          <p:nvPr/>
        </p:nvSpPr>
        <p:spPr>
          <a:xfrm>
            <a:off x="1158283" y="451020"/>
            <a:ext cx="6110429" cy="584775"/>
          </a:xfrm>
          <a:prstGeom prst="rect">
            <a:avLst/>
          </a:prstGeom>
        </p:spPr>
        <p:txBody>
          <a:bodyPr wrap="square">
            <a:spAutoFit/>
          </a:bodyPr>
          <a:lstStyle/>
          <a:p>
            <a:r>
              <a:rPr lang="nb-NO" sz="3200" b="1" dirty="0">
                <a:cs typeface="Arial" panose="020B0604020202020204" pitchFamily="34" charset="0"/>
              </a:rPr>
              <a:t>Husk den usynlige ryggsekken!</a:t>
            </a:r>
          </a:p>
        </p:txBody>
      </p:sp>
      <p:sp>
        <p:nvSpPr>
          <p:cNvPr id="8" name="TekstSylinder 7">
            <a:extLst>
              <a:ext uri="{FF2B5EF4-FFF2-40B4-BE49-F238E27FC236}">
                <a16:creationId xmlns:a16="http://schemas.microsoft.com/office/drawing/2014/main" id="{E9F52C4B-1129-B785-BDFD-EEBE621E62A0}"/>
              </a:ext>
            </a:extLst>
          </p:cNvPr>
          <p:cNvSpPr txBox="1"/>
          <p:nvPr/>
        </p:nvSpPr>
        <p:spPr>
          <a:xfrm>
            <a:off x="1158283" y="5241120"/>
            <a:ext cx="7014116" cy="523220"/>
          </a:xfrm>
          <a:prstGeom prst="rect">
            <a:avLst/>
          </a:prstGeom>
          <a:noFill/>
        </p:spPr>
        <p:txBody>
          <a:bodyPr wrap="square">
            <a:spAutoFit/>
          </a:bodyPr>
          <a:lstStyle/>
          <a:p>
            <a:r>
              <a:rPr lang="nb-NO" sz="2800" b="1" dirty="0">
                <a:cs typeface="Arial" panose="020B0604020202020204" pitchFamily="34" charset="0"/>
              </a:rPr>
              <a:t>Situasjonsforståelse og emosjonell intelligens!</a:t>
            </a:r>
            <a:endParaRPr lang="en-US" sz="2800" b="1" dirty="0">
              <a:cs typeface="Arial" panose="020B0604020202020204" pitchFamily="34" charset="0"/>
            </a:endParaRPr>
          </a:p>
        </p:txBody>
      </p:sp>
      <p:sp>
        <p:nvSpPr>
          <p:cNvPr id="5" name="Plassholder for bunntekst 4">
            <a:extLst>
              <a:ext uri="{FF2B5EF4-FFF2-40B4-BE49-F238E27FC236}">
                <a16:creationId xmlns:a16="http://schemas.microsoft.com/office/drawing/2014/main" id="{10B5F113-57AE-8C46-5319-608B1AA0586F}"/>
              </a:ext>
            </a:extLst>
          </p:cNvPr>
          <p:cNvSpPr>
            <a:spLocks noGrp="1"/>
          </p:cNvSpPr>
          <p:nvPr>
            <p:ph type="ftr" sz="quarter" idx="11"/>
          </p:nvPr>
        </p:nvSpPr>
        <p:spPr/>
        <p:txBody>
          <a:bodyPr/>
          <a:lstStyle/>
          <a:p>
            <a:r>
              <a:rPr lang="nb-NO"/>
              <a:t>Mellom vil ikke - og kan ikke.  Sørlandske lærerstevne 2025</a:t>
            </a:r>
          </a:p>
        </p:txBody>
      </p:sp>
    </p:spTree>
    <p:extLst>
      <p:ext uri="{BB962C8B-B14F-4D97-AF65-F5344CB8AC3E}">
        <p14:creationId xmlns:p14="http://schemas.microsoft.com/office/powerpoint/2010/main" val="1645076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ngen beskrivelse er tilgjengelig.">
            <a:extLst>
              <a:ext uri="{FF2B5EF4-FFF2-40B4-BE49-F238E27FC236}">
                <a16:creationId xmlns:a16="http://schemas.microsoft.com/office/drawing/2014/main" id="{E83FCB26-9DDB-1BF2-0614-C055ABC5BB2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3668" y="404664"/>
            <a:ext cx="5976664" cy="5248042"/>
          </a:xfrm>
          <a:prstGeom prst="rect">
            <a:avLst/>
          </a:prstGeom>
          <a:noFill/>
          <a:extLst>
            <a:ext uri="{909E8E84-426E-40DD-AFC4-6F175D3DCCD1}">
              <a14:hiddenFill xmlns:a14="http://schemas.microsoft.com/office/drawing/2010/main">
                <a:solidFill>
                  <a:srgbClr val="FFFFFF"/>
                </a:solidFill>
              </a14:hiddenFill>
            </a:ext>
          </a:extLst>
        </p:spPr>
      </p:pic>
      <p:sp>
        <p:nvSpPr>
          <p:cNvPr id="2" name="Plassholder for bunntekst 1">
            <a:extLst>
              <a:ext uri="{FF2B5EF4-FFF2-40B4-BE49-F238E27FC236}">
                <a16:creationId xmlns:a16="http://schemas.microsoft.com/office/drawing/2014/main" id="{41FCFE9F-7E14-63A9-D460-455C37795713}"/>
              </a:ext>
            </a:extLst>
          </p:cNvPr>
          <p:cNvSpPr>
            <a:spLocks noGrp="1"/>
          </p:cNvSpPr>
          <p:nvPr>
            <p:ph type="ftr" sz="quarter" idx="11"/>
          </p:nvPr>
        </p:nvSpPr>
        <p:spPr/>
        <p:txBody>
          <a:bodyPr/>
          <a:lstStyle/>
          <a:p>
            <a:r>
              <a:rPr lang="nb-NO"/>
              <a:t>Mellom vil ikke - og kan ikke.  Sørlandske lærerstevne 2025</a:t>
            </a:r>
          </a:p>
        </p:txBody>
      </p:sp>
    </p:spTree>
    <p:extLst>
      <p:ext uri="{BB962C8B-B14F-4D97-AF65-F5344CB8AC3E}">
        <p14:creationId xmlns:p14="http://schemas.microsoft.com/office/powerpoint/2010/main" val="301034511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520" y="-99392"/>
            <a:ext cx="9324528" cy="73448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Plassholder for bunntekst 1">
            <a:extLst>
              <a:ext uri="{FF2B5EF4-FFF2-40B4-BE49-F238E27FC236}">
                <a16:creationId xmlns:a16="http://schemas.microsoft.com/office/drawing/2014/main" id="{EC81E7F4-DDAB-E3DE-A9D2-16B90317D6B9}"/>
              </a:ext>
            </a:extLst>
          </p:cNvPr>
          <p:cNvSpPr>
            <a:spLocks noGrp="1"/>
          </p:cNvSpPr>
          <p:nvPr>
            <p:ph type="ftr" sz="quarter" idx="11"/>
          </p:nvPr>
        </p:nvSpPr>
        <p:spPr/>
        <p:txBody>
          <a:bodyPr/>
          <a:lstStyle/>
          <a:p>
            <a:r>
              <a:rPr lang="nb-NO"/>
              <a:t>Mellom vil ikke - og kan ikke.  Sørlandske lærerstevne 2025</a:t>
            </a:r>
          </a:p>
        </p:txBody>
      </p:sp>
    </p:spTree>
    <p:extLst>
      <p:ext uri="{BB962C8B-B14F-4D97-AF65-F5344CB8AC3E}">
        <p14:creationId xmlns:p14="http://schemas.microsoft.com/office/powerpoint/2010/main" val="270640279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Plassholder for bunntekst 1">
            <a:extLst>
              <a:ext uri="{FF2B5EF4-FFF2-40B4-BE49-F238E27FC236}">
                <a16:creationId xmlns:a16="http://schemas.microsoft.com/office/drawing/2014/main" id="{C40718AE-21F4-A1A6-AD2F-A6648190B9B4}"/>
              </a:ext>
            </a:extLst>
          </p:cNvPr>
          <p:cNvSpPr>
            <a:spLocks noGrp="1"/>
          </p:cNvSpPr>
          <p:nvPr>
            <p:ph type="ftr" sz="quarter" idx="11"/>
          </p:nvPr>
        </p:nvSpPr>
        <p:spPr/>
        <p:txBody>
          <a:bodyPr/>
          <a:lstStyle/>
          <a:p>
            <a:r>
              <a:rPr lang="nb-NO"/>
              <a:t>Mellom vil ikke - og kan ikke.  Sørlandske lærerstevne 2025</a:t>
            </a:r>
          </a:p>
        </p:txBody>
      </p:sp>
    </p:spTree>
    <p:extLst>
      <p:ext uri="{BB962C8B-B14F-4D97-AF65-F5344CB8AC3E}">
        <p14:creationId xmlns:p14="http://schemas.microsoft.com/office/powerpoint/2010/main" val="228260324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2" name="Picture 4" descr="Bilderesultat for reach out a hand to a chil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79" y="0"/>
            <a:ext cx="9177528"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Plassholder for bunntekst 1">
            <a:extLst>
              <a:ext uri="{FF2B5EF4-FFF2-40B4-BE49-F238E27FC236}">
                <a16:creationId xmlns:a16="http://schemas.microsoft.com/office/drawing/2014/main" id="{F48A62AA-E257-37AC-CC01-3ECEB40BEA7A}"/>
              </a:ext>
            </a:extLst>
          </p:cNvPr>
          <p:cNvSpPr>
            <a:spLocks noGrp="1"/>
          </p:cNvSpPr>
          <p:nvPr>
            <p:ph type="ftr" sz="quarter" idx="11"/>
          </p:nvPr>
        </p:nvSpPr>
        <p:spPr/>
        <p:txBody>
          <a:bodyPr/>
          <a:lstStyle/>
          <a:p>
            <a:r>
              <a:rPr lang="nb-NO"/>
              <a:t>Mellom vil ikke - og kan ikke.  Sørlandske lærerstevne 2025</a:t>
            </a:r>
          </a:p>
        </p:txBody>
      </p:sp>
    </p:spTree>
    <p:extLst>
      <p:ext uri="{BB962C8B-B14F-4D97-AF65-F5344CB8AC3E}">
        <p14:creationId xmlns:p14="http://schemas.microsoft.com/office/powerpoint/2010/main" val="2363590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176C8CB0-E580-B0C8-DF34-3B732AADEF1F}"/>
              </a:ext>
            </a:extLst>
          </p:cNvPr>
          <p:cNvSpPr>
            <a:spLocks noGrp="1"/>
          </p:cNvSpPr>
          <p:nvPr>
            <p:ph type="title"/>
          </p:nvPr>
        </p:nvSpPr>
        <p:spPr>
          <a:xfrm>
            <a:off x="457200" y="620688"/>
            <a:ext cx="8229600" cy="1143000"/>
          </a:xfrm>
        </p:spPr>
        <p:txBody>
          <a:bodyPr>
            <a:normAutofit fontScale="90000"/>
          </a:bodyPr>
          <a:lstStyle/>
          <a:p>
            <a:r>
              <a:rPr lang="nb-NO" b="1" dirty="0"/>
              <a:t>Ingen barn er like, derfor er heller ingen utviklingsveier like.</a:t>
            </a:r>
          </a:p>
        </p:txBody>
      </p:sp>
      <p:pic>
        <p:nvPicPr>
          <p:cNvPr id="2050" name="Picture 2" descr="71,100+ Kids Walking Path Stock Photos, Pictures &amp; Royalty-Free Images -  iStock">
            <a:extLst>
              <a:ext uri="{FF2B5EF4-FFF2-40B4-BE49-F238E27FC236}">
                <a16:creationId xmlns:a16="http://schemas.microsoft.com/office/drawing/2014/main" id="{ADAA9AE5-28BF-530C-C972-FCD4BBBE421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520" y="3117381"/>
            <a:ext cx="5324594" cy="354327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hild with a Blue Coat at the Path Crossroad Stock Photo - Image of coat,  outdoor: 203279844">
            <a:extLst>
              <a:ext uri="{FF2B5EF4-FFF2-40B4-BE49-F238E27FC236}">
                <a16:creationId xmlns:a16="http://schemas.microsoft.com/office/drawing/2014/main" id="{FA57E5C4-533F-4B04-CDDA-02CAD31DCA7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40152" y="2276872"/>
            <a:ext cx="2880320" cy="4383784"/>
          </a:xfrm>
          <a:prstGeom prst="rect">
            <a:avLst/>
          </a:prstGeom>
          <a:noFill/>
          <a:extLst>
            <a:ext uri="{909E8E84-426E-40DD-AFC4-6F175D3DCCD1}">
              <a14:hiddenFill xmlns:a14="http://schemas.microsoft.com/office/drawing/2010/main">
                <a:solidFill>
                  <a:srgbClr val="FFFFFF"/>
                </a:solidFill>
              </a14:hiddenFill>
            </a:ext>
          </a:extLst>
        </p:spPr>
      </p:pic>
      <p:sp>
        <p:nvSpPr>
          <p:cNvPr id="3" name="Plassholder for bunntekst 2">
            <a:extLst>
              <a:ext uri="{FF2B5EF4-FFF2-40B4-BE49-F238E27FC236}">
                <a16:creationId xmlns:a16="http://schemas.microsoft.com/office/drawing/2014/main" id="{6894267B-353C-4C07-CEB1-203CC67C6157}"/>
              </a:ext>
            </a:extLst>
          </p:cNvPr>
          <p:cNvSpPr>
            <a:spLocks noGrp="1"/>
          </p:cNvSpPr>
          <p:nvPr>
            <p:ph type="ftr" sz="quarter" idx="11"/>
          </p:nvPr>
        </p:nvSpPr>
        <p:spPr/>
        <p:txBody>
          <a:bodyPr/>
          <a:lstStyle/>
          <a:p>
            <a:r>
              <a:rPr lang="nb-NO"/>
              <a:t>Mellom vil ikke - og kan ikke.  Sørlandske lærerstevne 2025</a:t>
            </a:r>
          </a:p>
        </p:txBody>
      </p:sp>
    </p:spTree>
    <p:extLst>
      <p:ext uri="{BB962C8B-B14F-4D97-AF65-F5344CB8AC3E}">
        <p14:creationId xmlns:p14="http://schemas.microsoft.com/office/powerpoint/2010/main" val="197510213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Sylinder 1"/>
          <p:cNvSpPr txBox="1"/>
          <p:nvPr/>
        </p:nvSpPr>
        <p:spPr>
          <a:xfrm>
            <a:off x="1709682" y="1322767"/>
            <a:ext cx="5724636" cy="600164"/>
          </a:xfrm>
          <a:prstGeom prst="rect">
            <a:avLst/>
          </a:prstGeom>
          <a:noFill/>
        </p:spPr>
        <p:txBody>
          <a:bodyPr wrap="square" rtlCol="0">
            <a:spAutoFit/>
          </a:bodyPr>
          <a:lstStyle/>
          <a:p>
            <a:r>
              <a:rPr lang="nb-NO" sz="3300" dirty="0">
                <a:latin typeface="Arial" panose="020B0604020202020204" pitchFamily="34" charset="0"/>
                <a:cs typeface="Arial" panose="020B0604020202020204" pitchFamily="34" charset="0"/>
              </a:rPr>
              <a:t>Summeoppgave</a:t>
            </a:r>
          </a:p>
        </p:txBody>
      </p:sp>
      <p:sp>
        <p:nvSpPr>
          <p:cNvPr id="3" name="TekstSylinder 2"/>
          <p:cNvSpPr txBox="1"/>
          <p:nvPr/>
        </p:nvSpPr>
        <p:spPr>
          <a:xfrm>
            <a:off x="1763688" y="2294875"/>
            <a:ext cx="6156551" cy="1938992"/>
          </a:xfrm>
          <a:prstGeom prst="rect">
            <a:avLst/>
          </a:prstGeom>
          <a:noFill/>
        </p:spPr>
        <p:txBody>
          <a:bodyPr wrap="square" rtlCol="0">
            <a:spAutoFit/>
          </a:bodyPr>
          <a:lstStyle/>
          <a:p>
            <a:r>
              <a:rPr lang="nb-NO" sz="2400" i="1" dirty="0">
                <a:latin typeface="Arial" panose="020B0604020202020204" pitchFamily="34" charset="0"/>
                <a:cs typeface="Arial" panose="020B0604020202020204" pitchFamily="34" charset="0"/>
              </a:rPr>
              <a:t>Ingen barn klarer seg alene. Alle barn trenger å bli sett, hørt og anerkjent.</a:t>
            </a:r>
          </a:p>
          <a:p>
            <a:endParaRPr lang="nb-NO" sz="2400" i="1" dirty="0">
              <a:latin typeface="Arial" panose="020B0604020202020204" pitchFamily="34" charset="0"/>
              <a:cs typeface="Arial" panose="020B0604020202020204" pitchFamily="34" charset="0"/>
            </a:endParaRPr>
          </a:p>
          <a:p>
            <a:r>
              <a:rPr lang="nb-NO" sz="2400" dirty="0">
                <a:latin typeface="Arial" panose="020B0604020202020204" pitchFamily="34" charset="0"/>
                <a:cs typeface="Arial" panose="020B0604020202020204" pitchFamily="34" charset="0"/>
              </a:rPr>
              <a:t>Hvordan kan du være en som gjør usynligheten litt mindre?</a:t>
            </a:r>
          </a:p>
        </p:txBody>
      </p:sp>
      <p:pic>
        <p:nvPicPr>
          <p:cNvPr id="11268" name="Picture 4" descr="http://www.ovk.no/wp-content/themes/ovk/timthumb.php?src=http://www.ovk.no/wp-content/uploads/2012/08/iStock_000017643503Small.jpg&amp;w=150&amp;h=150">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46328" y="1430779"/>
            <a:ext cx="829283" cy="829283"/>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Clock, Ticking, Analog, Blue, Two Hands, Hour, Minut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45209" y="1030544"/>
            <a:ext cx="1192914" cy="1153772"/>
          </a:xfrm>
          <a:prstGeom prst="rect">
            <a:avLst/>
          </a:prstGeom>
          <a:noFill/>
          <a:extLst>
            <a:ext uri="{909E8E84-426E-40DD-AFC4-6F175D3DCCD1}">
              <a14:hiddenFill xmlns:a14="http://schemas.microsoft.com/office/drawing/2010/main">
                <a:solidFill>
                  <a:srgbClr val="FFFFFF"/>
                </a:solidFill>
              </a14:hiddenFill>
            </a:ext>
          </a:extLst>
        </p:spPr>
      </p:pic>
      <p:sp>
        <p:nvSpPr>
          <p:cNvPr id="6" name="TekstSylinder 5"/>
          <p:cNvSpPr txBox="1"/>
          <p:nvPr/>
        </p:nvSpPr>
        <p:spPr>
          <a:xfrm>
            <a:off x="6683221" y="1657662"/>
            <a:ext cx="1073105" cy="300082"/>
          </a:xfrm>
          <a:prstGeom prst="rect">
            <a:avLst/>
          </a:prstGeom>
          <a:noFill/>
        </p:spPr>
        <p:txBody>
          <a:bodyPr wrap="square" rtlCol="0">
            <a:spAutoFit/>
          </a:bodyPr>
          <a:lstStyle/>
          <a:p>
            <a:r>
              <a:rPr lang="nb-NO" sz="1350" dirty="0"/>
              <a:t> 4 minutter</a:t>
            </a:r>
          </a:p>
        </p:txBody>
      </p:sp>
      <p:pic>
        <p:nvPicPr>
          <p:cNvPr id="3076" name="Picture 4" descr="usynlige-barn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98338" y="3875207"/>
            <a:ext cx="2928374" cy="1952249"/>
          </a:xfrm>
          <a:prstGeom prst="rect">
            <a:avLst/>
          </a:prstGeom>
          <a:noFill/>
          <a:extLst>
            <a:ext uri="{909E8E84-426E-40DD-AFC4-6F175D3DCCD1}">
              <a14:hiddenFill xmlns:a14="http://schemas.microsoft.com/office/drawing/2010/main">
                <a:solidFill>
                  <a:srgbClr val="FFFFFF"/>
                </a:solidFill>
              </a14:hiddenFill>
            </a:ext>
          </a:extLst>
        </p:spPr>
      </p:pic>
      <p:sp>
        <p:nvSpPr>
          <p:cNvPr id="4" name="Plassholder for bunntekst 3">
            <a:extLst>
              <a:ext uri="{FF2B5EF4-FFF2-40B4-BE49-F238E27FC236}">
                <a16:creationId xmlns:a16="http://schemas.microsoft.com/office/drawing/2014/main" id="{14D928E0-8DE4-20AC-1517-7781E474D180}"/>
              </a:ext>
            </a:extLst>
          </p:cNvPr>
          <p:cNvSpPr>
            <a:spLocks noGrp="1"/>
          </p:cNvSpPr>
          <p:nvPr>
            <p:ph type="ftr" sz="quarter" idx="11"/>
          </p:nvPr>
        </p:nvSpPr>
        <p:spPr/>
        <p:txBody>
          <a:bodyPr/>
          <a:lstStyle/>
          <a:p>
            <a:r>
              <a:rPr lang="nb-NO"/>
              <a:t>Mellom vil ikke - og kan ikke.  Sørlandske lærerstevne 2025</a:t>
            </a:r>
          </a:p>
        </p:txBody>
      </p:sp>
    </p:spTree>
    <p:extLst>
      <p:ext uri="{BB962C8B-B14F-4D97-AF65-F5344CB8AC3E}">
        <p14:creationId xmlns:p14="http://schemas.microsoft.com/office/powerpoint/2010/main" val="228940298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Sylinder 1"/>
          <p:cNvSpPr txBox="1"/>
          <p:nvPr/>
        </p:nvSpPr>
        <p:spPr>
          <a:xfrm>
            <a:off x="361188" y="289181"/>
            <a:ext cx="8315267" cy="4832092"/>
          </a:xfrm>
          <a:prstGeom prst="rect">
            <a:avLst/>
          </a:prstGeom>
          <a:noFill/>
        </p:spPr>
        <p:txBody>
          <a:bodyPr wrap="square" rtlCol="0">
            <a:spAutoFit/>
          </a:bodyPr>
          <a:lstStyle/>
          <a:p>
            <a:r>
              <a:rPr lang="nb-NO" sz="2800" b="1" dirty="0">
                <a:latin typeface="Arial" panose="020B0604020202020204" pitchFamily="34" charset="0"/>
                <a:cs typeface="Arial" panose="020B0604020202020204" pitchFamily="34" charset="0"/>
              </a:rPr>
              <a:t>Traumer</a:t>
            </a:r>
          </a:p>
          <a:p>
            <a:endParaRPr lang="nb-NO" sz="2800"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Ø"/>
            </a:pPr>
            <a:r>
              <a:rPr lang="nb-NO" sz="2800" b="1" dirty="0">
                <a:latin typeface="Arial" panose="020B0604020202020204" pitchFamily="34" charset="0"/>
                <a:cs typeface="Arial" panose="020B0604020202020204" pitchFamily="34" charset="0"/>
              </a:rPr>
              <a:t>Enkeltstående traumer</a:t>
            </a:r>
            <a:br>
              <a:rPr lang="nb-NO" sz="2800" dirty="0">
                <a:latin typeface="Arial" panose="020B0604020202020204" pitchFamily="34" charset="0"/>
                <a:cs typeface="Arial" panose="020B0604020202020204" pitchFamily="34" charset="0"/>
              </a:rPr>
            </a:br>
            <a:r>
              <a:rPr lang="nb-NO" sz="2800" dirty="0"/>
              <a:t>Type 1 traume (akutte traumer) som er et  resultat av enkeltstående overveldende hendelser.</a:t>
            </a:r>
            <a:br>
              <a:rPr lang="nb-NO" sz="2800" dirty="0">
                <a:latin typeface="Arial" panose="020B0604020202020204" pitchFamily="34" charset="0"/>
                <a:cs typeface="Arial" panose="020B0604020202020204" pitchFamily="34" charset="0"/>
              </a:rPr>
            </a:br>
            <a:br>
              <a:rPr lang="nb-NO" sz="2800" dirty="0">
                <a:latin typeface="Arial" panose="020B0604020202020204" pitchFamily="34" charset="0"/>
                <a:cs typeface="Arial" panose="020B0604020202020204" pitchFamily="34" charset="0"/>
              </a:rPr>
            </a:br>
            <a:endParaRPr lang="nb-NO" sz="2800"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Ø"/>
            </a:pPr>
            <a:r>
              <a:rPr lang="nb-NO" sz="2800" b="1" dirty="0">
                <a:latin typeface="Arial" panose="020B0604020202020204" pitchFamily="34" charset="0"/>
                <a:cs typeface="Arial" panose="020B0604020202020204" pitchFamily="34" charset="0"/>
              </a:rPr>
              <a:t>Utviklings- eller relasjonstraumer</a:t>
            </a:r>
            <a:br>
              <a:rPr lang="nb-NO" sz="2800" dirty="0">
                <a:latin typeface="Arial" panose="020B0604020202020204" pitchFamily="34" charset="0"/>
                <a:cs typeface="Arial" panose="020B0604020202020204" pitchFamily="34" charset="0"/>
              </a:rPr>
            </a:br>
            <a:r>
              <a:rPr lang="nb-NO" sz="2800" dirty="0"/>
              <a:t>Type 2 </a:t>
            </a:r>
            <a:r>
              <a:rPr lang="nb-NO" sz="2800" dirty="0">
                <a:latin typeface="+mj-lt"/>
                <a:cs typeface="Arial" panose="020B0604020202020204" pitchFamily="34" charset="0"/>
              </a:rPr>
              <a:t>(komplekse traumer) </a:t>
            </a:r>
            <a:r>
              <a:rPr lang="nb-NO" sz="2800" dirty="0"/>
              <a:t>som er et resultat av langvarig eksponering for </a:t>
            </a:r>
            <a:br>
              <a:rPr lang="nb-NO" sz="2800" dirty="0"/>
            </a:br>
            <a:r>
              <a:rPr lang="nb-NO" sz="2800" dirty="0"/>
              <a:t>traumatiserende situasjoner.</a:t>
            </a:r>
            <a:endParaRPr lang="nb-NO" sz="2800" dirty="0">
              <a:latin typeface="Arial" panose="020B0604020202020204" pitchFamily="34" charset="0"/>
              <a:cs typeface="Arial" panose="020B0604020202020204" pitchFamily="34" charset="0"/>
            </a:endParaRPr>
          </a:p>
        </p:txBody>
      </p:sp>
      <p:pic>
        <p:nvPicPr>
          <p:cNvPr id="35842" name="Picture 2" descr="http://www.hjelptilhjelp.no/components/com_djclassifieds/images/item/4440_dreamstime-liten-barn-sorg_thb.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92080" y="4269693"/>
            <a:ext cx="3633746" cy="2407357"/>
          </a:xfrm>
          <a:prstGeom prst="rect">
            <a:avLst/>
          </a:prstGeom>
          <a:noFill/>
          <a:extLst>
            <a:ext uri="{909E8E84-426E-40DD-AFC4-6F175D3DCCD1}">
              <a14:hiddenFill xmlns:a14="http://schemas.microsoft.com/office/drawing/2010/main">
                <a:solidFill>
                  <a:srgbClr val="FFFFFF"/>
                </a:solidFill>
              </a14:hiddenFill>
            </a:ext>
          </a:extLst>
        </p:spPr>
      </p:pic>
      <p:sp>
        <p:nvSpPr>
          <p:cNvPr id="3" name="Plassholder for bunntekst 2">
            <a:extLst>
              <a:ext uri="{FF2B5EF4-FFF2-40B4-BE49-F238E27FC236}">
                <a16:creationId xmlns:a16="http://schemas.microsoft.com/office/drawing/2014/main" id="{ECB9DD40-F3AE-7622-0945-B9FD04CE9E19}"/>
              </a:ext>
            </a:extLst>
          </p:cNvPr>
          <p:cNvSpPr>
            <a:spLocks noGrp="1"/>
          </p:cNvSpPr>
          <p:nvPr>
            <p:ph type="ftr" sz="quarter" idx="11"/>
          </p:nvPr>
        </p:nvSpPr>
        <p:spPr/>
        <p:txBody>
          <a:bodyPr/>
          <a:lstStyle/>
          <a:p>
            <a:r>
              <a:rPr lang="nb-NO"/>
              <a:t>Mellom vil ikke - og kan ikke.  Sørlandske lærerstevne 2025</a:t>
            </a:r>
          </a:p>
        </p:txBody>
      </p:sp>
    </p:spTree>
    <p:extLst>
      <p:ext uri="{BB962C8B-B14F-4D97-AF65-F5344CB8AC3E}">
        <p14:creationId xmlns:p14="http://schemas.microsoft.com/office/powerpoint/2010/main" val="335903333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Bilderesultat for resilienc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
            <a:ext cx="9144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TekstSylinder 1"/>
          <p:cNvSpPr txBox="1"/>
          <p:nvPr/>
        </p:nvSpPr>
        <p:spPr>
          <a:xfrm>
            <a:off x="755576" y="5534561"/>
            <a:ext cx="8064896" cy="1323439"/>
          </a:xfrm>
          <a:prstGeom prst="rect">
            <a:avLst/>
          </a:prstGeom>
          <a:noFill/>
        </p:spPr>
        <p:txBody>
          <a:bodyPr wrap="square" rtlCol="0">
            <a:spAutoFit/>
          </a:bodyPr>
          <a:lstStyle/>
          <a:p>
            <a:pPr algn="ctr"/>
            <a:r>
              <a:rPr lang="nb-NO" sz="4000" dirty="0">
                <a:latin typeface="Arial Black" panose="020B0A04020102020204" pitchFamily="34" charset="0"/>
              </a:rPr>
              <a:t>Alle barn er bare en voksen fra å få et godt liv.</a:t>
            </a:r>
            <a:endParaRPr lang="en-US" sz="4000" dirty="0">
              <a:latin typeface="Arial Black" panose="020B0A04020102020204" pitchFamily="34" charset="0"/>
            </a:endParaRPr>
          </a:p>
        </p:txBody>
      </p:sp>
      <p:sp>
        <p:nvSpPr>
          <p:cNvPr id="3" name="Plassholder for bunntekst 2">
            <a:extLst>
              <a:ext uri="{FF2B5EF4-FFF2-40B4-BE49-F238E27FC236}">
                <a16:creationId xmlns:a16="http://schemas.microsoft.com/office/drawing/2014/main" id="{920C9B69-E5DE-40D6-47D0-3CD35D2A3FE4}"/>
              </a:ext>
            </a:extLst>
          </p:cNvPr>
          <p:cNvSpPr>
            <a:spLocks noGrp="1"/>
          </p:cNvSpPr>
          <p:nvPr>
            <p:ph type="ftr" sz="quarter" idx="11"/>
          </p:nvPr>
        </p:nvSpPr>
        <p:spPr/>
        <p:txBody>
          <a:bodyPr/>
          <a:lstStyle/>
          <a:p>
            <a:r>
              <a:rPr lang="nb-NO"/>
              <a:t>Mellom vil ikke - og kan ikke.  Sørlandske lærerstevne 2025</a:t>
            </a:r>
          </a:p>
        </p:txBody>
      </p:sp>
    </p:spTree>
    <p:extLst>
      <p:ext uri="{BB962C8B-B14F-4D97-AF65-F5344CB8AC3E}">
        <p14:creationId xmlns:p14="http://schemas.microsoft.com/office/powerpoint/2010/main" val="1369357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ktangel 1"/>
          <p:cNvSpPr/>
          <p:nvPr/>
        </p:nvSpPr>
        <p:spPr>
          <a:xfrm>
            <a:off x="539552" y="620688"/>
            <a:ext cx="7992888" cy="3046988"/>
          </a:xfrm>
          <a:prstGeom prst="rect">
            <a:avLst/>
          </a:prstGeom>
        </p:spPr>
        <p:txBody>
          <a:bodyPr wrap="square">
            <a:spAutoFit/>
          </a:bodyPr>
          <a:lstStyle/>
          <a:p>
            <a:r>
              <a:rPr lang="nb-NO" sz="2400" dirty="0">
                <a:latin typeface="Arial" panose="020B0604020202020204" pitchFamily="34" charset="0"/>
                <a:cs typeface="Arial" panose="020B0604020202020204" pitchFamily="34" charset="0"/>
              </a:rPr>
              <a:t>Forskningsresultater viser at </a:t>
            </a:r>
            <a:r>
              <a:rPr lang="nb-NO" sz="2400" b="1" dirty="0">
                <a:latin typeface="Arial" panose="020B0604020202020204" pitchFamily="34" charset="0"/>
                <a:cs typeface="Arial" panose="020B0604020202020204" pitchFamily="34" charset="0"/>
              </a:rPr>
              <a:t>traumebevisste miljøer  </a:t>
            </a:r>
            <a:r>
              <a:rPr lang="nb-NO" sz="2400" dirty="0">
                <a:latin typeface="Arial" panose="020B0604020202020204" pitchFamily="34" charset="0"/>
                <a:cs typeface="Arial" panose="020B0604020202020204" pitchFamily="34" charset="0"/>
              </a:rPr>
              <a:t>som gir rom for heling og vekst er en nødvendig forutsetning for at en mer spesialisert traumeterapi skal kunne ha effekt for barn og unge som har det vanskelig.</a:t>
            </a:r>
            <a:br>
              <a:rPr lang="nb-NO" sz="2400" dirty="0">
                <a:latin typeface="Arial" panose="020B0604020202020204" pitchFamily="34" charset="0"/>
                <a:cs typeface="Arial" panose="020B0604020202020204" pitchFamily="34" charset="0"/>
              </a:rPr>
            </a:br>
            <a:r>
              <a:rPr lang="nb-NO" sz="2400" dirty="0">
                <a:latin typeface="Arial" panose="020B0604020202020204" pitchFamily="34" charset="0"/>
                <a:cs typeface="Arial" panose="020B0604020202020204" pitchFamily="34" charset="0"/>
              </a:rPr>
              <a:t>  </a:t>
            </a:r>
            <a:br>
              <a:rPr lang="nb-NO" sz="2400" dirty="0">
                <a:latin typeface="Arial" panose="020B0604020202020204" pitchFamily="34" charset="0"/>
                <a:cs typeface="Arial" panose="020B0604020202020204" pitchFamily="34" charset="0"/>
              </a:rPr>
            </a:br>
            <a:r>
              <a:rPr lang="nb-NO" sz="2400" dirty="0">
                <a:latin typeface="Arial" panose="020B0604020202020204" pitchFamily="34" charset="0"/>
                <a:cs typeface="Arial" panose="020B0604020202020204" pitchFamily="34" charset="0"/>
              </a:rPr>
              <a:t>Det kan forskningsmessig argumenteres for at slike miljøer er det </a:t>
            </a:r>
            <a:r>
              <a:rPr lang="nb-NO" sz="2400" b="1" dirty="0">
                <a:latin typeface="Arial" panose="020B0604020202020204" pitchFamily="34" charset="0"/>
                <a:cs typeface="Arial" panose="020B0604020202020204" pitchFamily="34" charset="0"/>
              </a:rPr>
              <a:t>aller viktigste </a:t>
            </a:r>
            <a:r>
              <a:rPr lang="nb-NO" sz="2400" dirty="0">
                <a:latin typeface="Arial" panose="020B0604020202020204" pitchFamily="34" charset="0"/>
                <a:cs typeface="Arial" panose="020B0604020202020204" pitchFamily="34" charset="0"/>
              </a:rPr>
              <a:t>for å få til en god terapeutisk utvikling.</a:t>
            </a:r>
          </a:p>
        </p:txBody>
      </p:sp>
      <p:sp>
        <p:nvSpPr>
          <p:cNvPr id="3" name="Pil høyre 2"/>
          <p:cNvSpPr/>
          <p:nvPr/>
        </p:nvSpPr>
        <p:spPr>
          <a:xfrm>
            <a:off x="755576" y="4149080"/>
            <a:ext cx="2664296" cy="1296144"/>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nb-NO"/>
          </a:p>
        </p:txBody>
      </p:sp>
      <p:sp>
        <p:nvSpPr>
          <p:cNvPr id="4" name="TekstSylinder 3"/>
          <p:cNvSpPr txBox="1"/>
          <p:nvPr/>
        </p:nvSpPr>
        <p:spPr>
          <a:xfrm>
            <a:off x="4067944" y="4149080"/>
            <a:ext cx="4320480" cy="1938992"/>
          </a:xfrm>
          <a:prstGeom prst="rect">
            <a:avLst/>
          </a:prstGeom>
          <a:noFill/>
        </p:spPr>
        <p:txBody>
          <a:bodyPr wrap="square" rtlCol="0">
            <a:spAutoFit/>
          </a:bodyPr>
          <a:lstStyle/>
          <a:p>
            <a:r>
              <a:rPr lang="nb-NO" sz="2400" b="1" dirty="0">
                <a:latin typeface="Arial" panose="020B0604020202020204" pitchFamily="34" charset="0"/>
                <a:cs typeface="Arial" panose="020B0604020202020204" pitchFamily="34" charset="0"/>
              </a:rPr>
              <a:t>Skolen, og den måten vi møter barn som har det vanskelig på, er utrolig viktig for deres heling og videre utvikling.</a:t>
            </a:r>
          </a:p>
        </p:txBody>
      </p:sp>
      <p:pic>
        <p:nvPicPr>
          <p:cNvPr id="5" name="Bild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510121"/>
            <a:ext cx="2672285" cy="1347879"/>
          </a:xfrm>
          <a:prstGeom prst="rect">
            <a:avLst/>
          </a:prstGeom>
        </p:spPr>
      </p:pic>
      <p:sp>
        <p:nvSpPr>
          <p:cNvPr id="6" name="Plassholder for bunntekst 5">
            <a:extLst>
              <a:ext uri="{FF2B5EF4-FFF2-40B4-BE49-F238E27FC236}">
                <a16:creationId xmlns:a16="http://schemas.microsoft.com/office/drawing/2014/main" id="{17AC2419-0540-BB03-07BB-6CC24EBDC4B1}"/>
              </a:ext>
            </a:extLst>
          </p:cNvPr>
          <p:cNvSpPr>
            <a:spLocks noGrp="1"/>
          </p:cNvSpPr>
          <p:nvPr>
            <p:ph type="ftr" sz="quarter" idx="11"/>
          </p:nvPr>
        </p:nvSpPr>
        <p:spPr/>
        <p:txBody>
          <a:bodyPr/>
          <a:lstStyle/>
          <a:p>
            <a:r>
              <a:rPr lang="nb-NO"/>
              <a:t>Mellom vil ikke - og kan ikke.  Sørlandske lærerstevne 2025</a:t>
            </a:r>
          </a:p>
        </p:txBody>
      </p:sp>
    </p:spTree>
    <p:extLst>
      <p:ext uri="{BB962C8B-B14F-4D97-AF65-F5344CB8AC3E}">
        <p14:creationId xmlns:p14="http://schemas.microsoft.com/office/powerpoint/2010/main" val="2170928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left)">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bunntekst 1">
            <a:extLst>
              <a:ext uri="{FF2B5EF4-FFF2-40B4-BE49-F238E27FC236}">
                <a16:creationId xmlns:a16="http://schemas.microsoft.com/office/drawing/2014/main" id="{44F143F5-A43D-DB1D-4B12-6D4C5674EEB9}"/>
              </a:ext>
            </a:extLst>
          </p:cNvPr>
          <p:cNvSpPr>
            <a:spLocks noGrp="1"/>
          </p:cNvSpPr>
          <p:nvPr>
            <p:ph type="ftr" sz="quarter" idx="11"/>
          </p:nvPr>
        </p:nvSpPr>
        <p:spPr/>
        <p:txBody>
          <a:bodyPr/>
          <a:lstStyle/>
          <a:p>
            <a:r>
              <a:rPr lang="nb-NO"/>
              <a:t>Mellom vil ikke - og kan ikke.  Sørlandske lærerstevne 2025</a:t>
            </a:r>
          </a:p>
        </p:txBody>
      </p:sp>
      <p:sp>
        <p:nvSpPr>
          <p:cNvPr id="4" name="TekstSylinder 3">
            <a:extLst>
              <a:ext uri="{FF2B5EF4-FFF2-40B4-BE49-F238E27FC236}">
                <a16:creationId xmlns:a16="http://schemas.microsoft.com/office/drawing/2014/main" id="{CFA52034-9DEF-3C2C-68AA-21EB7CF6B5E0}"/>
              </a:ext>
            </a:extLst>
          </p:cNvPr>
          <p:cNvSpPr txBox="1"/>
          <p:nvPr/>
        </p:nvSpPr>
        <p:spPr>
          <a:xfrm>
            <a:off x="899592" y="764704"/>
            <a:ext cx="7488832" cy="2195024"/>
          </a:xfrm>
          <a:prstGeom prst="rect">
            <a:avLst/>
          </a:prstGeom>
          <a:noFill/>
        </p:spPr>
        <p:txBody>
          <a:bodyPr wrap="square">
            <a:spAutoFit/>
          </a:bodyPr>
          <a:lstStyle/>
          <a:p>
            <a:pPr lvl="0">
              <a:lnSpc>
                <a:spcPct val="115000"/>
              </a:lnSpc>
              <a:spcAft>
                <a:spcPts val="800"/>
              </a:spcAft>
            </a:pPr>
            <a:r>
              <a:rPr lang="nb-NO" sz="2400" kern="100" dirty="0">
                <a:effectLst/>
                <a:latin typeface="Aptos" panose="020B0004020202020204" pitchFamily="34" charset="0"/>
                <a:ea typeface="Aptos" panose="020B0004020202020204" pitchFamily="34" charset="0"/>
                <a:cs typeface="Times New Roman" panose="02020603050405020304" pitchFamily="18" charset="0"/>
              </a:rPr>
              <a:t>«Jo sunnere relasjoner et barn har, desto større er sannsynligheten for at de heles fra traumer. Relasjoner er den kraften som gjør endringer mulig. Den mest virkningsfulle terapien er menneskelig kjærlighet» </a:t>
            </a:r>
            <a:r>
              <a:rPr lang="nb-NO" sz="2400" i="1" kern="100" dirty="0">
                <a:effectLst/>
                <a:latin typeface="Aptos" panose="020B0004020202020204" pitchFamily="34" charset="0"/>
                <a:ea typeface="Aptos" panose="020B0004020202020204" pitchFamily="34" charset="0"/>
                <a:cs typeface="Times New Roman" panose="02020603050405020304" pitchFamily="18" charset="0"/>
              </a:rPr>
              <a:t>(Perry B, Gutten som ble oppdratt som hund s.19).</a:t>
            </a:r>
            <a:endParaRPr lang="nb-NO" sz="2400" kern="100" dirty="0">
              <a:effectLst/>
              <a:latin typeface="Aptos" panose="020B0004020202020204" pitchFamily="34" charset="0"/>
              <a:ea typeface="Aptos" panose="020B0004020202020204" pitchFamily="34" charset="0"/>
              <a:cs typeface="Times New Roman" panose="02020603050405020304" pitchFamily="18" charset="0"/>
            </a:endParaRPr>
          </a:p>
        </p:txBody>
      </p:sp>
      <p:pic>
        <p:nvPicPr>
          <p:cNvPr id="1026" name="Picture 2" descr="image-product">
            <a:extLst>
              <a:ext uri="{FF2B5EF4-FFF2-40B4-BE49-F238E27FC236}">
                <a16:creationId xmlns:a16="http://schemas.microsoft.com/office/drawing/2014/main" id="{8A00E670-26C6-AD4A-3A41-8550ACE3D86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19800" y="3072379"/>
            <a:ext cx="2520280" cy="33193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672096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Bilderesultat for high volt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344" y="-13008"/>
            <a:ext cx="9161344" cy="6871008"/>
          </a:xfrm>
          <a:prstGeom prst="rect">
            <a:avLst/>
          </a:prstGeom>
          <a:noFill/>
          <a:extLst>
            <a:ext uri="{909E8E84-426E-40DD-AFC4-6F175D3DCCD1}">
              <a14:hiddenFill xmlns:a14="http://schemas.microsoft.com/office/drawing/2010/main">
                <a:solidFill>
                  <a:srgbClr val="FFFFFF"/>
                </a:solidFill>
              </a14:hiddenFill>
            </a:ext>
          </a:extLst>
        </p:spPr>
      </p:pic>
      <p:sp>
        <p:nvSpPr>
          <p:cNvPr id="2" name="TekstSylinder 1"/>
          <p:cNvSpPr txBox="1"/>
          <p:nvPr/>
        </p:nvSpPr>
        <p:spPr>
          <a:xfrm>
            <a:off x="395536" y="332655"/>
            <a:ext cx="2448272" cy="769441"/>
          </a:xfrm>
          <a:prstGeom prst="rect">
            <a:avLst/>
          </a:prstGeom>
          <a:noFill/>
        </p:spPr>
        <p:txBody>
          <a:bodyPr wrap="square" rtlCol="0">
            <a:spAutoFit/>
          </a:bodyPr>
          <a:lstStyle/>
          <a:p>
            <a:r>
              <a:rPr lang="nb-NO" sz="4400" dirty="0">
                <a:latin typeface="Arial Black" panose="020B0A04020102020204" pitchFamily="34" charset="0"/>
              </a:rPr>
              <a:t>Ideelle</a:t>
            </a:r>
          </a:p>
        </p:txBody>
      </p:sp>
      <p:sp>
        <p:nvSpPr>
          <p:cNvPr id="4" name="TekstSylinder 3"/>
          <p:cNvSpPr txBox="1"/>
          <p:nvPr/>
        </p:nvSpPr>
        <p:spPr>
          <a:xfrm>
            <a:off x="6372200" y="332656"/>
            <a:ext cx="2304256" cy="769441"/>
          </a:xfrm>
          <a:prstGeom prst="rect">
            <a:avLst/>
          </a:prstGeom>
          <a:noFill/>
        </p:spPr>
        <p:txBody>
          <a:bodyPr wrap="square" rtlCol="0">
            <a:spAutoFit/>
          </a:bodyPr>
          <a:lstStyle/>
          <a:p>
            <a:r>
              <a:rPr lang="nb-NO" sz="4400" dirty="0">
                <a:latin typeface="Arial Black" panose="020B0A04020102020204" pitchFamily="34" charset="0"/>
              </a:rPr>
              <a:t>Reelle</a:t>
            </a:r>
          </a:p>
        </p:txBody>
      </p:sp>
      <p:pic>
        <p:nvPicPr>
          <p:cNvPr id="921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002" y="4438667"/>
            <a:ext cx="3157339" cy="22835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20"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96136" y="4438667"/>
            <a:ext cx="3191148" cy="22835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Plassholder for bunntekst 2">
            <a:extLst>
              <a:ext uri="{FF2B5EF4-FFF2-40B4-BE49-F238E27FC236}">
                <a16:creationId xmlns:a16="http://schemas.microsoft.com/office/drawing/2014/main" id="{BA4A9DEE-4B69-83EE-1E69-5C2DBC4D4AC4}"/>
              </a:ext>
            </a:extLst>
          </p:cNvPr>
          <p:cNvSpPr>
            <a:spLocks noGrp="1"/>
          </p:cNvSpPr>
          <p:nvPr>
            <p:ph type="ftr" sz="quarter" idx="11"/>
          </p:nvPr>
        </p:nvSpPr>
        <p:spPr/>
        <p:txBody>
          <a:bodyPr/>
          <a:lstStyle/>
          <a:p>
            <a:r>
              <a:rPr lang="nb-NO"/>
              <a:t>Mellom vil ikke - og kan ikke.  Sørlandske lærerstevne 2025</a:t>
            </a:r>
          </a:p>
        </p:txBody>
      </p:sp>
    </p:spTree>
    <p:extLst>
      <p:ext uri="{BB962C8B-B14F-4D97-AF65-F5344CB8AC3E}">
        <p14:creationId xmlns:p14="http://schemas.microsoft.com/office/powerpoint/2010/main" val="3983109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out)">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32"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out)">
                                      <p:cBhvr>
                                        <p:cTn id="12" dur="2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32" fill="hold" nodeType="clickEffect">
                                  <p:stCondLst>
                                    <p:cond delay="0"/>
                                  </p:stCondLst>
                                  <p:childTnLst>
                                    <p:set>
                                      <p:cBhvr>
                                        <p:cTn id="16" dur="1" fill="hold">
                                          <p:stCondLst>
                                            <p:cond delay="0"/>
                                          </p:stCondLst>
                                        </p:cTn>
                                        <p:tgtEl>
                                          <p:spTgt spid="9219"/>
                                        </p:tgtEl>
                                        <p:attrNameLst>
                                          <p:attrName>style.visibility</p:attrName>
                                        </p:attrNameLst>
                                      </p:cBhvr>
                                      <p:to>
                                        <p:strVal val="visible"/>
                                      </p:to>
                                    </p:set>
                                    <p:animEffect transition="in" filter="circle(out)">
                                      <p:cBhvr>
                                        <p:cTn id="17" dur="2000"/>
                                        <p:tgtEl>
                                          <p:spTgt spid="9219"/>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32" fill="hold" nodeType="clickEffect">
                                  <p:stCondLst>
                                    <p:cond delay="0"/>
                                  </p:stCondLst>
                                  <p:childTnLst>
                                    <p:set>
                                      <p:cBhvr>
                                        <p:cTn id="21" dur="1" fill="hold">
                                          <p:stCondLst>
                                            <p:cond delay="0"/>
                                          </p:stCondLst>
                                        </p:cTn>
                                        <p:tgtEl>
                                          <p:spTgt spid="9220"/>
                                        </p:tgtEl>
                                        <p:attrNameLst>
                                          <p:attrName>style.visibility</p:attrName>
                                        </p:attrNameLst>
                                      </p:cBhvr>
                                      <p:to>
                                        <p:strVal val="visible"/>
                                      </p:to>
                                    </p:set>
                                    <p:animEffect transition="in" filter="circle(out)">
                                      <p:cBhvr>
                                        <p:cTn id="22" dur="2000"/>
                                        <p:tgtEl>
                                          <p:spTgt spid="92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data:image/jpeg;base64,/9j/4AAQSkZJRgABAQAAAQABAAD/2wCEAAkGBxQTERUUEhAWFBQVFhYaGBYYFRgQFRYWFBQWFhUXFRgaHCgiHBolGxQWITEhJikrMS4wGB8zODMtNyguLiwBCgoKDg0OFxAQGiwfHiQsLCwyLC0sLCssLCwsLCwsLDQsLywsLCssLCwsLywsLCwsLCwsLCwtLSwsLCw0LDYwLP/AABEIAQsAvQMBIgACEQEDEQH/xAAbAAEAAwEBAQEAAAAAAAAAAAAABAUGAwcCAf/EAFAQAAIBAwICBQcGCAkLBQAAAAECAwAEERIhBTEGEyJBURQyYXGBkaEHIyRCscIzUnOSoqPB0TRiY3Kys7TD8BVDRFNUZHSCg5PhFzWEpNP/xAAYAQEBAQEBAAAAAAAAAAAAAAAAAQIDBP/EACARAQEAAgEEAwEAAAAAAAAAAAABAhExAxIhQRMiYXH/2gAMAwEAAhEDEQA/APcaUpQKUpQKUpQKUpQKUpQKUpQKVHmvolYK0qKxxhS6qxznGATnuPuqRQKUpQKUpQKUpQKUpQKUpQKUpQKUpQKUpQKUpQKUpQKyPygdJzaiGGJwk9yWCuRq0ImNbKpGGfLqFB23JOQpB11YP5VbUEWkunzJ2DNjZUMMjZZvqjWkYzy39VTLhrGbsY4WEJ1ddEJy51M0vzrs2MamZs5ONh4DYYFSOH2IRsW11cWyHnEj9k4/ELBin/KRUNLkyEJDpBYgK8mVjOpGcGMedL2UYgjCnSe1tULh3SIxxuRHLcnUOSaCFlcrAMYGdW2FUMd+/Ga8/wBnrvbpo5uEatzc3esbq/llwzKe4qC+nI9WK2vQjjsk6PFPgz25CO4GlZRgMsgHdqVlJA2ByByrAWN9MJpxMANLqoQHOgGJJBk97fOb42ztvjNan5NVEsl3cYIKy9Qo3GyRxuWPjkuMHwFbwt259THHt23lKUrs8xSlKBSlKBSlKBSlKBSlKBSlKBSlKBSlKBUW/wCHQzBRNDHKEYModFkCuM4ZQwOGGTvUqlB5l0wshJxQMQ4WIWmCiM460+VrpYqDhQs0bEnYAjOAasbLgiR3ElwGYvIkakHGB1erBXbYnV8Kr+lcsMPEXDXRjjnETS6JWiaG5QBYWdlOySRIFIO2Y1z5wzYeVQ2y5kuyQ7AL1kgcs3ckYHM78gCa83Ul7nt6NnZGT47bMJZxODHEzSOHVl1TppVsLv8ANqudLyOQAAgGS+2p+Ry0kjtJAyYiaRGibGnWBBHEzAfikxagfBvdX8c6SR56iGJbmVjggjMEekglpWPPTgHSuTnSDpyKoOJ2lwGefygu2Cx0yS2T7fiNE+jZRgAp3DJ7669PG8uXV1fEe3UrzPopxm8W6hhlma4hmJ0yNoV1xE8hWTHnHCDDKB359PpldbNOFmilKVEKUpQKUpQKUpQKUpQKUpQKUpQKUpQcrq4SNGkkYIiKWZmOlVVRkknuAFeY8f6cTSyIkbS2sDhu1FEbm7KkHRI8fVsIkODsMvuvm9oLp/lJt5WtkeOMypFMsk0QGoyRKrjKr9Yo5SQL3mMd+Kw9nx+GQ6S/Vyb6opPm5Fxz1A+vmMg91WTbWMjPX3DRKipaytes7MZY9DQssivqXrOsYNHrTWCZGJLKGGdxX7wDoldRs4FgULJpOqWNUI1yecysxyVZRgA8jy2zcydI4eu6pLmNcDtv1mk7ggLEwI7fic7Y8Tt0gspldphxKbdEVXxC3zaM7ASF0KvgyHDYB8Salmc48us7fbn0aeFoy0ROVxG+dhGUAPVJgBdC6tiux55POrMzBtgNWTg4IGAQck55ju2zzrM3XEYYE0pL1oDHOjMmZHbJaR/NVmZs9ojntUO5mu8nEZjXu6oxySe0yEAewGus4Zb35PPmrsQ3By6wkWz90iqR1usH/PBVj5d2sjmQPTa8fCNJDGykpMml42OCUlTzS2NjncMBsQzDka9J6LcdS8tkmUaW3WSPOTHKhxIh9TA+sYNYyjGUW9KUrLJSlKBSlKBSlKBSlKBSlKBSlKBSlKDN9NuO+TxLHGNU8+RGgOk6VwZHLfVUAjJ3PaGATgV5nccIWO2mOiOV21yN1i5VmwGcb50qcHG+2a0vymdH50mPE4JlKwwYlgfYNEh1t1bdxIyceKjnnFYwdJ4JCPKRJBoDHq3GY5GGO8DtYwcKcAluRIGOuFmnLqTLe4jSS9YzW5gUEFVhQoGTQwOG0kYATDFh/F8TWhSxht7bQ4LwxgHtgzebg504PeMgAbd1cejzxzDykOrs45A5ESk56v8AnZwWPeR4BcfnErpiHZwyQRnTjzXuHLBQg8IyxAz9fPcvndP1y/HGzvkumlt5EXqWQNFzXrYm2LL6iB6RkGovDY3ilNrK2pgpaFzt1sa8xn8ddsjw3r44HadfbIykJLDjqWHaC6M945oxLqQNioHoNS+NuLiyMynq5Igzqc4aKWPIkQn2Mh9lZs8bdMM+3Lxw0EEIUbAZwMnG5wMb+Naz5N7MJZ9ZpANxLNNkDzleVuqJPfmMIfbXmnC7C9meKGG+RluI3ZZJIe3GojDbFW7R7QwTXtXCrPqYIosg9VGiZVdC9hQvZXJ0jblk4rnlXe5SzwlUpSsIUpSgUpSgUpSgUpSgUpSgUpWQ6V8Qu4rmJYLmJEkyAj25lwVR3JLCVSfM7sc++g1N3dJEjSSOqIgJZmIVVA5kk8hWPuPlKgyVhtrqY5wrCLqYz6dUhUhfTj1A1VcZku7uAwXPkrozIews0G6MGXI6x87gHFVw4LcgYDQ+1pCfaSuTUu/SzXtC6ZcZluowLq78niJ/Aw4wx2IVmYFpSCCcAAHbs7Zqk4bCRPFPHamURA6RclYUcsMZK6GckYzuF3+OjTo5P1vWHqWbSFHafsgEk6Oxtknfx0r4V82HAeIXEtwImtUFu6oVfrDrLRRy+eoyOzIN9NZ+y/VAnt2muTdGKO0lIxogOUYfjTEga2yT3AYxzO9R+NT3DFUESNGGhZ2UkFfnNiwO2DjI/mNz2q1seE3JaVZpo0aOZk0xp1q4CI3ntpJ8/wDFFWFhwN0eRxcautjWNlaJWQorFhtkbgsd81vC5S+eGM5jf6yfRe/woVtpI+zIvfn8bHgeYNW6QJI11EyMFkIydLKGDQRgur405ztsfq1Jm6Eq0iyG4YOucERqNjnsnfcb99Sr7gDdWS1/JCiDUzqscYCqD5zMDgY+yu/yTTh8d2n9ELAJPaIrFmiRyc8xCsRhDNjYancY8erfHmmvSK836M3TWbyW8MKSYigkaWSRllmkkadS0j6GztEAB3Abei3k6SXuRptLbHfm5lJx6B5OM++uNu67YzU02NKxK9Irryq1SSDSkszJ826nV9HlfLasbDQxxvyHM4Fbao0UpSgUpSgUpSgUpSgUpSgVjumQ+lWvo6z+plrY1j+mcgFzafxmZR/2LhvuUKgA1JqNUkVWH3D5wrt0IthHPfKpJBmR+0dRzJCrEZPcCcAdwAHdXGLzh66sOjIAuLod56hj7UZR/QqNRnVXE936btz+qh/dUqE1HDZnu/RdOP1UJ/bXeHnVSu9do0BQggH178sYrjUi35H/AB3UFLZzK87OhyrRKufTHNKp+JarKoq/hz+TH9Nq+Uv8ydWYnU9xOgqchyPNcncRt3d2+KCTfjEtk34l1H+nFLF/eVuKwHG9hbsM58rsRzOMG6jXYZwNnPLn7K39RYUpSilKUoFKUoFKUoFKUoFYzpwv0izPhL9tvcj9tbOsd04bE9r6ZQP1VxRKg1JqMKlVWX1HzHrqX0YOby79CWy+0CZvviosHnCpHRd8XN96DAfZ1GPtU1FjM8PfNzxDw8sz77a3q1h51T8F/CXh8bs/C1th9uauYO+qOtSLXkfXUepVsNvbQUcUub2RfxbeE/nyzj+7qNw9264DrA4BfUTMJMjtABEycY23wCMEEtnNSLdPp858be1+Et5XLh10/WCPXCUGewvnr+Ezk9a2cYTPZ+v3YoLLi6gi2U/Wu7THrSdJPsQ1u6w3FR27P0XcP9Fx+2tzUWFKUopSlKBSlKBSlKBSlKBWF+UHJubAA4zcZ9i29yxHwrdVhenn8N4f+Vk/sl1QrmnMVVuR5TnrHHaA0hZCvZKjztekEs4B7JGCBzyatYuYqEmnriHmKsG7MZSNVIbddLNHqYkpnstzX0VWYubfzq79Go9VzfekW6e0Ru32SCuNtz9n7q/ehLnyriQ8J4PjZQfuqEZ7gnmznvN1cZ/5H6v7gq2h5VCtI9LXI7vK7k/nyaz8WNToeVUqDxK/KEqrQhsbBpdEmTywhXf0b71ewDsj/HfWe4pFlwTHIw2XVqCxKrHt6guWOcDOVxsO0oya0UPmigoYW+n3A8ILX4y3lflhK+oL1RCAlSSrKQ3aYkE7FfMGRzLHB2xXZU+mzHxhtx7pbo/tqu4YkXXqUXDZwWGjzvniVbG+rG58MIKC94sO1bei7t/6zH7a21YviO8tqv411H+gskv93W0qLClKUUpSlApSlApSlApSlArD9Pf4XYflm+Fpd1uKw3yggi4spO5JgD/1Yp4Rj/mkWiV8Q86rhE3lBcRKSGwXYFzpOABGxbsYGtiAOZxjJzVjDzqtP4fGP84Pm9Mu4wD1urX1ePrZ092M6qqRfW3P2V9dCI2FzxEsMariLHpAtIQDXOA9oVL6Gyapr/8Ai3Maj2WdsT8WNRYz9tkS3anmt5N7nCSL8JBU+LlVdGfpfEB/vf22lr+6rGPkKqKfiKAzEnGyrh9LsYWJ7JDAYUecTvvkauyK08Pmj/HfWa4knzy7Z1jS3zczgKRkklG0b6FXOM777bVo7c7e2grNP0qY/wAnCPc0x+9VfYTk3H4YYJY6NTE43AG6AHOktkHbSQM4zU6N83VwPAQj3ox/bUOxJLgmPADMuOrdCmlXKkMzYYdtlJxgl9thQW15/CrH8ux90Eo/bW2rFyN9Ks/S7n3J/wCa2lRYUpSilKUoFKUoFKUoFKUoFYvp8MyW6+Msf6HWSfcraVh+nx+lWI/lXPutbr99CuUXOopspDPrLDQDlVVnQ+bjLj6xznbIHiCRmpKcxUmqw/U5j11L6ED53iH/ABa/2G0qGKl9CWzNxDH+1p8LK1B+yo1GfAxfX4/3hD77aEfdqyi5VGuIgLq7Yc2mGfZBFj7fjUiHlVRV8XCgkl5AQMjSkpUdhlA1L2RuQ257t/GtBbd9RiM7Hce+pFr30FRan6Xd+hoB+oU/erhwyP5zVoBzr+cMRVzuebljnw5b45DlU2JMXNx/GMTezqlX7hqvsXImC9a+xwVaOREziRiFJQLy0Eb8lJ9YWUkTHiHDyCNC+Uah3kmNNJHoA1e8Vvax9vHm8tD4LN/VrWwqLClKUUpSlApSlApSlApSlArBfKGcXnD/AMq/xtrkVvawPyjD6Vw/8uf7Pc/uolE5ipNR4+YqRVZflWnRSICS7IHnTRsfX5NCufcoqrq16K/hLr8rH/Z4qjUUE/8ACbv8v/cQ12hqNHcCR5pF5NcTj2xStBn9VUqHlVR0rta8z6q411tefsoK8n6ZMP5G2Pve5H3RUCyZROFwgkOsn5mZHYDOT1jjDblRnw2FTx/C5j/J249gMx+8agcKQCUlQe3I4YapSVbBbL6nKtttyGkkAbUGksG+nQL/ACFw35rWy/fNausjYf8AuUP/AA1z/W22f2VrqiwpSlFKUpQKUpQKUpQKUqNPeqoJJ2HM8gPWTQSaxHT1M3Vl6JHP/wBa5H7amXvTy0QlRcRu4+pGfKHHrCZx7ayfHOlCXNzZ6Emx1zqS8Lwje3nAwXAzzz6gaqLqLnUio8fMVIoy/KsuiMoaW8A+pNGD6zawN9jCq2q+x8uW4uvJpYFRpIywaEs+fJoQO11oHmgfV7qLFV0YuCTeRkEGG+ul371aZpAf0zWih5VR8OSUXl517hpGaAthQgz1IGcL/FVB7KvIeVB0rrbc/Z+6uVdbbn7KCB/pU2P9XAD6x1p+xlqZFzHrqDD/AAm59JiP6vT901YW47VB3sB9Ph/4e6/rbStVWFl4ulvfRM8cz/R5xiKGS4I1y2+5EakgfNmr2LpdaEAvKYMkD6RFJZ7nkMzKoJ9VRYvaVzgnV11Iysp5FSGB9orpRSlKUClKUClKUH4RXkfA3t9TPeRrIrXF1pllUzJDIl3MAGLsyxqV0aSFUAq2Tlhn1xjtXlnRsfNSem5vP7XMKsSr+56PrziYKDvpx2d/AjkPfVJxHo5dGSJ4jEeqYtpYFgWKMgOdakAB27ueK6rw4KSYpJYSST83K6rknJPVkmPOT+LXeC6u48Dr451/lY+rkPhmSLC/q6MorSXkR+dsDIPxraRZvfHJoYezVXVONoecF2p8DZXRPvERHxqw/wAs3A52aN/NuNv0oxX7Hxuc+dZY/wCujfdorgLlypZbW4bwXqxEx9QkZce3FVKW9wsszyRugdlIyc8kVTnSSo83xNaI8Xm/2Uf98Z/oftr4HH5AcGwm9ayW5H6Uqn4UGY4LMq3c6yPpebqjGGyNYSMhtDHZiDnsg52zjFaZExS9limQrLY6weav1Rz68Mar47SMcor1PR5V1i+zXOcD0UFlXS3O/sqklt1Jx1F6w8TdrEp/Mm1fCvmeA6QF4cj4IIM17IzAqcg6irnIPpoONzeXKXkyQ2XXEiI73EVucaWOyvufrbjwqbbvxI8rGCL0yXZb4RxH7a/be9vEzosrNM88XEmWPixFvufSa6f5Qvzzjtl9Usj/AA6kfbQdLLhl35Yks86aBE40wxhEzrXCO0hZmznVlQvme/SZrKPHdupD3oQnkYoQMf8AcZwfcPVUe24CSwM15cznI2MvUL+bCEz7SaC3vrOyiYys0ds5xqljk8kdu4B2QjX6mz6q7dBOKPNLcoZppYoxB1bTxrDJ2xIzZARDjzd2GftPxacJgiYtHbxox5uqKHJ8S2Mk+s106Gt9LvV79Nq35yyr9yixr6UpUUpSlBDuOJxoSC2SO4DP/ioMnHh9WP3nHwFTOI8NWTcbP4+PoNZy4gZDhhg/b6qJXW66UsNgFPqB+3NZbow2YCcYzPdn33k9WN3ZkksuDnu5VneGXMtoXS5X5l5ZXSRVZhF1szvolAGcdrVrxgZIPIE1GnrldXCxqXc4Uczgtj0nAO3p7q/YJldQ6MHRhkMpDKR6CNjS4txIjISQHVlJHMBlIyPTvVR9xcShbRpmjOvOga1y+Dg6RnJwdtq7NL4VSca4B1pjIkI6tEUKQdLdXLHINeCNj1fs2Pdg8BwaXyqSfrV+cV0K4IxGUUR4PeQy6uQ/CPudqitMDX7WRj4VdmBgJDHIfI0BSUtgQMOukyQNmBPZ5kDB54r5u7G+EYHWO7m6d3KNt1TQHAReujIjEpwF1ggAE53yGwpVC9pdddcukmBoxAjFiuvqFwxxJpCiTOQUJ781CFrdvGyqZUUtbY62TTJkZNzlo3B0Hs7A89WnbFBq6+ZHCgknAAyT6Ky0lleEWn4QsioJQZdKEh11szRzKSdIOMrICDgqCTUq+4I7eVBD+H0KuuR3VY30i47OrbbVgDHcARQXySAgEEEMAQc7EHljxrjc38UahnlRVJwCWABOCcA95wpPsPhVDw7o/Ks0EkpjfqYxED2s6Y5ZCjDKkglGTI1cwdzX2/RyRoFhadB1bEo6xyI6Z16iGWZTrw+xGBzyGzQXEHE43laJCxdPO+bfQMqrAdZp0FtLqcA5wamA1VWPA0iuJJxIzPIFDaliOdMcaZ16Ne4jBxqxkk4q1oJqHIBqt6Fav8qcRyMDqrLT6Ri439+oeyp7TKqamYKoG7MQqj1k7CovQu6WS/vWTOnqbPBKsgbt3gyuoDUu2zDY92aLG1pSlRSlKUCuc0KuMMoI9NdKUFVLwND5rFf0h+/41Dl4E/cysPTt8K0NKJp59cdDmUs0PWW7MdTdTpZGbxaIhlJPecAnxqDI91B+Hg61R/nIVIf1vAx1fmF8+Ar0+lDTzZeOW5HanVfQ+YWHrVwCPaK72dxHKMxypIPFHVx8DW9e2Q80U+wVW3vRm0l/C2sb/wA5Q/21dmlCBTHoqfL0BsG/0SMeqNB92o3/AKbcP/1HxxQ044pUg/J3Z/VR19Ujp8VYVxPyc2/dNcj1XVz/APtQ0+aYrrH8ntuOc90f/mXI/vamRdBbEY1W4lI5GVmnOfHLk5PpoaUE/GbdDh7mFT4NKin3E1+nikeMr1kg8YoZrjPq6tGzW6trGOPzI1X1KBUioaedeXTN+B4ddyH0xC1HtM7IR7qtOH8Iu5UBkVLQn6uoXcoGPEaY1bP5Qe/bY0oaUPD+iVvG4kcNcSjGJJ260qQMZjTZIz/MVavQoznG55nvOOVftKKUpSgUpSgUpSgUpSgUpSgUpSgUpSgUpSgUpSgUpSgUpSgUpSgUpSg//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a:p>
        </p:txBody>
      </p:sp>
      <p:sp>
        <p:nvSpPr>
          <p:cNvPr id="3" name="AutoShape 4" descr="data:image/jpeg;base64,/9j/4AAQSkZJRgABAQAAAQABAAD/2wCEAAkGBxQTERUUEhAWFBQVFhYaGBYYFRgQFRYWFBQWFhUXFRgaHCgiHBolGxQWITEhJikrMS4wGB8zODMtNyguLiwBCgoKDg0OFxAQGiwfHiQsLCwyLC0sLCssLCwsLCwsLDQsLywsLCssLCwsLywsLCwsLCwsLCwtLSwsLCw0LDYwLP/AABEIAQsAvQMBIgACEQEDEQH/xAAbAAEAAwEBAQEAAAAAAAAAAAAABAUGAwcCAf/EAFAQAAIBAwICBQcGCAkLBQAAAAECAwAEERIhBTEGEyJBURQyYXGBkaEHIyRCscIzUnOSoqPB0TRiY3Kys7TD8BVDRFNUZHSCg5PhFzWEpNP/xAAYAQEBAQEBAAAAAAAAAAAAAAAAAQIDBP/EACARAQEAAgEEAwEAAAAAAAAAAAABAhExAxIhQRMiYXH/2gAMAwEAAhEDEQA/APcaUpQKUpQKUpQKUpQKUpQKUpQKVHmvolYK0qKxxhS6qxznGATnuPuqRQKUpQKUpQKUpQKUpQKUpQKUpQKUpQKUpQKUpQKUpQKyPygdJzaiGGJwk9yWCuRq0ImNbKpGGfLqFB23JOQpB11YP5VbUEWkunzJ2DNjZUMMjZZvqjWkYzy39VTLhrGbsY4WEJ1ddEJy51M0vzrs2MamZs5ONh4DYYFSOH2IRsW11cWyHnEj9k4/ELBin/KRUNLkyEJDpBYgK8mVjOpGcGMedL2UYgjCnSe1tULh3SIxxuRHLcnUOSaCFlcrAMYGdW2FUMd+/Ga8/wBnrvbpo5uEatzc3esbq/llwzKe4qC+nI9WK2vQjjsk6PFPgz25CO4GlZRgMsgHdqVlJA2ByByrAWN9MJpxMANLqoQHOgGJJBk97fOb42ztvjNan5NVEsl3cYIKy9Qo3GyRxuWPjkuMHwFbwt259THHt23lKUrs8xSlKBSlKBSlKBSlKBSlKBSlKBSlKBSlKBUW/wCHQzBRNDHKEYModFkCuM4ZQwOGGTvUqlB5l0wshJxQMQ4WIWmCiM460+VrpYqDhQs0bEnYAjOAasbLgiR3ElwGYvIkakHGB1erBXbYnV8Kr+lcsMPEXDXRjjnETS6JWiaG5QBYWdlOySRIFIO2Y1z5wzYeVQ2y5kuyQ7AL1kgcs3ckYHM78gCa83Ul7nt6NnZGT47bMJZxODHEzSOHVl1TppVsLv8ANqudLyOQAAgGS+2p+Ry0kjtJAyYiaRGibGnWBBHEzAfikxagfBvdX8c6SR56iGJbmVjggjMEekglpWPPTgHSuTnSDpyKoOJ2lwGefygu2Cx0yS2T7fiNE+jZRgAp3DJ7669PG8uXV1fEe3UrzPopxm8W6hhlma4hmJ0yNoV1xE8hWTHnHCDDKB359PpldbNOFmilKVEKUpQKUpQKUpQKUpQKUpQKUpQKUpQcrq4SNGkkYIiKWZmOlVVRkknuAFeY8f6cTSyIkbS2sDhu1FEbm7KkHRI8fVsIkODsMvuvm9oLp/lJt5WtkeOMypFMsk0QGoyRKrjKr9Yo5SQL3mMd+Kw9nx+GQ6S/Vyb6opPm5Fxz1A+vmMg91WTbWMjPX3DRKipaytes7MZY9DQssivqXrOsYNHrTWCZGJLKGGdxX7wDoldRs4FgULJpOqWNUI1yecysxyVZRgA8jy2zcydI4eu6pLmNcDtv1mk7ggLEwI7fic7Y8Tt0gspldphxKbdEVXxC3zaM7ASF0KvgyHDYB8Salmc48us7fbn0aeFoy0ROVxG+dhGUAPVJgBdC6tiux55POrMzBtgNWTg4IGAQck55ju2zzrM3XEYYE0pL1oDHOjMmZHbJaR/NVmZs9ojntUO5mu8nEZjXu6oxySe0yEAewGus4Zb35PPmrsQ3By6wkWz90iqR1usH/PBVj5d2sjmQPTa8fCNJDGykpMml42OCUlTzS2NjncMBsQzDka9J6LcdS8tkmUaW3WSPOTHKhxIh9TA+sYNYyjGUW9KUrLJSlKBSlKBSlKBSlKBSlKBSlKBSlKDN9NuO+TxLHGNU8+RGgOk6VwZHLfVUAjJ3PaGATgV5nccIWO2mOiOV21yN1i5VmwGcb50qcHG+2a0vymdH50mPE4JlKwwYlgfYNEh1t1bdxIyceKjnnFYwdJ4JCPKRJBoDHq3GY5GGO8DtYwcKcAluRIGOuFmnLqTLe4jSS9YzW5gUEFVhQoGTQwOG0kYATDFh/F8TWhSxht7bQ4LwxgHtgzebg504PeMgAbd1cejzxzDykOrs45A5ESk56v8AnZwWPeR4BcfnErpiHZwyQRnTjzXuHLBQg8IyxAz9fPcvndP1y/HGzvkumlt5EXqWQNFzXrYm2LL6iB6RkGovDY3ilNrK2pgpaFzt1sa8xn8ddsjw3r44HadfbIykJLDjqWHaC6M945oxLqQNioHoNS+NuLiyMynq5Igzqc4aKWPIkQn2Mh9lZs8bdMM+3Lxw0EEIUbAZwMnG5wMb+Naz5N7MJZ9ZpANxLNNkDzleVuqJPfmMIfbXmnC7C9meKGG+RluI3ZZJIe3GojDbFW7R7QwTXtXCrPqYIosg9VGiZVdC9hQvZXJ0jblk4rnlXe5SzwlUpSsIUpSgUpSgUpSgUpSgUpSgUpWQ6V8Qu4rmJYLmJEkyAj25lwVR3JLCVSfM7sc++g1N3dJEjSSOqIgJZmIVVA5kk8hWPuPlKgyVhtrqY5wrCLqYz6dUhUhfTj1A1VcZku7uAwXPkrozIews0G6MGXI6x87gHFVw4LcgYDQ+1pCfaSuTUu/SzXtC6ZcZluowLq78niJ/Aw4wx2IVmYFpSCCcAAHbs7Zqk4bCRPFPHamURA6RclYUcsMZK6GckYzuF3+OjTo5P1vWHqWbSFHafsgEk6Oxtknfx0r4V82HAeIXEtwImtUFu6oVfrDrLRRy+eoyOzIN9NZ+y/VAnt2muTdGKO0lIxogOUYfjTEga2yT3AYxzO9R+NT3DFUESNGGhZ2UkFfnNiwO2DjI/mNz2q1seE3JaVZpo0aOZk0xp1q4CI3ntpJ8/wDFFWFhwN0eRxcautjWNlaJWQorFhtkbgsd81vC5S+eGM5jf6yfRe/woVtpI+zIvfn8bHgeYNW6QJI11EyMFkIydLKGDQRgur405ztsfq1Jm6Eq0iyG4YOucERqNjnsnfcb99Sr7gDdWS1/JCiDUzqscYCqD5zMDgY+yu/yTTh8d2n9ELAJPaIrFmiRyc8xCsRhDNjYancY8erfHmmvSK836M3TWbyW8MKSYigkaWSRllmkkadS0j6GztEAB3Abei3k6SXuRptLbHfm5lJx6B5OM++uNu67YzU02NKxK9Irryq1SSDSkszJ826nV9HlfLasbDQxxvyHM4Fbao0UpSgUpSgUpSgUpSgUpSgVjumQ+lWvo6z+plrY1j+mcgFzafxmZR/2LhvuUKgA1JqNUkVWH3D5wrt0IthHPfKpJBmR+0dRzJCrEZPcCcAdwAHdXGLzh66sOjIAuLod56hj7UZR/QqNRnVXE936btz+qh/dUqE1HDZnu/RdOP1UJ/bXeHnVSu9do0BQggH178sYrjUi35H/AB3UFLZzK87OhyrRKufTHNKp+JarKoq/hz+TH9Nq+Uv8ydWYnU9xOgqchyPNcncRt3d2+KCTfjEtk34l1H+nFLF/eVuKwHG9hbsM58rsRzOMG6jXYZwNnPLn7K39RYUpSilKUoFKUoFKUoFKUoFYzpwv0izPhL9tvcj9tbOsd04bE9r6ZQP1VxRKg1JqMKlVWX1HzHrqX0YOby79CWy+0CZvviosHnCpHRd8XN96DAfZ1GPtU1FjM8PfNzxDw8sz77a3q1h51T8F/CXh8bs/C1th9uauYO+qOtSLXkfXUepVsNvbQUcUub2RfxbeE/nyzj+7qNw9264DrA4BfUTMJMjtABEycY23wCMEEtnNSLdPp858be1+Et5XLh10/WCPXCUGewvnr+Ezk9a2cYTPZ+v3YoLLi6gi2U/Wu7THrSdJPsQ1u6w3FR27P0XcP9Fx+2tzUWFKUopSlKBSlKBSlKBSlKBWF+UHJubAA4zcZ9i29yxHwrdVhenn8N4f+Vk/sl1QrmnMVVuR5TnrHHaA0hZCvZKjztekEs4B7JGCBzyatYuYqEmnriHmKsG7MZSNVIbddLNHqYkpnstzX0VWYubfzq79Go9VzfekW6e0Ru32SCuNtz9n7q/ehLnyriQ8J4PjZQfuqEZ7gnmznvN1cZ/5H6v7gq2h5VCtI9LXI7vK7k/nyaz8WNToeVUqDxK/KEqrQhsbBpdEmTywhXf0b71ewDsj/HfWe4pFlwTHIw2XVqCxKrHt6guWOcDOVxsO0oya0UPmigoYW+n3A8ILX4y3lflhK+oL1RCAlSSrKQ3aYkE7FfMGRzLHB2xXZU+mzHxhtx7pbo/tqu4YkXXqUXDZwWGjzvniVbG+rG58MIKC94sO1bei7t/6zH7a21YviO8tqv411H+gskv93W0qLClKUUpSlApSlApSlApSlArD9Pf4XYflm+Fpd1uKw3yggi4spO5JgD/1Yp4Rj/mkWiV8Q86rhE3lBcRKSGwXYFzpOABGxbsYGtiAOZxjJzVjDzqtP4fGP84Pm9Mu4wD1urX1ePrZ092M6qqRfW3P2V9dCI2FzxEsMariLHpAtIQDXOA9oVL6Gyapr/8Ai3Maj2WdsT8WNRYz9tkS3anmt5N7nCSL8JBU+LlVdGfpfEB/vf22lr+6rGPkKqKfiKAzEnGyrh9LsYWJ7JDAYUecTvvkauyK08Pmj/HfWa4knzy7Z1jS3zczgKRkklG0b6FXOM777bVo7c7e2grNP0qY/wAnCPc0x+9VfYTk3H4YYJY6NTE43AG6AHOktkHbSQM4zU6N83VwPAQj3ox/bUOxJLgmPADMuOrdCmlXKkMzYYdtlJxgl9thQW15/CrH8ux90Eo/bW2rFyN9Ks/S7n3J/wCa2lRYUpSilKUoFKUoFKUoFKUoFYvp8MyW6+Msf6HWSfcraVh+nx+lWI/lXPutbr99CuUXOopspDPrLDQDlVVnQ+bjLj6xznbIHiCRmpKcxUmqw/U5j11L6ED53iH/ABa/2G0qGKl9CWzNxDH+1p8LK1B+yo1GfAxfX4/3hD77aEfdqyi5VGuIgLq7Yc2mGfZBFj7fjUiHlVRV8XCgkl5AQMjSkpUdhlA1L2RuQ257t/GtBbd9RiM7Hce+pFr30FRan6Xd+hoB+oU/erhwyP5zVoBzr+cMRVzuebljnw5b45DlU2JMXNx/GMTezqlX7hqvsXImC9a+xwVaOREziRiFJQLy0Eb8lJ9YWUkTHiHDyCNC+Uah3kmNNJHoA1e8Vvax9vHm8tD4LN/VrWwqLClKUUpSlApSlApSlApSlArBfKGcXnD/AMq/xtrkVvawPyjD6Vw/8uf7Pc/uolE5ipNR4+YqRVZflWnRSICS7IHnTRsfX5NCufcoqrq16K/hLr8rH/Z4qjUUE/8ACbv8v/cQ12hqNHcCR5pF5NcTj2xStBn9VUqHlVR0rta8z6q411tefsoK8n6ZMP5G2Pve5H3RUCyZROFwgkOsn5mZHYDOT1jjDblRnw2FTx/C5j/J249gMx+8agcKQCUlQe3I4YapSVbBbL6nKtttyGkkAbUGksG+nQL/ACFw35rWy/fNausjYf8AuUP/AA1z/W22f2VrqiwpSlFKUpQKUpQKUpQKUqNPeqoJJ2HM8gPWTQSaxHT1M3Vl6JHP/wBa5H7amXvTy0QlRcRu4+pGfKHHrCZx7ayfHOlCXNzZ6Emx1zqS8Lwje3nAwXAzzz6gaqLqLnUio8fMVIoy/KsuiMoaW8A+pNGD6zawN9jCq2q+x8uW4uvJpYFRpIywaEs+fJoQO11oHmgfV7qLFV0YuCTeRkEGG+ul371aZpAf0zWih5VR8OSUXl517hpGaAthQgz1IGcL/FVB7KvIeVB0rrbc/Z+6uVdbbn7KCB/pU2P9XAD6x1p+xlqZFzHrqDD/AAm59JiP6vT901YW47VB3sB9Ph/4e6/rbStVWFl4ulvfRM8cz/R5xiKGS4I1y2+5EakgfNmr2LpdaEAvKYMkD6RFJZ7nkMzKoJ9VRYvaVzgnV11Iysp5FSGB9orpRSlKUClKUClKUH4RXkfA3t9TPeRrIrXF1pllUzJDIl3MAGLsyxqV0aSFUAq2Tlhn1xjtXlnRsfNSem5vP7XMKsSr+56PrziYKDvpx2d/AjkPfVJxHo5dGSJ4jEeqYtpYFgWKMgOdakAB27ueK6rw4KSYpJYSST83K6rknJPVkmPOT+LXeC6u48Dr451/lY+rkPhmSLC/q6MorSXkR+dsDIPxraRZvfHJoYezVXVONoecF2p8DZXRPvERHxqw/wAs3A52aN/NuNv0oxX7Hxuc+dZY/wCujfdorgLlypZbW4bwXqxEx9QkZce3FVKW9wsszyRugdlIyc8kVTnSSo83xNaI8Xm/2Uf98Z/oftr4HH5AcGwm9ayW5H6Uqn4UGY4LMq3c6yPpebqjGGyNYSMhtDHZiDnsg52zjFaZExS9limQrLY6weav1Rz68Mar47SMcor1PR5V1i+zXOcD0UFlXS3O/sqklt1Jx1F6w8TdrEp/Mm1fCvmeA6QF4cj4IIM17IzAqcg6irnIPpoONzeXKXkyQ2XXEiI73EVucaWOyvufrbjwqbbvxI8rGCL0yXZb4RxH7a/be9vEzosrNM88XEmWPixFvufSa6f5Qvzzjtl9Usj/AA6kfbQdLLhl35Yks86aBE40wxhEzrXCO0hZmznVlQvme/SZrKPHdupD3oQnkYoQMf8AcZwfcPVUe24CSwM15cznI2MvUL+bCEz7SaC3vrOyiYys0ds5xqljk8kdu4B2QjX6mz6q7dBOKPNLcoZppYoxB1bTxrDJ2xIzZARDjzd2GftPxacJgiYtHbxox5uqKHJ8S2Mk+s106Gt9LvV79Nq35yyr9yixr6UpUUpSlBDuOJxoSC2SO4DP/ioMnHh9WP3nHwFTOI8NWTcbP4+PoNZy4gZDhhg/b6qJXW66UsNgFPqB+3NZbow2YCcYzPdn33k9WN3ZkksuDnu5VneGXMtoXS5X5l5ZXSRVZhF1szvolAGcdrVrxgZIPIE1GnrldXCxqXc4Uczgtj0nAO3p7q/YJldQ6MHRhkMpDKR6CNjS4txIjISQHVlJHMBlIyPTvVR9xcShbRpmjOvOga1y+Dg6RnJwdtq7NL4VSca4B1pjIkI6tEUKQdLdXLHINeCNj1fs2Pdg8BwaXyqSfrV+cV0K4IxGUUR4PeQy6uQ/CPudqitMDX7WRj4VdmBgJDHIfI0BSUtgQMOukyQNmBPZ5kDB54r5u7G+EYHWO7m6d3KNt1TQHAReujIjEpwF1ggAE53yGwpVC9pdddcukmBoxAjFiuvqFwxxJpCiTOQUJ781CFrdvGyqZUUtbY62TTJkZNzlo3B0Hs7A89WnbFBq6+ZHCgknAAyT6Ky0lleEWn4QsioJQZdKEh11szRzKSdIOMrICDgqCTUq+4I7eVBD+H0KuuR3VY30i47OrbbVgDHcARQXySAgEEEMAQc7EHljxrjc38UahnlRVJwCWABOCcA95wpPsPhVDw7o/Ks0EkpjfqYxED2s6Y5ZCjDKkglGTI1cwdzX2/RyRoFhadB1bEo6xyI6Z16iGWZTrw+xGBzyGzQXEHE43laJCxdPO+bfQMqrAdZp0FtLqcA5wamA1VWPA0iuJJxIzPIFDaliOdMcaZ16Ne4jBxqxkk4q1oJqHIBqt6Fav8qcRyMDqrLT6Ri439+oeyp7TKqamYKoG7MQqj1k7CovQu6WS/vWTOnqbPBKsgbt3gyuoDUu2zDY92aLG1pSlRSlKUCuc0KuMMoI9NdKUFVLwND5rFf0h+/41Dl4E/cysPTt8K0NKJp59cdDmUs0PWW7MdTdTpZGbxaIhlJPecAnxqDI91B+Hg61R/nIVIf1vAx1fmF8+Ar0+lDTzZeOW5HanVfQ+YWHrVwCPaK72dxHKMxypIPFHVx8DW9e2Q80U+wVW3vRm0l/C2sb/wA5Q/21dmlCBTHoqfL0BsG/0SMeqNB92o3/AKbcP/1HxxQ044pUg/J3Z/VR19Ujp8VYVxPyc2/dNcj1XVz/APtQ0+aYrrH8ntuOc90f/mXI/vamRdBbEY1W4lI5GVmnOfHLk5PpoaUE/GbdDh7mFT4NKin3E1+nikeMr1kg8YoZrjPq6tGzW6trGOPzI1X1KBUioaedeXTN+B4ddyH0xC1HtM7IR7qtOH8Iu5UBkVLQn6uoXcoGPEaY1bP5Qe/bY0oaUPD+iVvG4kcNcSjGJJ260qQMZjTZIz/MVavQoznG55nvOOVftKKUpSgUpSgUpSgUpSgUpSgUpSgUpSgUpSgUpSgUpSgUpSgUpSgUpSg//9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a:p>
        </p:txBody>
      </p:sp>
      <p:pic>
        <p:nvPicPr>
          <p:cNvPr id="29703"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39752" y="0"/>
            <a:ext cx="5112568" cy="71278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kstSylinder 4"/>
          <p:cNvSpPr txBox="1"/>
          <p:nvPr/>
        </p:nvSpPr>
        <p:spPr>
          <a:xfrm>
            <a:off x="307975" y="312738"/>
            <a:ext cx="7792417" cy="523220"/>
          </a:xfrm>
          <a:prstGeom prst="rect">
            <a:avLst/>
          </a:prstGeom>
          <a:noFill/>
        </p:spPr>
        <p:txBody>
          <a:bodyPr wrap="square" rtlCol="0">
            <a:spAutoFit/>
          </a:bodyPr>
          <a:lstStyle/>
          <a:p>
            <a:r>
              <a:rPr lang="nb-NO" sz="2800" b="1" dirty="0">
                <a:latin typeface="Arial" panose="020B0604020202020204" pitchFamily="34" charset="0"/>
                <a:cs typeface="Arial" panose="020B0604020202020204" pitchFamily="34" charset="0"/>
              </a:rPr>
              <a:t>Traumebevisst omsorg           - TBO</a:t>
            </a:r>
          </a:p>
        </p:txBody>
      </p:sp>
      <p:sp>
        <p:nvSpPr>
          <p:cNvPr id="4" name="Plassholder for bunntekst 3">
            <a:extLst>
              <a:ext uri="{FF2B5EF4-FFF2-40B4-BE49-F238E27FC236}">
                <a16:creationId xmlns:a16="http://schemas.microsoft.com/office/drawing/2014/main" id="{FA216A5A-8AA3-AD62-FC4D-810C69A97D3B}"/>
              </a:ext>
            </a:extLst>
          </p:cNvPr>
          <p:cNvSpPr>
            <a:spLocks noGrp="1"/>
          </p:cNvSpPr>
          <p:nvPr>
            <p:ph type="ftr" sz="quarter" idx="11"/>
          </p:nvPr>
        </p:nvSpPr>
        <p:spPr/>
        <p:txBody>
          <a:bodyPr/>
          <a:lstStyle/>
          <a:p>
            <a:r>
              <a:rPr lang="nb-NO"/>
              <a:t>Mellom vil ikke - og kan ikke.  Sørlandske lærerstevne 2025</a:t>
            </a:r>
          </a:p>
        </p:txBody>
      </p:sp>
    </p:spTree>
    <p:extLst>
      <p:ext uri="{BB962C8B-B14F-4D97-AF65-F5344CB8AC3E}">
        <p14:creationId xmlns:p14="http://schemas.microsoft.com/office/powerpoint/2010/main" val="60471013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99890" y="980728"/>
            <a:ext cx="3544110" cy="49411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kstSylinder 1"/>
          <p:cNvSpPr txBox="1"/>
          <p:nvPr/>
        </p:nvSpPr>
        <p:spPr>
          <a:xfrm>
            <a:off x="439997" y="260648"/>
            <a:ext cx="8601221" cy="6247864"/>
          </a:xfrm>
          <a:prstGeom prst="rect">
            <a:avLst/>
          </a:prstGeom>
          <a:noFill/>
        </p:spPr>
        <p:txBody>
          <a:bodyPr wrap="square" rtlCol="0">
            <a:spAutoFit/>
          </a:bodyPr>
          <a:lstStyle/>
          <a:p>
            <a:r>
              <a:rPr lang="nb-NO" sz="3200" b="1" dirty="0">
                <a:latin typeface="Arial" panose="020B0604020202020204" pitchFamily="34" charset="0"/>
                <a:cs typeface="Arial" panose="020B0604020202020204" pitchFamily="34" charset="0"/>
              </a:rPr>
              <a:t>Trygghet</a:t>
            </a:r>
          </a:p>
          <a:p>
            <a:r>
              <a:rPr lang="nb-NO" sz="2800" dirty="0">
                <a:latin typeface="Arial" panose="020B0604020202020204" pitchFamily="34" charset="0"/>
                <a:cs typeface="Arial" panose="020B0604020202020204" pitchFamily="34" charset="0"/>
              </a:rPr>
              <a:t>Fysisk og emosjonell trygghet (NB: opplevd trygghet)</a:t>
            </a:r>
            <a:br>
              <a:rPr lang="nb-NO" sz="2800" dirty="0">
                <a:latin typeface="Arial" panose="020B0604020202020204" pitchFamily="34" charset="0"/>
                <a:cs typeface="Arial" panose="020B0604020202020204" pitchFamily="34" charset="0"/>
              </a:rPr>
            </a:br>
            <a:endParaRPr lang="nb-NO" sz="2800" dirty="0">
              <a:latin typeface="Arial" panose="020B0604020202020204" pitchFamily="34" charset="0"/>
              <a:cs typeface="Arial" panose="020B0604020202020204" pitchFamily="34" charset="0"/>
            </a:endParaRPr>
          </a:p>
          <a:p>
            <a:pPr marL="457200" indent="-457200">
              <a:buFont typeface="Wingdings" panose="05000000000000000000" pitchFamily="2" charset="2"/>
              <a:buChar char="ü"/>
            </a:pPr>
            <a:r>
              <a:rPr lang="nb-NO" sz="2800" dirty="0">
                <a:latin typeface="Arial" panose="020B0604020202020204" pitchFamily="34" charset="0"/>
                <a:cs typeface="Arial" panose="020B0604020202020204" pitchFamily="34" charset="0"/>
              </a:rPr>
              <a:t>Forutsigbarhet</a:t>
            </a:r>
          </a:p>
          <a:p>
            <a:pPr marL="457200" indent="-457200">
              <a:buFont typeface="Wingdings" panose="05000000000000000000" pitchFamily="2" charset="2"/>
              <a:buChar char="ü"/>
            </a:pPr>
            <a:r>
              <a:rPr lang="nb-NO" sz="2800" dirty="0">
                <a:latin typeface="Arial" panose="020B0604020202020204" pitchFamily="34" charset="0"/>
                <a:cs typeface="Arial" panose="020B0604020202020204" pitchFamily="34" charset="0"/>
              </a:rPr>
              <a:t>Tilgjengelighet </a:t>
            </a:r>
          </a:p>
          <a:p>
            <a:pPr marL="457200" indent="-457200">
              <a:buFont typeface="Wingdings" panose="05000000000000000000" pitchFamily="2" charset="2"/>
              <a:buChar char="ü"/>
            </a:pPr>
            <a:r>
              <a:rPr lang="nb-NO" sz="2800" dirty="0">
                <a:latin typeface="Arial" panose="020B0604020202020204" pitchFamily="34" charset="0"/>
                <a:cs typeface="Arial" panose="020B0604020202020204" pitchFamily="34" charset="0"/>
              </a:rPr>
              <a:t>Ærlighet</a:t>
            </a:r>
          </a:p>
          <a:p>
            <a:pPr marL="457200" indent="-457200">
              <a:buFont typeface="Wingdings" panose="05000000000000000000" pitchFamily="2" charset="2"/>
              <a:buChar char="ü"/>
            </a:pPr>
            <a:r>
              <a:rPr lang="nb-NO" sz="2800" dirty="0">
                <a:latin typeface="Arial" panose="020B0604020202020204" pitchFamily="34" charset="0"/>
                <a:cs typeface="Arial" panose="020B0604020202020204" pitchFamily="34" charset="0"/>
              </a:rPr>
              <a:t>Åpenhet</a:t>
            </a:r>
          </a:p>
          <a:p>
            <a:pPr marL="457200" indent="-457200">
              <a:buFont typeface="Wingdings" panose="05000000000000000000" pitchFamily="2" charset="2"/>
              <a:buChar char="ü"/>
            </a:pPr>
            <a:endParaRPr lang="nb-NO" sz="2800" dirty="0">
              <a:latin typeface="Arial" panose="020B0604020202020204" pitchFamily="34" charset="0"/>
              <a:cs typeface="Arial" panose="020B0604020202020204" pitchFamily="34" charset="0"/>
            </a:endParaRPr>
          </a:p>
          <a:p>
            <a:endParaRPr lang="nb-NO" sz="2800" dirty="0">
              <a:latin typeface="Arial" panose="020B0604020202020204" pitchFamily="34" charset="0"/>
              <a:cs typeface="Arial" panose="020B0604020202020204" pitchFamily="34" charset="0"/>
            </a:endParaRPr>
          </a:p>
          <a:p>
            <a:r>
              <a:rPr lang="nb-NO" sz="2800" dirty="0">
                <a:latin typeface="Arial" panose="020B0604020202020204" pitchFamily="34" charset="0"/>
                <a:cs typeface="Arial" panose="020B0604020202020204" pitchFamily="34" charset="0"/>
              </a:rPr>
              <a:t>Makt og kontroll…</a:t>
            </a:r>
            <a:br>
              <a:rPr lang="nb-NO" sz="2800" dirty="0">
                <a:latin typeface="Arial" panose="020B0604020202020204" pitchFamily="34" charset="0"/>
                <a:cs typeface="Arial" panose="020B0604020202020204" pitchFamily="34" charset="0"/>
              </a:rPr>
            </a:br>
            <a:br>
              <a:rPr lang="nb-NO" sz="3200" dirty="0">
                <a:latin typeface="Arial" panose="020B0604020202020204" pitchFamily="34" charset="0"/>
                <a:cs typeface="Arial" panose="020B0604020202020204" pitchFamily="34" charset="0"/>
              </a:rPr>
            </a:br>
            <a:br>
              <a:rPr lang="nb-NO" sz="2800" dirty="0">
                <a:latin typeface="Arial" panose="020B0604020202020204" pitchFamily="34" charset="0"/>
                <a:cs typeface="Arial" panose="020B0604020202020204" pitchFamily="34" charset="0"/>
              </a:rPr>
            </a:br>
            <a:r>
              <a:rPr lang="nb-NO" sz="2800" dirty="0">
                <a:latin typeface="Arial" panose="020B0604020202020204" pitchFamily="34" charset="0"/>
                <a:cs typeface="Arial" panose="020B0604020202020204" pitchFamily="34" charset="0"/>
              </a:rPr>
              <a:t>Trygghet er ikke det samme som harmoni.</a:t>
            </a:r>
            <a:br>
              <a:rPr lang="nb-NO" sz="2800" dirty="0">
                <a:latin typeface="Arial" panose="020B0604020202020204" pitchFamily="34" charset="0"/>
                <a:cs typeface="Arial" panose="020B0604020202020204" pitchFamily="34" charset="0"/>
              </a:rPr>
            </a:br>
            <a:r>
              <a:rPr lang="nb-NO" sz="2800" dirty="0">
                <a:latin typeface="Arial" panose="020B0604020202020204" pitchFamily="34" charset="0"/>
                <a:cs typeface="Arial" panose="020B0604020202020204" pitchFamily="34" charset="0"/>
              </a:rPr>
              <a:t>Reguleringsstøtte.</a:t>
            </a:r>
            <a:endParaRPr lang="nb-NO" sz="3200" dirty="0">
              <a:latin typeface="Arial" panose="020B0604020202020204" pitchFamily="34" charset="0"/>
              <a:cs typeface="Arial" panose="020B0604020202020204" pitchFamily="34" charset="0"/>
            </a:endParaRPr>
          </a:p>
        </p:txBody>
      </p:sp>
      <p:sp>
        <p:nvSpPr>
          <p:cNvPr id="4" name="Plassholder for bunntekst 3">
            <a:extLst>
              <a:ext uri="{FF2B5EF4-FFF2-40B4-BE49-F238E27FC236}">
                <a16:creationId xmlns:a16="http://schemas.microsoft.com/office/drawing/2014/main" id="{3B65388A-D0A8-7A34-6078-E1BEAB4B303E}"/>
              </a:ext>
            </a:extLst>
          </p:cNvPr>
          <p:cNvSpPr>
            <a:spLocks noGrp="1"/>
          </p:cNvSpPr>
          <p:nvPr>
            <p:ph type="ftr" sz="quarter" idx="11"/>
          </p:nvPr>
        </p:nvSpPr>
        <p:spPr/>
        <p:txBody>
          <a:bodyPr/>
          <a:lstStyle/>
          <a:p>
            <a:r>
              <a:rPr lang="nb-NO"/>
              <a:t>Mellom vil ikke - og kan ikke.  Sørlandske lærerstevne 2025</a:t>
            </a:r>
          </a:p>
        </p:txBody>
      </p:sp>
    </p:spTree>
    <p:extLst>
      <p:ext uri="{BB962C8B-B14F-4D97-AF65-F5344CB8AC3E}">
        <p14:creationId xmlns:p14="http://schemas.microsoft.com/office/powerpoint/2010/main" val="4030262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Sylinder 1"/>
          <p:cNvSpPr txBox="1"/>
          <p:nvPr/>
        </p:nvSpPr>
        <p:spPr>
          <a:xfrm>
            <a:off x="539552" y="620688"/>
            <a:ext cx="8208912" cy="1115690"/>
          </a:xfrm>
          <a:prstGeom prst="rect">
            <a:avLst/>
          </a:prstGeom>
          <a:noFill/>
        </p:spPr>
        <p:txBody>
          <a:bodyPr wrap="square" rtlCol="0">
            <a:spAutoFit/>
          </a:bodyPr>
          <a:lstStyle/>
          <a:p>
            <a:r>
              <a:rPr lang="nb-NO" sz="2800" dirty="0">
                <a:latin typeface="Arial" panose="020B0604020202020204" pitchFamily="34" charset="0"/>
                <a:cs typeface="Arial" panose="020B0604020202020204" pitchFamily="34" charset="0"/>
              </a:rPr>
              <a:t>«Du er heldig som vokser opp i en trygg og god familie.»</a:t>
            </a:r>
            <a:br>
              <a:rPr lang="nb-NO" sz="2400" dirty="0">
                <a:latin typeface="Arial" panose="020B0604020202020204" pitchFamily="34" charset="0"/>
                <a:cs typeface="Arial" panose="020B0604020202020204" pitchFamily="34" charset="0"/>
              </a:rPr>
            </a:br>
            <a:r>
              <a:rPr lang="nb-NO" sz="1050" dirty="0">
                <a:latin typeface="Arial" panose="020B0604020202020204" pitchFamily="34" charset="0"/>
                <a:cs typeface="Arial" panose="020B0604020202020204" pitchFamily="34" charset="0"/>
              </a:rPr>
              <a:t>.</a:t>
            </a:r>
            <a:endParaRPr lang="nb-NO" sz="2400" dirty="0">
              <a:latin typeface="Arial" panose="020B0604020202020204" pitchFamily="34" charset="0"/>
              <a:cs typeface="Arial" panose="020B0604020202020204" pitchFamily="34" charset="0"/>
            </a:endParaRPr>
          </a:p>
        </p:txBody>
      </p:sp>
      <p:sp>
        <p:nvSpPr>
          <p:cNvPr id="3" name="Rektangel 2"/>
          <p:cNvSpPr/>
          <p:nvPr/>
        </p:nvSpPr>
        <p:spPr>
          <a:xfrm>
            <a:off x="2555776" y="1613267"/>
            <a:ext cx="6336704" cy="369332"/>
          </a:xfrm>
          <a:prstGeom prst="rect">
            <a:avLst/>
          </a:prstGeom>
        </p:spPr>
        <p:txBody>
          <a:bodyPr wrap="square">
            <a:spAutoFit/>
          </a:bodyPr>
          <a:lstStyle/>
          <a:p>
            <a:r>
              <a:rPr lang="nb-NO" dirty="0">
                <a:latin typeface="Arial" panose="020B0604020202020204" pitchFamily="34" charset="0"/>
                <a:cs typeface="Arial" panose="020B0604020202020204" pitchFamily="34" charset="0"/>
              </a:rPr>
              <a:t>Jente utsatt for seksuelle overgrep hjemme fra hun var 3 år</a:t>
            </a:r>
            <a:endParaRPr lang="nb-NO" dirty="0"/>
          </a:p>
        </p:txBody>
      </p:sp>
      <p:sp>
        <p:nvSpPr>
          <p:cNvPr id="4" name="TekstSylinder 3"/>
          <p:cNvSpPr txBox="1"/>
          <p:nvPr/>
        </p:nvSpPr>
        <p:spPr>
          <a:xfrm>
            <a:off x="467544" y="2636912"/>
            <a:ext cx="8208912" cy="2839239"/>
          </a:xfrm>
          <a:prstGeom prst="rect">
            <a:avLst/>
          </a:prstGeom>
          <a:noFill/>
        </p:spPr>
        <p:txBody>
          <a:bodyPr wrap="square" rtlCol="0">
            <a:spAutoFit/>
          </a:bodyPr>
          <a:lstStyle/>
          <a:p>
            <a:r>
              <a:rPr lang="nb-NO" sz="2800" b="1" dirty="0">
                <a:latin typeface="Arial" panose="020B0604020202020204" pitchFamily="34" charset="0"/>
                <a:cs typeface="Arial" panose="020B0604020202020204" pitchFamily="34" charset="0"/>
              </a:rPr>
              <a:t>Opplevd trygghet </a:t>
            </a:r>
            <a:r>
              <a:rPr lang="nb-NO" sz="2800" dirty="0">
                <a:latin typeface="Arial" panose="020B0604020202020204" pitchFamily="34" charset="0"/>
                <a:cs typeface="Arial" panose="020B0604020202020204" pitchFamily="34" charset="0"/>
              </a:rPr>
              <a:t>er noe annet enn trygghet definert av andre. Vi må sjekke ut med de vi skal være der for.</a:t>
            </a:r>
          </a:p>
          <a:p>
            <a:endParaRPr lang="nb-NO" sz="2800" dirty="0">
              <a:latin typeface="Arial" panose="020B0604020202020204" pitchFamily="34" charset="0"/>
              <a:cs typeface="Arial" panose="020B0604020202020204" pitchFamily="34" charset="0"/>
            </a:endParaRPr>
          </a:p>
          <a:p>
            <a:br>
              <a:rPr lang="nb-NO" sz="2800" dirty="0">
                <a:latin typeface="Arial" panose="020B0604020202020204" pitchFamily="34" charset="0"/>
                <a:cs typeface="Arial" panose="020B0604020202020204" pitchFamily="34" charset="0"/>
              </a:rPr>
            </a:br>
            <a:r>
              <a:rPr lang="nb-NO" sz="2800" dirty="0">
                <a:latin typeface="Arial" panose="020B0604020202020204" pitchFamily="34" charset="0"/>
                <a:cs typeface="Arial" panose="020B0604020202020204" pitchFamily="34" charset="0"/>
              </a:rPr>
              <a:t>«Hva trenger du for å være trygg?»</a:t>
            </a:r>
            <a:br>
              <a:rPr lang="nb-NO" sz="2400" dirty="0">
                <a:latin typeface="Arial" panose="020B0604020202020204" pitchFamily="34" charset="0"/>
                <a:cs typeface="Arial" panose="020B0604020202020204" pitchFamily="34" charset="0"/>
              </a:rPr>
            </a:br>
            <a:r>
              <a:rPr lang="nb-NO" sz="1050" dirty="0">
                <a:latin typeface="Arial" panose="020B0604020202020204" pitchFamily="34" charset="0"/>
                <a:cs typeface="Arial" panose="020B0604020202020204" pitchFamily="34" charset="0"/>
              </a:rPr>
              <a:t>.</a:t>
            </a:r>
            <a:endParaRPr lang="nb-NO" sz="2400" dirty="0">
              <a:latin typeface="Arial" panose="020B0604020202020204" pitchFamily="34" charset="0"/>
              <a:cs typeface="Arial" panose="020B0604020202020204" pitchFamily="34" charset="0"/>
            </a:endParaRPr>
          </a:p>
        </p:txBody>
      </p:sp>
      <p:pic>
        <p:nvPicPr>
          <p:cNvPr id="11266" name="Picture 2" descr="Bilderesultat for stabilisere et traumatisert bar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56176" y="4293096"/>
            <a:ext cx="2843808" cy="2488333"/>
          </a:xfrm>
          <a:prstGeom prst="rect">
            <a:avLst/>
          </a:prstGeom>
          <a:noFill/>
          <a:extLst>
            <a:ext uri="{909E8E84-426E-40DD-AFC4-6F175D3DCCD1}">
              <a14:hiddenFill xmlns:a14="http://schemas.microsoft.com/office/drawing/2010/main">
                <a:solidFill>
                  <a:srgbClr val="FFFFFF"/>
                </a:solidFill>
              </a14:hiddenFill>
            </a:ext>
          </a:extLst>
        </p:spPr>
      </p:pic>
      <p:sp>
        <p:nvSpPr>
          <p:cNvPr id="5" name="Plassholder for bunntekst 4">
            <a:extLst>
              <a:ext uri="{FF2B5EF4-FFF2-40B4-BE49-F238E27FC236}">
                <a16:creationId xmlns:a16="http://schemas.microsoft.com/office/drawing/2014/main" id="{50B97363-FA3E-3892-EE42-6363E1219ACB}"/>
              </a:ext>
            </a:extLst>
          </p:cNvPr>
          <p:cNvSpPr>
            <a:spLocks noGrp="1"/>
          </p:cNvSpPr>
          <p:nvPr>
            <p:ph type="ftr" sz="quarter" idx="11"/>
          </p:nvPr>
        </p:nvSpPr>
        <p:spPr/>
        <p:txBody>
          <a:bodyPr/>
          <a:lstStyle/>
          <a:p>
            <a:r>
              <a:rPr lang="nb-NO"/>
              <a:t>Mellom vil ikke - og kan ikke.  Sørlandske lærerstevne 2025</a:t>
            </a:r>
          </a:p>
        </p:txBody>
      </p:sp>
    </p:spTree>
    <p:extLst>
      <p:ext uri="{BB962C8B-B14F-4D97-AF65-F5344CB8AC3E}">
        <p14:creationId xmlns:p14="http://schemas.microsoft.com/office/powerpoint/2010/main" val="1638178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out)">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266"/>
                                        </p:tgtEl>
                                        <p:attrNameLst>
                                          <p:attrName>style.visibility</p:attrName>
                                        </p:attrNameLst>
                                      </p:cBhvr>
                                      <p:to>
                                        <p:strVal val="visible"/>
                                      </p:to>
                                    </p:set>
                                    <p:animEffect transition="in" filter="fade">
                                      <p:cBhvr>
                                        <p:cTn id="17" dur="500"/>
                                        <p:tgtEl>
                                          <p:spTgt spid="112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Sylinder 1"/>
          <p:cNvSpPr txBox="1"/>
          <p:nvPr/>
        </p:nvSpPr>
        <p:spPr>
          <a:xfrm>
            <a:off x="467544" y="260648"/>
            <a:ext cx="8208912" cy="6494085"/>
          </a:xfrm>
          <a:prstGeom prst="rect">
            <a:avLst/>
          </a:prstGeom>
          <a:noFill/>
        </p:spPr>
        <p:txBody>
          <a:bodyPr wrap="square" rtlCol="0">
            <a:spAutoFit/>
          </a:bodyPr>
          <a:lstStyle/>
          <a:p>
            <a:r>
              <a:rPr lang="nb-NO" sz="3200" b="1" dirty="0">
                <a:latin typeface="Arial" panose="020B0604020202020204" pitchFamily="34" charset="0"/>
                <a:cs typeface="Arial" panose="020B0604020202020204" pitchFamily="34" charset="0"/>
              </a:rPr>
              <a:t>Relasjon</a:t>
            </a:r>
          </a:p>
          <a:p>
            <a:r>
              <a:rPr lang="nb-NO" sz="2800" dirty="0">
                <a:latin typeface="Arial" panose="020B0604020202020204" pitchFamily="34" charset="0"/>
                <a:cs typeface="Arial" panose="020B0604020202020204" pitchFamily="34" charset="0"/>
              </a:rPr>
              <a:t>Trygge og gode relasjoner.</a:t>
            </a:r>
          </a:p>
          <a:p>
            <a:endParaRPr lang="nb-NO" sz="2800" dirty="0">
              <a:latin typeface="Arial" panose="020B0604020202020204" pitchFamily="34" charset="0"/>
              <a:cs typeface="Arial" panose="020B0604020202020204" pitchFamily="34" charset="0"/>
            </a:endParaRPr>
          </a:p>
          <a:p>
            <a:pPr marL="457200" indent="-457200">
              <a:buFont typeface="Wingdings" panose="05000000000000000000" pitchFamily="2" charset="2"/>
              <a:buChar char="ü"/>
            </a:pPr>
            <a:r>
              <a:rPr lang="nb-NO" sz="2800" dirty="0">
                <a:latin typeface="Arial" panose="020B0604020202020204" pitchFamily="34" charset="0"/>
                <a:cs typeface="Arial" panose="020B0604020202020204" pitchFamily="34" charset="0"/>
              </a:rPr>
              <a:t>Ser</a:t>
            </a:r>
          </a:p>
          <a:p>
            <a:pPr marL="457200" indent="-457200">
              <a:buFont typeface="Wingdings" panose="05000000000000000000" pitchFamily="2" charset="2"/>
              <a:buChar char="ü"/>
            </a:pPr>
            <a:r>
              <a:rPr lang="nb-NO" sz="2800" dirty="0">
                <a:latin typeface="Arial" panose="020B0604020202020204" pitchFamily="34" charset="0"/>
                <a:cs typeface="Arial" panose="020B0604020202020204" pitchFamily="34" charset="0"/>
              </a:rPr>
              <a:t>Hører</a:t>
            </a:r>
          </a:p>
          <a:p>
            <a:pPr marL="457200" indent="-457200">
              <a:buFont typeface="Wingdings" panose="05000000000000000000" pitchFamily="2" charset="2"/>
              <a:buChar char="ü"/>
            </a:pPr>
            <a:r>
              <a:rPr lang="nb-NO" sz="2800" dirty="0">
                <a:latin typeface="Arial" panose="020B0604020202020204" pitchFamily="34" charset="0"/>
                <a:cs typeface="Arial" panose="020B0604020202020204" pitchFamily="34" charset="0"/>
              </a:rPr>
              <a:t>Forstår </a:t>
            </a:r>
          </a:p>
          <a:p>
            <a:pPr marL="457200" indent="-457200">
              <a:buFont typeface="Wingdings" panose="05000000000000000000" pitchFamily="2" charset="2"/>
              <a:buChar char="ü"/>
            </a:pPr>
            <a:r>
              <a:rPr lang="nb-NO" sz="2800" dirty="0">
                <a:latin typeface="Arial" panose="020B0604020202020204" pitchFamily="34" charset="0"/>
                <a:cs typeface="Arial" panose="020B0604020202020204" pitchFamily="34" charset="0"/>
              </a:rPr>
              <a:t>Velger å bruke tid på meg</a:t>
            </a:r>
          </a:p>
          <a:p>
            <a:endParaRPr lang="nb-NO" sz="3200" dirty="0">
              <a:latin typeface="Arial" panose="020B0604020202020204" pitchFamily="34" charset="0"/>
              <a:cs typeface="Arial" panose="020B0604020202020204" pitchFamily="34" charset="0"/>
            </a:endParaRPr>
          </a:p>
          <a:p>
            <a:r>
              <a:rPr lang="nb-NO" sz="2800" dirty="0">
                <a:latin typeface="Arial" panose="020B0604020202020204" pitchFamily="34" charset="0"/>
                <a:cs typeface="Arial" panose="020B0604020202020204" pitchFamily="34" charset="0"/>
              </a:rPr>
              <a:t>Barn trenger voksne som er</a:t>
            </a:r>
            <a:br>
              <a:rPr lang="nb-NO" sz="2800" dirty="0">
                <a:latin typeface="Arial" panose="020B0604020202020204" pitchFamily="34" charset="0"/>
                <a:cs typeface="Arial" panose="020B0604020202020204" pitchFamily="34" charset="0"/>
              </a:rPr>
            </a:br>
            <a:r>
              <a:rPr lang="nb-NO" sz="2800" dirty="0">
                <a:latin typeface="Arial" panose="020B0604020202020204" pitchFamily="34" charset="0"/>
                <a:cs typeface="Arial" panose="020B0604020202020204" pitchFamily="34" charset="0"/>
              </a:rPr>
              <a:t>tilstede her og nå.</a:t>
            </a:r>
            <a:br>
              <a:rPr lang="nb-NO" sz="2800" dirty="0">
                <a:latin typeface="Arial" panose="020B0604020202020204" pitchFamily="34" charset="0"/>
                <a:cs typeface="Arial" panose="020B0604020202020204" pitchFamily="34" charset="0"/>
              </a:rPr>
            </a:br>
            <a:br>
              <a:rPr lang="nb-NO" sz="3200" dirty="0">
                <a:latin typeface="Arial" panose="020B0604020202020204" pitchFamily="34" charset="0"/>
                <a:cs typeface="Arial" panose="020B0604020202020204" pitchFamily="34" charset="0"/>
              </a:rPr>
            </a:br>
            <a:r>
              <a:rPr lang="nb-NO" sz="3200" dirty="0">
                <a:latin typeface="Arial" panose="020B0604020202020204" pitchFamily="34" charset="0"/>
                <a:cs typeface="Arial" panose="020B0604020202020204" pitchFamily="34" charset="0"/>
              </a:rPr>
              <a:t>Å skape trygge og gode </a:t>
            </a:r>
            <a:br>
              <a:rPr lang="nb-NO" sz="3200" dirty="0">
                <a:latin typeface="Arial" panose="020B0604020202020204" pitchFamily="34" charset="0"/>
                <a:cs typeface="Arial" panose="020B0604020202020204" pitchFamily="34" charset="0"/>
              </a:rPr>
            </a:br>
            <a:r>
              <a:rPr lang="nb-NO" sz="3200" dirty="0">
                <a:latin typeface="Arial" panose="020B0604020202020204" pitchFamily="34" charset="0"/>
                <a:cs typeface="Arial" panose="020B0604020202020204" pitchFamily="34" charset="0"/>
              </a:rPr>
              <a:t>relasjoner er ALLTID den</a:t>
            </a:r>
            <a:br>
              <a:rPr lang="nb-NO" sz="3200" dirty="0">
                <a:latin typeface="Arial" panose="020B0604020202020204" pitchFamily="34" charset="0"/>
                <a:cs typeface="Arial" panose="020B0604020202020204" pitchFamily="34" charset="0"/>
              </a:rPr>
            </a:br>
            <a:r>
              <a:rPr lang="nb-NO" sz="3200" dirty="0">
                <a:latin typeface="Arial" panose="020B0604020202020204" pitchFamily="34" charset="0"/>
                <a:cs typeface="Arial" panose="020B0604020202020204" pitchFamily="34" charset="0"/>
              </a:rPr>
              <a:t>voksnes ansvar.</a:t>
            </a:r>
          </a:p>
        </p:txBody>
      </p:sp>
      <p:pic>
        <p:nvPicPr>
          <p:cNvPr id="3"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24655" y="2060848"/>
            <a:ext cx="3544110" cy="49411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Plassholder for bunntekst 3">
            <a:extLst>
              <a:ext uri="{FF2B5EF4-FFF2-40B4-BE49-F238E27FC236}">
                <a16:creationId xmlns:a16="http://schemas.microsoft.com/office/drawing/2014/main" id="{4114461A-9738-BBD2-3238-92C7399DF090}"/>
              </a:ext>
            </a:extLst>
          </p:cNvPr>
          <p:cNvSpPr>
            <a:spLocks noGrp="1"/>
          </p:cNvSpPr>
          <p:nvPr>
            <p:ph type="ftr" sz="quarter" idx="11"/>
          </p:nvPr>
        </p:nvSpPr>
        <p:spPr/>
        <p:txBody>
          <a:bodyPr/>
          <a:lstStyle/>
          <a:p>
            <a:r>
              <a:rPr lang="nb-NO"/>
              <a:t>Mellom vil ikke - og kan ikke.  Sørlandske lærerstevne 2025</a:t>
            </a:r>
          </a:p>
        </p:txBody>
      </p:sp>
    </p:spTree>
    <p:extLst>
      <p:ext uri="{BB962C8B-B14F-4D97-AF65-F5344CB8AC3E}">
        <p14:creationId xmlns:p14="http://schemas.microsoft.com/office/powerpoint/2010/main" val="3734008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ctrTitle"/>
          </p:nvPr>
        </p:nvSpPr>
        <p:spPr>
          <a:xfrm>
            <a:off x="539552" y="404664"/>
            <a:ext cx="7772400" cy="1470025"/>
          </a:xfrm>
        </p:spPr>
        <p:txBody>
          <a:bodyPr>
            <a:noAutofit/>
          </a:bodyPr>
          <a:lstStyle/>
          <a:p>
            <a:r>
              <a:rPr lang="nb-NO" sz="4800" dirty="0"/>
              <a:t>Hva gjør </a:t>
            </a:r>
            <a:r>
              <a:rPr lang="nb-NO" sz="4800" b="1" dirty="0"/>
              <a:t>du</a:t>
            </a:r>
            <a:r>
              <a:rPr lang="nb-NO" sz="4800" dirty="0"/>
              <a:t> - når jeg har det vanskelig?</a:t>
            </a:r>
          </a:p>
        </p:txBody>
      </p:sp>
      <p:pic>
        <p:nvPicPr>
          <p:cNvPr id="40962" name="Picture 2" descr="https://d3n8a8pro7vhmx.cloudfront.net/upliftfamilies/pages/188/attachments/original/1430947536/angrychild.jpg?143094753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3648" y="2204864"/>
            <a:ext cx="6228018" cy="41572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260915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16216" y="2276872"/>
            <a:ext cx="3021166" cy="42120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kstSylinder 1"/>
          <p:cNvSpPr txBox="1"/>
          <p:nvPr/>
        </p:nvSpPr>
        <p:spPr>
          <a:xfrm>
            <a:off x="467544" y="404664"/>
            <a:ext cx="8208912" cy="6309420"/>
          </a:xfrm>
          <a:prstGeom prst="rect">
            <a:avLst/>
          </a:prstGeom>
          <a:noFill/>
        </p:spPr>
        <p:txBody>
          <a:bodyPr wrap="square" rtlCol="0">
            <a:spAutoFit/>
          </a:bodyPr>
          <a:lstStyle/>
          <a:p>
            <a:r>
              <a:rPr lang="nb-NO" sz="3200" b="1" dirty="0">
                <a:latin typeface="Arial" panose="020B0604020202020204" pitchFamily="34" charset="0"/>
                <a:cs typeface="Arial" panose="020B0604020202020204" pitchFamily="34" charset="0"/>
              </a:rPr>
              <a:t>Følelsesregulering</a:t>
            </a:r>
          </a:p>
          <a:p>
            <a:r>
              <a:rPr lang="nb-NO" sz="3200" dirty="0">
                <a:latin typeface="Arial" panose="020B0604020202020204" pitchFamily="34" charset="0"/>
                <a:cs typeface="Arial" panose="020B0604020202020204" pitchFamily="34" charset="0"/>
              </a:rPr>
              <a:t>(affektregulering)</a:t>
            </a:r>
          </a:p>
          <a:p>
            <a:br>
              <a:rPr lang="nb-NO" sz="3200" dirty="0">
                <a:latin typeface="Arial" panose="020B0604020202020204" pitchFamily="34" charset="0"/>
                <a:cs typeface="Arial" panose="020B0604020202020204" pitchFamily="34" charset="0"/>
              </a:rPr>
            </a:br>
            <a:r>
              <a:rPr lang="nb-NO" sz="2800" dirty="0">
                <a:latin typeface="Arial" panose="020B0604020202020204" pitchFamily="34" charset="0"/>
                <a:cs typeface="Arial" panose="020B0604020202020204" pitchFamily="34" charset="0"/>
              </a:rPr>
              <a:t>Evnen til å regulere følelser og impulser på en god måte er en av de mest sentrale beskyttende faktorer for sunn utvikling.</a:t>
            </a:r>
            <a:br>
              <a:rPr lang="nb-NO" sz="2800" dirty="0">
                <a:latin typeface="Arial" panose="020B0604020202020204" pitchFamily="34" charset="0"/>
                <a:cs typeface="Arial" panose="020B0604020202020204" pitchFamily="34" charset="0"/>
              </a:rPr>
            </a:br>
            <a:endParaRPr lang="nb-NO" sz="2800" dirty="0">
              <a:latin typeface="Arial" panose="020B0604020202020204" pitchFamily="34" charset="0"/>
              <a:cs typeface="Arial" panose="020B0604020202020204" pitchFamily="34" charset="0"/>
            </a:endParaRPr>
          </a:p>
          <a:p>
            <a:pPr marL="457200" indent="-457200">
              <a:buFont typeface="Wingdings" panose="05000000000000000000" pitchFamily="2" charset="2"/>
              <a:buChar char="ü"/>
            </a:pPr>
            <a:r>
              <a:rPr lang="nb-NO" sz="2800" dirty="0">
                <a:latin typeface="Arial" panose="020B0604020202020204" pitchFamily="34" charset="0"/>
                <a:cs typeface="Arial" panose="020B0604020202020204" pitchFamily="34" charset="0"/>
              </a:rPr>
              <a:t>Ferdigheter</a:t>
            </a:r>
          </a:p>
          <a:p>
            <a:pPr marL="457200" indent="-457200">
              <a:buFont typeface="Wingdings" panose="05000000000000000000" pitchFamily="2" charset="2"/>
              <a:buChar char="ü"/>
            </a:pPr>
            <a:r>
              <a:rPr lang="nb-NO" sz="2800" dirty="0">
                <a:latin typeface="Arial" panose="020B0604020202020204" pitchFamily="34" charset="0"/>
                <a:cs typeface="Arial" panose="020B0604020202020204" pitchFamily="34" charset="0"/>
              </a:rPr>
              <a:t>Mestringsstrategier</a:t>
            </a:r>
          </a:p>
          <a:p>
            <a:pPr marL="457200" indent="-457200">
              <a:buFont typeface="Wingdings" panose="05000000000000000000" pitchFamily="2" charset="2"/>
              <a:buChar char="ü"/>
            </a:pPr>
            <a:endParaRPr lang="nb-NO" sz="2800" dirty="0">
              <a:latin typeface="Arial" panose="020B0604020202020204" pitchFamily="34" charset="0"/>
              <a:cs typeface="Arial" panose="020B0604020202020204" pitchFamily="34" charset="0"/>
            </a:endParaRPr>
          </a:p>
          <a:p>
            <a:r>
              <a:rPr lang="nb-NO" sz="2800" dirty="0">
                <a:latin typeface="Arial" panose="020B0604020202020204" pitchFamily="34" charset="0"/>
                <a:cs typeface="Arial" panose="020B0604020202020204" pitchFamily="34" charset="0"/>
              </a:rPr>
              <a:t>Samregulering – ikke makt og </a:t>
            </a:r>
            <a:br>
              <a:rPr lang="nb-NO" sz="2800" dirty="0">
                <a:latin typeface="Arial" panose="020B0604020202020204" pitchFamily="34" charset="0"/>
                <a:cs typeface="Arial" panose="020B0604020202020204" pitchFamily="34" charset="0"/>
              </a:rPr>
            </a:br>
            <a:r>
              <a:rPr lang="nb-NO" sz="2800" dirty="0">
                <a:latin typeface="Arial" panose="020B0604020202020204" pitchFamily="34" charset="0"/>
                <a:cs typeface="Arial" panose="020B0604020202020204" pitchFamily="34" charset="0"/>
              </a:rPr>
              <a:t>kontroll.</a:t>
            </a:r>
            <a:br>
              <a:rPr lang="nb-NO" sz="3200" dirty="0">
                <a:latin typeface="Arial" panose="020B0604020202020204" pitchFamily="34" charset="0"/>
                <a:cs typeface="Arial" panose="020B0604020202020204" pitchFamily="34" charset="0"/>
              </a:rPr>
            </a:br>
            <a:r>
              <a:rPr lang="nb-NO" sz="2800" dirty="0">
                <a:latin typeface="Arial" panose="020B0604020202020204" pitchFamily="34" charset="0"/>
                <a:cs typeface="Arial" panose="020B0604020202020204" pitchFamily="34" charset="0"/>
              </a:rPr>
              <a:t>Snakk med – ikke om.</a:t>
            </a:r>
            <a:br>
              <a:rPr lang="nb-NO" sz="2800" dirty="0">
                <a:latin typeface="Arial" panose="020B0604020202020204" pitchFamily="34" charset="0"/>
                <a:cs typeface="Arial" panose="020B0604020202020204" pitchFamily="34" charset="0"/>
              </a:rPr>
            </a:br>
            <a:r>
              <a:rPr lang="nb-NO" sz="2800" dirty="0">
                <a:latin typeface="Arial" panose="020B0604020202020204" pitchFamily="34" charset="0"/>
                <a:cs typeface="Arial" panose="020B0604020202020204" pitchFamily="34" charset="0"/>
              </a:rPr>
              <a:t>Følelser har ingen funksjon hvis ikke de blir møtt.</a:t>
            </a:r>
          </a:p>
        </p:txBody>
      </p:sp>
      <p:sp>
        <p:nvSpPr>
          <p:cNvPr id="4" name="Plassholder for bunntekst 3">
            <a:extLst>
              <a:ext uri="{FF2B5EF4-FFF2-40B4-BE49-F238E27FC236}">
                <a16:creationId xmlns:a16="http://schemas.microsoft.com/office/drawing/2014/main" id="{0EDD88B9-F2FB-12BF-6B9B-361728F727BC}"/>
              </a:ext>
            </a:extLst>
          </p:cNvPr>
          <p:cNvSpPr>
            <a:spLocks noGrp="1"/>
          </p:cNvSpPr>
          <p:nvPr>
            <p:ph type="ftr" sz="quarter" idx="11"/>
          </p:nvPr>
        </p:nvSpPr>
        <p:spPr/>
        <p:txBody>
          <a:bodyPr/>
          <a:lstStyle/>
          <a:p>
            <a:r>
              <a:rPr lang="nb-NO"/>
              <a:t>Mellom vil ikke - og kan ikke.  Sørlandske lærerstevne 2025</a:t>
            </a:r>
          </a:p>
        </p:txBody>
      </p:sp>
    </p:spTree>
    <p:extLst>
      <p:ext uri="{BB962C8B-B14F-4D97-AF65-F5344CB8AC3E}">
        <p14:creationId xmlns:p14="http://schemas.microsoft.com/office/powerpoint/2010/main" val="1947040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Sylinder 1"/>
          <p:cNvSpPr txBox="1"/>
          <p:nvPr/>
        </p:nvSpPr>
        <p:spPr>
          <a:xfrm>
            <a:off x="467544" y="188640"/>
            <a:ext cx="8208912" cy="6617196"/>
          </a:xfrm>
          <a:prstGeom prst="rect">
            <a:avLst/>
          </a:prstGeom>
          <a:noFill/>
        </p:spPr>
        <p:txBody>
          <a:bodyPr wrap="square" rtlCol="0">
            <a:spAutoFit/>
          </a:bodyPr>
          <a:lstStyle/>
          <a:p>
            <a:endParaRPr lang="nb-NO" sz="2800" dirty="0">
              <a:latin typeface="Arial" panose="020B0604020202020204" pitchFamily="34" charset="0"/>
              <a:cs typeface="Arial" panose="020B0604020202020204" pitchFamily="34" charset="0"/>
            </a:endParaRPr>
          </a:p>
          <a:p>
            <a:pPr marL="457200" indent="-457200">
              <a:buFont typeface="Wingdings" panose="05000000000000000000" pitchFamily="2" charset="2"/>
              <a:buChar char="ü"/>
            </a:pPr>
            <a:r>
              <a:rPr lang="nb-NO" sz="2800" dirty="0">
                <a:latin typeface="Arial" panose="020B0604020202020204" pitchFamily="34" charset="0"/>
                <a:cs typeface="Arial" panose="020B0604020202020204" pitchFamily="34" charset="0"/>
              </a:rPr>
              <a:t>Aktiv lytting</a:t>
            </a:r>
          </a:p>
          <a:p>
            <a:pPr marL="457200" indent="-457200">
              <a:buFont typeface="Wingdings" panose="05000000000000000000" pitchFamily="2" charset="2"/>
              <a:buChar char="ü"/>
            </a:pPr>
            <a:r>
              <a:rPr lang="nb-NO" sz="2800" dirty="0">
                <a:latin typeface="Arial" panose="020B0604020202020204" pitchFamily="34" charset="0"/>
                <a:cs typeface="Arial" panose="020B0604020202020204" pitchFamily="34" charset="0"/>
              </a:rPr>
              <a:t>Refleksjon</a:t>
            </a:r>
          </a:p>
          <a:p>
            <a:pPr marL="457200" indent="-457200">
              <a:buFont typeface="Wingdings" panose="05000000000000000000" pitchFamily="2" charset="2"/>
              <a:buChar char="ü"/>
            </a:pPr>
            <a:r>
              <a:rPr lang="nb-NO" sz="2800" dirty="0">
                <a:latin typeface="Arial" panose="020B0604020202020204" pitchFamily="34" charset="0"/>
                <a:cs typeface="Arial" panose="020B0604020202020204" pitchFamily="34" charset="0"/>
              </a:rPr>
              <a:t>Sette ord på følelser</a:t>
            </a:r>
          </a:p>
          <a:p>
            <a:pPr marL="457200" indent="-457200">
              <a:buFont typeface="Wingdings" panose="05000000000000000000" pitchFamily="2" charset="2"/>
              <a:buChar char="ü"/>
            </a:pPr>
            <a:endParaRPr lang="nb-NO" sz="2800" dirty="0">
              <a:latin typeface="Arial" panose="020B0604020202020204" pitchFamily="34" charset="0"/>
              <a:cs typeface="Arial" panose="020B0604020202020204" pitchFamily="34" charset="0"/>
            </a:endParaRPr>
          </a:p>
          <a:p>
            <a:br>
              <a:rPr lang="nb-NO" sz="3200" dirty="0">
                <a:latin typeface="Arial" panose="020B0604020202020204" pitchFamily="34" charset="0"/>
                <a:cs typeface="Arial" panose="020B0604020202020204" pitchFamily="34" charset="0"/>
              </a:rPr>
            </a:br>
            <a:endParaRPr lang="nb-NO" sz="2800" dirty="0">
              <a:latin typeface="Arial" panose="020B0604020202020204" pitchFamily="34" charset="0"/>
              <a:cs typeface="Arial" panose="020B0604020202020204" pitchFamily="34" charset="0"/>
            </a:endParaRPr>
          </a:p>
          <a:p>
            <a:endParaRPr lang="nb-NO" sz="2800" dirty="0">
              <a:latin typeface="Arial" panose="020B0604020202020204" pitchFamily="34" charset="0"/>
              <a:cs typeface="Arial" panose="020B0604020202020204" pitchFamily="34" charset="0"/>
            </a:endParaRPr>
          </a:p>
          <a:p>
            <a:endParaRPr lang="nb-NO" sz="2800" dirty="0">
              <a:latin typeface="Arial" panose="020B0604020202020204" pitchFamily="34" charset="0"/>
              <a:cs typeface="Arial" panose="020B0604020202020204" pitchFamily="34" charset="0"/>
            </a:endParaRPr>
          </a:p>
          <a:p>
            <a:endParaRPr lang="nb-NO" sz="2800" dirty="0">
              <a:latin typeface="Arial" panose="020B0604020202020204" pitchFamily="34" charset="0"/>
              <a:cs typeface="Arial" panose="020B0604020202020204" pitchFamily="34" charset="0"/>
            </a:endParaRPr>
          </a:p>
          <a:p>
            <a:br>
              <a:rPr lang="nb-NO" sz="2800" dirty="0">
                <a:latin typeface="Arial" panose="020B0604020202020204" pitchFamily="34" charset="0"/>
                <a:cs typeface="Arial" panose="020B0604020202020204" pitchFamily="34" charset="0"/>
              </a:rPr>
            </a:br>
            <a:r>
              <a:rPr lang="nb-NO" sz="2800" dirty="0">
                <a:latin typeface="Arial" panose="020B0604020202020204" pitchFamily="34" charset="0"/>
                <a:cs typeface="Arial" panose="020B0604020202020204" pitchFamily="34" charset="0"/>
              </a:rPr>
              <a:t>Se bak smerteuttrykket.</a:t>
            </a:r>
            <a:br>
              <a:rPr lang="nb-NO" sz="2800" dirty="0">
                <a:latin typeface="Arial" panose="020B0604020202020204" pitchFamily="34" charset="0"/>
                <a:cs typeface="Arial" panose="020B0604020202020204" pitchFamily="34" charset="0"/>
              </a:rPr>
            </a:br>
            <a:r>
              <a:rPr lang="nb-NO" sz="2800" dirty="0">
                <a:latin typeface="Arial" panose="020B0604020202020204" pitchFamily="34" charset="0"/>
                <a:cs typeface="Arial" panose="020B0604020202020204" pitchFamily="34" charset="0"/>
              </a:rPr>
              <a:t>Hva er den primære smerten?</a:t>
            </a:r>
          </a:p>
          <a:p>
            <a:r>
              <a:rPr lang="nb-NO" sz="2800" dirty="0">
                <a:latin typeface="Arial" panose="020B0604020202020204" pitchFamily="34" charset="0"/>
                <a:cs typeface="Arial" panose="020B0604020202020204" pitchFamily="34" charset="0"/>
              </a:rPr>
              <a:t>…og hvordan møter vi den uten å</a:t>
            </a:r>
            <a:br>
              <a:rPr lang="nb-NO" sz="2800" dirty="0">
                <a:latin typeface="Arial" panose="020B0604020202020204" pitchFamily="34" charset="0"/>
                <a:cs typeface="Arial" panose="020B0604020202020204" pitchFamily="34" charset="0"/>
              </a:rPr>
            </a:br>
            <a:r>
              <a:rPr lang="nb-NO" sz="2800" dirty="0">
                <a:latin typeface="Arial" panose="020B0604020202020204" pitchFamily="34" charset="0"/>
                <a:cs typeface="Arial" panose="020B0604020202020204" pitchFamily="34" charset="0"/>
              </a:rPr>
              <a:t>tilføre en sekundær smerte?</a:t>
            </a:r>
            <a:endParaRPr lang="nb-NO" sz="3200" dirty="0">
              <a:latin typeface="Arial" panose="020B0604020202020204" pitchFamily="34" charset="0"/>
              <a:cs typeface="Arial" panose="020B0604020202020204" pitchFamily="34" charset="0"/>
            </a:endParaRPr>
          </a:p>
        </p:txBody>
      </p:sp>
      <p:pic>
        <p:nvPicPr>
          <p:cNvPr id="3"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47598" y="2789932"/>
            <a:ext cx="3021166" cy="42120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6866" name="Picture 2" descr="http://i.huffpost.com/gen/2862980/images/o-ANGRY-CHILD-facebook.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27584" y="2492896"/>
            <a:ext cx="4283076" cy="2141538"/>
          </a:xfrm>
          <a:prstGeom prst="rect">
            <a:avLst/>
          </a:prstGeom>
          <a:noFill/>
          <a:extLst>
            <a:ext uri="{909E8E84-426E-40DD-AFC4-6F175D3DCCD1}">
              <a14:hiddenFill xmlns:a14="http://schemas.microsoft.com/office/drawing/2010/main">
                <a:solidFill>
                  <a:srgbClr val="FFFFFF"/>
                </a:solidFill>
              </a14:hiddenFill>
            </a:ext>
          </a:extLst>
        </p:spPr>
      </p:pic>
      <p:pic>
        <p:nvPicPr>
          <p:cNvPr id="13315"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94099" y="112507"/>
            <a:ext cx="3156722" cy="21643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Plassholder for bunntekst 3">
            <a:extLst>
              <a:ext uri="{FF2B5EF4-FFF2-40B4-BE49-F238E27FC236}">
                <a16:creationId xmlns:a16="http://schemas.microsoft.com/office/drawing/2014/main" id="{66EDD459-17ED-2683-FF0C-A5BB17E1C96D}"/>
              </a:ext>
            </a:extLst>
          </p:cNvPr>
          <p:cNvSpPr>
            <a:spLocks noGrp="1"/>
          </p:cNvSpPr>
          <p:nvPr>
            <p:ph type="ftr" sz="quarter" idx="11"/>
          </p:nvPr>
        </p:nvSpPr>
        <p:spPr/>
        <p:txBody>
          <a:bodyPr/>
          <a:lstStyle/>
          <a:p>
            <a:r>
              <a:rPr lang="nb-NO"/>
              <a:t>Mellom vil ikke - og kan ikke.  Sørlandske lærerstevne 2025</a:t>
            </a:r>
          </a:p>
        </p:txBody>
      </p:sp>
    </p:spTree>
    <p:extLst>
      <p:ext uri="{BB962C8B-B14F-4D97-AF65-F5344CB8AC3E}">
        <p14:creationId xmlns:p14="http://schemas.microsoft.com/office/powerpoint/2010/main" val="2255840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686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9" end="9"/>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Sylinder 1"/>
          <p:cNvSpPr txBox="1"/>
          <p:nvPr/>
        </p:nvSpPr>
        <p:spPr>
          <a:xfrm>
            <a:off x="467544" y="188640"/>
            <a:ext cx="8208912" cy="5940088"/>
          </a:xfrm>
          <a:prstGeom prst="rect">
            <a:avLst/>
          </a:prstGeom>
          <a:noFill/>
        </p:spPr>
        <p:txBody>
          <a:bodyPr wrap="square" rtlCol="0">
            <a:spAutoFit/>
          </a:bodyPr>
          <a:lstStyle/>
          <a:p>
            <a:endParaRPr lang="nb-NO" sz="2800" dirty="0">
              <a:latin typeface="Arial" panose="020B0604020202020204" pitchFamily="34" charset="0"/>
              <a:cs typeface="Arial" panose="020B0604020202020204" pitchFamily="34" charset="0"/>
            </a:endParaRPr>
          </a:p>
          <a:p>
            <a:r>
              <a:rPr lang="nb-NO" sz="2800" b="1" dirty="0">
                <a:latin typeface="Arial" panose="020B0604020202020204" pitchFamily="34" charset="0"/>
                <a:cs typeface="Arial" panose="020B0604020202020204" pitchFamily="34" charset="0"/>
              </a:rPr>
              <a:t>Læringsstrategier basert på selvregulering </a:t>
            </a:r>
            <a:r>
              <a:rPr lang="nb-NO" sz="2800" dirty="0">
                <a:latin typeface="Arial" panose="020B0604020202020204" pitchFamily="34" charset="0"/>
                <a:cs typeface="Arial" panose="020B0604020202020204" pitchFamily="34" charset="0"/>
              </a:rPr>
              <a:t>(refleksjon)</a:t>
            </a:r>
            <a:br>
              <a:rPr lang="nb-NO" sz="2800" dirty="0">
                <a:latin typeface="Arial" panose="020B0604020202020204" pitchFamily="34" charset="0"/>
                <a:cs typeface="Arial" panose="020B0604020202020204" pitchFamily="34" charset="0"/>
              </a:rPr>
            </a:br>
            <a:endParaRPr lang="nb-NO" sz="2800" dirty="0">
              <a:latin typeface="Arial" panose="020B0604020202020204" pitchFamily="34" charset="0"/>
              <a:cs typeface="Arial" panose="020B0604020202020204" pitchFamily="34" charset="0"/>
            </a:endParaRPr>
          </a:p>
          <a:p>
            <a:pPr marL="457200" indent="-457200">
              <a:buFont typeface="Wingdings" panose="05000000000000000000" pitchFamily="2" charset="2"/>
              <a:buChar char="ü"/>
            </a:pPr>
            <a:r>
              <a:rPr lang="nb-NO" sz="2800" dirty="0">
                <a:latin typeface="Arial" panose="020B0604020202020204" pitchFamily="34" charset="0"/>
                <a:cs typeface="Arial" panose="020B0604020202020204" pitchFamily="34" charset="0"/>
              </a:rPr>
              <a:t>Hva har du lært nå?</a:t>
            </a:r>
          </a:p>
          <a:p>
            <a:pPr marL="457200" indent="-457200">
              <a:buFont typeface="Wingdings" panose="05000000000000000000" pitchFamily="2" charset="2"/>
              <a:buChar char="ü"/>
            </a:pPr>
            <a:r>
              <a:rPr lang="nb-NO" sz="2800" dirty="0">
                <a:latin typeface="Arial" panose="020B0604020202020204" pitchFamily="34" charset="0"/>
                <a:cs typeface="Arial" panose="020B0604020202020204" pitchFamily="34" charset="0"/>
              </a:rPr>
              <a:t>Hvordan lærte du det?</a:t>
            </a:r>
          </a:p>
          <a:p>
            <a:pPr marL="457200" indent="-457200">
              <a:buFont typeface="Wingdings" panose="05000000000000000000" pitchFamily="2" charset="2"/>
              <a:buChar char="ü"/>
            </a:pPr>
            <a:r>
              <a:rPr lang="nb-NO" sz="2800" dirty="0">
                <a:latin typeface="Arial" panose="020B0604020202020204" pitchFamily="34" charset="0"/>
                <a:cs typeface="Arial" panose="020B0604020202020204" pitchFamily="34" charset="0"/>
              </a:rPr>
              <a:t>Hva var vanskelig?</a:t>
            </a:r>
          </a:p>
          <a:p>
            <a:pPr marL="457200" indent="-457200">
              <a:buFont typeface="Wingdings" panose="05000000000000000000" pitchFamily="2" charset="2"/>
              <a:buChar char="ü"/>
            </a:pPr>
            <a:r>
              <a:rPr lang="nb-NO" sz="2800" dirty="0">
                <a:latin typeface="Arial" panose="020B0604020202020204" pitchFamily="34" charset="0"/>
                <a:cs typeface="Arial" panose="020B0604020202020204" pitchFamily="34" charset="0"/>
              </a:rPr>
              <a:t>Hva var lett?</a:t>
            </a:r>
          </a:p>
          <a:p>
            <a:pPr marL="457200" indent="-457200">
              <a:buFont typeface="Wingdings" panose="05000000000000000000" pitchFamily="2" charset="2"/>
              <a:buChar char="ü"/>
            </a:pPr>
            <a:r>
              <a:rPr lang="nb-NO" sz="2800" dirty="0">
                <a:latin typeface="Arial" panose="020B0604020202020204" pitchFamily="34" charset="0"/>
                <a:cs typeface="Arial" panose="020B0604020202020204" pitchFamily="34" charset="0"/>
              </a:rPr>
              <a:t>Hvordan tenkte du nå?</a:t>
            </a:r>
          </a:p>
          <a:p>
            <a:pPr marL="457200" indent="-457200">
              <a:buFont typeface="Wingdings" panose="05000000000000000000" pitchFamily="2" charset="2"/>
              <a:buChar char="ü"/>
            </a:pPr>
            <a:endParaRPr lang="nb-NO" sz="3200" dirty="0">
              <a:latin typeface="Arial" panose="020B0604020202020204" pitchFamily="34" charset="0"/>
              <a:cs typeface="Arial" panose="020B0604020202020204" pitchFamily="34" charset="0"/>
            </a:endParaRPr>
          </a:p>
          <a:p>
            <a:endParaRPr lang="nb-NO" sz="3200" dirty="0">
              <a:latin typeface="Arial" panose="020B0604020202020204" pitchFamily="34" charset="0"/>
              <a:cs typeface="Arial" panose="020B0604020202020204" pitchFamily="34" charset="0"/>
            </a:endParaRPr>
          </a:p>
          <a:p>
            <a:r>
              <a:rPr lang="nb-NO" sz="3200" dirty="0">
                <a:latin typeface="Arial" panose="020B0604020202020204" pitchFamily="34" charset="0"/>
                <a:cs typeface="Arial" panose="020B0604020202020204" pitchFamily="34" charset="0"/>
              </a:rPr>
              <a:t>Det er ved å reflektere vi kan </a:t>
            </a:r>
            <a:br>
              <a:rPr lang="nb-NO" sz="3200" dirty="0">
                <a:latin typeface="Arial" panose="020B0604020202020204" pitchFamily="34" charset="0"/>
                <a:cs typeface="Arial" panose="020B0604020202020204" pitchFamily="34" charset="0"/>
              </a:rPr>
            </a:br>
            <a:r>
              <a:rPr lang="nb-NO" sz="3200" dirty="0">
                <a:latin typeface="Arial" panose="020B0604020202020204" pitchFamily="34" charset="0"/>
                <a:cs typeface="Arial" panose="020B0604020202020204" pitchFamily="34" charset="0"/>
              </a:rPr>
              <a:t>justere og etablere.</a:t>
            </a:r>
          </a:p>
        </p:txBody>
      </p:sp>
      <p:pic>
        <p:nvPicPr>
          <p:cNvPr id="3"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47598" y="2789932"/>
            <a:ext cx="3021166" cy="42120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Plassholder for bunntekst 3">
            <a:extLst>
              <a:ext uri="{FF2B5EF4-FFF2-40B4-BE49-F238E27FC236}">
                <a16:creationId xmlns:a16="http://schemas.microsoft.com/office/drawing/2014/main" id="{1EB77AAE-661E-6946-70AF-9EC9277AA74F}"/>
              </a:ext>
            </a:extLst>
          </p:cNvPr>
          <p:cNvSpPr>
            <a:spLocks noGrp="1"/>
          </p:cNvSpPr>
          <p:nvPr>
            <p:ph type="ftr" sz="quarter" idx="11"/>
          </p:nvPr>
        </p:nvSpPr>
        <p:spPr/>
        <p:txBody>
          <a:bodyPr/>
          <a:lstStyle/>
          <a:p>
            <a:r>
              <a:rPr lang="nb-NO"/>
              <a:t>Mellom vil ikke - og kan ikke.  Sørlandske lærerstevne 2025</a:t>
            </a:r>
          </a:p>
        </p:txBody>
      </p:sp>
    </p:spTree>
    <p:extLst>
      <p:ext uri="{BB962C8B-B14F-4D97-AF65-F5344CB8AC3E}">
        <p14:creationId xmlns:p14="http://schemas.microsoft.com/office/powerpoint/2010/main" val="217758495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descr="http://seksuelltrakassering.no/wp-content/uploads/2016/07/kort-strek-log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544" y="764704"/>
            <a:ext cx="8064896" cy="4326789"/>
          </a:xfrm>
          <a:prstGeom prst="rect">
            <a:avLst/>
          </a:prstGeom>
          <a:noFill/>
          <a:extLst>
            <a:ext uri="{909E8E84-426E-40DD-AFC4-6F175D3DCCD1}">
              <a14:hiddenFill xmlns:a14="http://schemas.microsoft.com/office/drawing/2010/main">
                <a:solidFill>
                  <a:srgbClr val="FFFFFF"/>
                </a:solidFill>
              </a14:hiddenFill>
            </a:ext>
          </a:extLst>
        </p:spPr>
      </p:pic>
      <p:sp>
        <p:nvSpPr>
          <p:cNvPr id="2" name="TekstSylinder 1"/>
          <p:cNvSpPr txBox="1"/>
          <p:nvPr/>
        </p:nvSpPr>
        <p:spPr>
          <a:xfrm>
            <a:off x="971600" y="1457853"/>
            <a:ext cx="6696744" cy="830997"/>
          </a:xfrm>
          <a:prstGeom prst="rect">
            <a:avLst/>
          </a:prstGeom>
          <a:noFill/>
        </p:spPr>
        <p:txBody>
          <a:bodyPr wrap="square" rtlCol="0">
            <a:spAutoFit/>
          </a:bodyPr>
          <a:lstStyle/>
          <a:p>
            <a:r>
              <a:rPr lang="nb-NO" sz="4800" b="1" dirty="0">
                <a:latin typeface="Arial" panose="020B0604020202020204" pitchFamily="34" charset="0"/>
                <a:cs typeface="Arial" panose="020B0604020202020204" pitchFamily="34" charset="0"/>
              </a:rPr>
              <a:t>Sett, hørt og forstått?</a:t>
            </a:r>
          </a:p>
        </p:txBody>
      </p:sp>
      <p:sp>
        <p:nvSpPr>
          <p:cNvPr id="3" name="TekstSylinder 2"/>
          <p:cNvSpPr txBox="1"/>
          <p:nvPr/>
        </p:nvSpPr>
        <p:spPr>
          <a:xfrm>
            <a:off x="990870" y="2492896"/>
            <a:ext cx="6480720" cy="1077218"/>
          </a:xfrm>
          <a:prstGeom prst="rect">
            <a:avLst/>
          </a:prstGeom>
          <a:noFill/>
        </p:spPr>
        <p:txBody>
          <a:bodyPr wrap="square" rtlCol="0">
            <a:spAutoFit/>
          </a:bodyPr>
          <a:lstStyle/>
          <a:p>
            <a:r>
              <a:rPr lang="nb-NO" sz="3200" b="1" dirty="0">
                <a:latin typeface="Arial" panose="020B0604020202020204" pitchFamily="34" charset="0"/>
                <a:cs typeface="Arial" panose="020B0604020202020204" pitchFamily="34" charset="0"/>
              </a:rPr>
              <a:t>Å se barnets behov er noe annet enn å se barnets atferd.</a:t>
            </a:r>
            <a:endParaRPr lang="nb-NO" sz="2800" dirty="0">
              <a:latin typeface="Arial" panose="020B0604020202020204" pitchFamily="34" charset="0"/>
              <a:cs typeface="Arial" panose="020B0604020202020204" pitchFamily="34" charset="0"/>
            </a:endParaRPr>
          </a:p>
        </p:txBody>
      </p:sp>
      <p:sp>
        <p:nvSpPr>
          <p:cNvPr id="4" name="TekstSylinder 3"/>
          <p:cNvSpPr txBox="1"/>
          <p:nvPr/>
        </p:nvSpPr>
        <p:spPr>
          <a:xfrm>
            <a:off x="990870" y="3717032"/>
            <a:ext cx="6389442" cy="1354217"/>
          </a:xfrm>
          <a:prstGeom prst="rect">
            <a:avLst/>
          </a:prstGeom>
          <a:noFill/>
        </p:spPr>
        <p:txBody>
          <a:bodyPr wrap="square" rtlCol="0">
            <a:spAutoFit/>
          </a:bodyPr>
          <a:lstStyle/>
          <a:p>
            <a:r>
              <a:rPr lang="nb-NO" sz="3200" b="1" dirty="0">
                <a:latin typeface="Arial" panose="020B0604020202020204" pitchFamily="34" charset="0"/>
                <a:cs typeface="Arial" panose="020B0604020202020204" pitchFamily="34" charset="0"/>
              </a:rPr>
              <a:t>Uregulerte barn og unge trenger regulerte voksne</a:t>
            </a:r>
            <a:r>
              <a:rPr lang="nb-NO" sz="3200" dirty="0">
                <a:latin typeface="Arial" panose="020B0604020202020204" pitchFamily="34" charset="0"/>
                <a:cs typeface="Arial" panose="020B0604020202020204" pitchFamily="34" charset="0"/>
              </a:rPr>
              <a:t>.</a:t>
            </a:r>
          </a:p>
          <a:p>
            <a:endParaRPr lang="nb-NO" dirty="0"/>
          </a:p>
        </p:txBody>
      </p:sp>
      <p:sp>
        <p:nvSpPr>
          <p:cNvPr id="5" name="Plassholder for bunntekst 4">
            <a:extLst>
              <a:ext uri="{FF2B5EF4-FFF2-40B4-BE49-F238E27FC236}">
                <a16:creationId xmlns:a16="http://schemas.microsoft.com/office/drawing/2014/main" id="{24843392-8CB9-439F-DC6D-65F5A3AC824A}"/>
              </a:ext>
            </a:extLst>
          </p:cNvPr>
          <p:cNvSpPr>
            <a:spLocks noGrp="1"/>
          </p:cNvSpPr>
          <p:nvPr>
            <p:ph type="ftr" sz="quarter" idx="11"/>
          </p:nvPr>
        </p:nvSpPr>
        <p:spPr/>
        <p:txBody>
          <a:bodyPr/>
          <a:lstStyle/>
          <a:p>
            <a:r>
              <a:rPr lang="nb-NO"/>
              <a:t>Mellom vil ikke - og kan ikke.  Sørlandske lærerstevne 2025</a:t>
            </a:r>
          </a:p>
        </p:txBody>
      </p:sp>
    </p:spTree>
    <p:extLst>
      <p:ext uri="{BB962C8B-B14F-4D97-AF65-F5344CB8AC3E}">
        <p14:creationId xmlns:p14="http://schemas.microsoft.com/office/powerpoint/2010/main" val="1824599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ircle(out)">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32"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circle(out)">
                                      <p:cBhvr>
                                        <p:cTn id="12" dur="20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6" descr="Bilderesultat for samarbei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4" y="5067276"/>
            <a:ext cx="2501306" cy="1790724"/>
          </a:xfrm>
          <a:prstGeom prst="rect">
            <a:avLst/>
          </a:prstGeom>
          <a:noFill/>
          <a:extLst>
            <a:ext uri="{909E8E84-426E-40DD-AFC4-6F175D3DCCD1}">
              <a14:hiddenFill xmlns:a14="http://schemas.microsoft.com/office/drawing/2010/main">
                <a:solidFill>
                  <a:srgbClr val="FFFFFF"/>
                </a:solidFill>
              </a14:hiddenFill>
            </a:ext>
          </a:extLst>
        </p:spPr>
      </p:pic>
      <p:sp>
        <p:nvSpPr>
          <p:cNvPr id="2" name="Rektangel 1"/>
          <p:cNvSpPr/>
          <p:nvPr/>
        </p:nvSpPr>
        <p:spPr>
          <a:xfrm>
            <a:off x="467544" y="260648"/>
            <a:ext cx="8424936" cy="5016758"/>
          </a:xfrm>
          <a:prstGeom prst="rect">
            <a:avLst/>
          </a:prstGeom>
        </p:spPr>
        <p:txBody>
          <a:bodyPr wrap="square">
            <a:spAutoFit/>
          </a:bodyPr>
          <a:lstStyle/>
          <a:p>
            <a:r>
              <a:rPr lang="nb-NO" sz="3200" b="1" dirty="0">
                <a:latin typeface="Arial" panose="020B0604020202020204" pitchFamily="34" charset="0"/>
                <a:cs typeface="Arial" panose="020B0604020202020204" pitchFamily="34" charset="0"/>
              </a:rPr>
              <a:t>Seks drivkrefter for endring og forebygging</a:t>
            </a:r>
            <a:br>
              <a:rPr lang="nb-NO" sz="3200" b="1" dirty="0">
                <a:latin typeface="Arial" panose="020B0604020202020204" pitchFamily="34" charset="0"/>
                <a:cs typeface="Arial" panose="020B0604020202020204" pitchFamily="34" charset="0"/>
              </a:rPr>
            </a:br>
            <a:endParaRPr lang="nb-NO" sz="3200" b="1" dirty="0">
              <a:latin typeface="Arial" panose="020B0604020202020204" pitchFamily="34" charset="0"/>
              <a:cs typeface="Arial" panose="020B0604020202020204" pitchFamily="34" charset="0"/>
            </a:endParaRPr>
          </a:p>
          <a:p>
            <a:endParaRPr lang="nb-NO" sz="3200" b="1" dirty="0">
              <a:latin typeface="Arial" panose="020B0604020202020204" pitchFamily="34" charset="0"/>
              <a:cs typeface="Arial" panose="020B0604020202020204" pitchFamily="34" charset="0"/>
            </a:endParaRPr>
          </a:p>
          <a:p>
            <a:pPr marL="457200" indent="-457200">
              <a:buFont typeface="Wingdings" panose="05000000000000000000" pitchFamily="2" charset="2"/>
              <a:buChar char="Ø"/>
            </a:pPr>
            <a:r>
              <a:rPr lang="nb-NO" sz="3200" dirty="0">
                <a:latin typeface="Arial" panose="020B0604020202020204" pitchFamily="34" charset="0"/>
                <a:cs typeface="Arial" panose="020B0604020202020204" pitchFamily="34" charset="0"/>
              </a:rPr>
              <a:t>Den gode en-til-en relasjonen</a:t>
            </a:r>
          </a:p>
          <a:p>
            <a:pPr marL="457200" indent="-457200">
              <a:buFont typeface="Wingdings" panose="05000000000000000000" pitchFamily="2" charset="2"/>
              <a:buChar char="Ø"/>
            </a:pPr>
            <a:r>
              <a:rPr lang="nb-NO" sz="3200" dirty="0">
                <a:latin typeface="Arial" panose="020B0604020202020204" pitchFamily="34" charset="0"/>
                <a:cs typeface="Arial" panose="020B0604020202020204" pitchFamily="34" charset="0"/>
              </a:rPr>
              <a:t>Anerkjennelse – å bli sett</a:t>
            </a:r>
          </a:p>
          <a:p>
            <a:pPr marL="457200" indent="-457200">
              <a:buFont typeface="Wingdings" panose="05000000000000000000" pitchFamily="2" charset="2"/>
              <a:buChar char="Ø"/>
            </a:pPr>
            <a:r>
              <a:rPr lang="nb-NO" sz="3200" dirty="0">
                <a:latin typeface="Arial" panose="020B0604020202020204" pitchFamily="34" charset="0"/>
                <a:cs typeface="Arial" panose="020B0604020202020204" pitchFamily="34" charset="0"/>
              </a:rPr>
              <a:t>Tilrettelegging</a:t>
            </a:r>
          </a:p>
          <a:p>
            <a:pPr marL="457200" indent="-457200">
              <a:buFont typeface="Wingdings" panose="05000000000000000000" pitchFamily="2" charset="2"/>
              <a:buChar char="Ø"/>
            </a:pPr>
            <a:r>
              <a:rPr lang="nb-NO" sz="3200" dirty="0">
                <a:latin typeface="Arial" panose="020B0604020202020204" pitchFamily="34" charset="0"/>
                <a:cs typeface="Arial" panose="020B0604020202020204" pitchFamily="34" charset="0"/>
              </a:rPr>
              <a:t>Begrensning av handlingsrom</a:t>
            </a:r>
          </a:p>
          <a:p>
            <a:pPr marL="457200" indent="-457200">
              <a:buFont typeface="Wingdings" panose="05000000000000000000" pitchFamily="2" charset="2"/>
              <a:buChar char="Ø"/>
            </a:pPr>
            <a:r>
              <a:rPr lang="nb-NO" sz="3200" dirty="0">
                <a:latin typeface="Arial" panose="020B0604020202020204" pitchFamily="34" charset="0"/>
                <a:cs typeface="Arial" panose="020B0604020202020204" pitchFamily="34" charset="0"/>
              </a:rPr>
              <a:t>Ansvarliggjøring</a:t>
            </a:r>
          </a:p>
          <a:p>
            <a:pPr marL="457200" indent="-457200">
              <a:buFont typeface="Wingdings" panose="05000000000000000000" pitchFamily="2" charset="2"/>
              <a:buChar char="Ø"/>
            </a:pPr>
            <a:r>
              <a:rPr lang="nb-NO" sz="3200" dirty="0">
                <a:latin typeface="Arial" panose="020B0604020202020204" pitchFamily="34" charset="0"/>
                <a:cs typeface="Arial" panose="020B0604020202020204" pitchFamily="34" charset="0"/>
              </a:rPr>
              <a:t>Opplevelsen av </a:t>
            </a:r>
            <a:r>
              <a:rPr lang="nb-NO" sz="3200">
                <a:latin typeface="Arial" panose="020B0604020202020204" pitchFamily="34" charset="0"/>
                <a:cs typeface="Arial" panose="020B0604020202020204" pitchFamily="34" charset="0"/>
              </a:rPr>
              <a:t>mestring – å </a:t>
            </a:r>
            <a:r>
              <a:rPr lang="nb-NO" sz="3200" dirty="0">
                <a:latin typeface="Arial" panose="020B0604020202020204" pitchFamily="34" charset="0"/>
                <a:cs typeface="Arial" panose="020B0604020202020204" pitchFamily="34" charset="0"/>
              </a:rPr>
              <a:t>lykkes</a:t>
            </a:r>
          </a:p>
        </p:txBody>
      </p:sp>
      <p:pic>
        <p:nvPicPr>
          <p:cNvPr id="4" name="Picture 2" descr="Bilderesultat for teamwork"/>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4204" y="836712"/>
            <a:ext cx="3049796" cy="1491969"/>
          </a:xfrm>
          <a:prstGeom prst="rect">
            <a:avLst/>
          </a:prstGeom>
          <a:noFill/>
          <a:extLst>
            <a:ext uri="{909E8E84-426E-40DD-AFC4-6F175D3DCCD1}">
              <a14:hiddenFill xmlns:a14="http://schemas.microsoft.com/office/drawing/2010/main">
                <a:solidFill>
                  <a:srgbClr val="FFFFFF"/>
                </a:solidFill>
              </a14:hiddenFill>
            </a:ext>
          </a:extLst>
        </p:spPr>
      </p:pic>
      <p:sp>
        <p:nvSpPr>
          <p:cNvPr id="5" name="Plassholder for bunntekst 4">
            <a:extLst>
              <a:ext uri="{FF2B5EF4-FFF2-40B4-BE49-F238E27FC236}">
                <a16:creationId xmlns:a16="http://schemas.microsoft.com/office/drawing/2014/main" id="{BB073082-12BE-D22E-8137-78AE48D480D5}"/>
              </a:ext>
            </a:extLst>
          </p:cNvPr>
          <p:cNvSpPr>
            <a:spLocks noGrp="1"/>
          </p:cNvSpPr>
          <p:nvPr>
            <p:ph type="ftr" sz="quarter" idx="11"/>
          </p:nvPr>
        </p:nvSpPr>
        <p:spPr/>
        <p:txBody>
          <a:bodyPr/>
          <a:lstStyle/>
          <a:p>
            <a:r>
              <a:rPr lang="nb-NO"/>
              <a:t>Mellom vil ikke - og kan ikke.  Sørlandske lærerstevne 2025</a:t>
            </a:r>
          </a:p>
        </p:txBody>
      </p:sp>
    </p:spTree>
    <p:extLst>
      <p:ext uri="{BB962C8B-B14F-4D97-AF65-F5344CB8AC3E}">
        <p14:creationId xmlns:p14="http://schemas.microsoft.com/office/powerpoint/2010/main" val="113746465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ktangel 1"/>
          <p:cNvSpPr/>
          <p:nvPr/>
        </p:nvSpPr>
        <p:spPr>
          <a:xfrm>
            <a:off x="467544" y="260648"/>
            <a:ext cx="8424936" cy="2554545"/>
          </a:xfrm>
          <a:prstGeom prst="rect">
            <a:avLst/>
          </a:prstGeom>
        </p:spPr>
        <p:txBody>
          <a:bodyPr wrap="square">
            <a:spAutoFit/>
          </a:bodyPr>
          <a:lstStyle/>
          <a:p>
            <a:r>
              <a:rPr lang="nb-NO" sz="3200" b="1" dirty="0">
                <a:latin typeface="Arial" panose="020B0604020202020204" pitchFamily="34" charset="0"/>
                <a:cs typeface="Arial" panose="020B0604020202020204" pitchFamily="34" charset="0"/>
              </a:rPr>
              <a:t>Den gode en-til-en relasjonen</a:t>
            </a:r>
            <a:br>
              <a:rPr lang="nb-NO" sz="3200" b="1" dirty="0">
                <a:latin typeface="Arial" panose="020B0604020202020204" pitchFamily="34" charset="0"/>
                <a:cs typeface="Arial" panose="020B0604020202020204" pitchFamily="34" charset="0"/>
              </a:rPr>
            </a:br>
            <a:endParaRPr lang="nb-NO" sz="3200" b="1" dirty="0">
              <a:latin typeface="Arial" panose="020B0604020202020204" pitchFamily="34" charset="0"/>
              <a:cs typeface="Arial" panose="020B0604020202020204" pitchFamily="34" charset="0"/>
            </a:endParaRPr>
          </a:p>
          <a:p>
            <a:r>
              <a:rPr lang="nb-NO" sz="3200" dirty="0">
                <a:latin typeface="Arial" panose="020B0604020202020204" pitchFamily="34" charset="0"/>
                <a:cs typeface="Arial" panose="020B0604020202020204" pitchFamily="34" charset="0"/>
              </a:rPr>
              <a:t>Den gode en-til-en relasjonen er trolig den enkeltfaktoren som er mest forebyggende og </a:t>
            </a:r>
            <a:r>
              <a:rPr lang="nb-NO" sz="3200" dirty="0" err="1">
                <a:latin typeface="Arial" panose="020B0604020202020204" pitchFamily="34" charset="0"/>
                <a:cs typeface="Arial" panose="020B0604020202020204" pitchFamily="34" charset="0"/>
              </a:rPr>
              <a:t>atferdsdempende</a:t>
            </a:r>
            <a:r>
              <a:rPr lang="nb-NO" sz="3200" dirty="0">
                <a:latin typeface="Arial" panose="020B0604020202020204" pitchFamily="34" charset="0"/>
                <a:cs typeface="Arial" panose="020B0604020202020204" pitchFamily="34" charset="0"/>
              </a:rPr>
              <a:t> mht. trøbbel i skolen. </a:t>
            </a:r>
          </a:p>
        </p:txBody>
      </p:sp>
      <p:sp>
        <p:nvSpPr>
          <p:cNvPr id="3" name="Rektangel 2"/>
          <p:cNvSpPr/>
          <p:nvPr/>
        </p:nvSpPr>
        <p:spPr>
          <a:xfrm>
            <a:off x="398767" y="4365104"/>
            <a:ext cx="8748464" cy="2246769"/>
          </a:xfrm>
          <a:prstGeom prst="rect">
            <a:avLst/>
          </a:prstGeom>
        </p:spPr>
        <p:txBody>
          <a:bodyPr wrap="square">
            <a:spAutoFit/>
          </a:bodyPr>
          <a:lstStyle/>
          <a:p>
            <a:r>
              <a:rPr lang="nb-NO" sz="2800" dirty="0">
                <a:latin typeface="Arial" panose="020B0604020202020204" pitchFamily="34" charset="0"/>
                <a:cs typeface="Arial" panose="020B0604020202020204" pitchFamily="34" charset="0"/>
              </a:rPr>
              <a:t>                              Og motsatt: </a:t>
            </a:r>
          </a:p>
          <a:p>
            <a:r>
              <a:rPr lang="nb-NO" sz="2800" dirty="0">
                <a:latin typeface="Arial" panose="020B0604020202020204" pitchFamily="34" charset="0"/>
                <a:cs typeface="Arial" panose="020B0604020202020204" pitchFamily="34" charset="0"/>
              </a:rPr>
              <a:t>Dårlige relasjoner mellom enkeltelever og voksne i skolen gjør at mange elever ikke opplever å ha en god skolehverdag. Den dårlige relasjonen kan i seg selv være kilde til konflikt.</a:t>
            </a:r>
          </a:p>
        </p:txBody>
      </p:sp>
      <p:pic>
        <p:nvPicPr>
          <p:cNvPr id="4" name="Bild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1560" y="2924944"/>
            <a:ext cx="2283791" cy="1527814"/>
          </a:xfrm>
          <a:prstGeom prst="rect">
            <a:avLst/>
          </a:prstGeom>
        </p:spPr>
      </p:pic>
      <p:pic>
        <p:nvPicPr>
          <p:cNvPr id="6" name="Bild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96136" y="2924944"/>
            <a:ext cx="2718455" cy="1527814"/>
          </a:xfrm>
          <a:prstGeom prst="rect">
            <a:avLst/>
          </a:prstGeom>
        </p:spPr>
      </p:pic>
      <p:sp>
        <p:nvSpPr>
          <p:cNvPr id="8" name="TekstSylinder 7"/>
          <p:cNvSpPr txBox="1"/>
          <p:nvPr/>
        </p:nvSpPr>
        <p:spPr>
          <a:xfrm>
            <a:off x="3275856" y="2847112"/>
            <a:ext cx="2448272" cy="1323439"/>
          </a:xfrm>
          <a:prstGeom prst="rect">
            <a:avLst/>
          </a:prstGeom>
          <a:noFill/>
          <a:effectLst>
            <a:outerShdw blurRad="50800" dist="38100" dir="2700000" algn="tl" rotWithShape="0">
              <a:prstClr val="black">
                <a:alpha val="40000"/>
              </a:prstClr>
            </a:outerShdw>
          </a:effectLst>
        </p:spPr>
        <p:txBody>
          <a:bodyPr wrap="square" rtlCol="0">
            <a:spAutoFit/>
          </a:bodyPr>
          <a:lstStyle/>
          <a:p>
            <a:r>
              <a:rPr lang="nb-NO" sz="8000" b="1" dirty="0">
                <a:latin typeface="Arial Black" panose="020B0A04020102020204" pitchFamily="34" charset="0"/>
              </a:rPr>
              <a:t>3</a:t>
            </a:r>
            <a:r>
              <a:rPr lang="nb-NO" sz="6600" b="1" dirty="0">
                <a:latin typeface="Arial Black" panose="020B0A04020102020204" pitchFamily="34" charset="0"/>
              </a:rPr>
              <a:t>x</a:t>
            </a:r>
            <a:r>
              <a:rPr lang="nb-NO" sz="8000" b="1" dirty="0">
                <a:latin typeface="Arial Black" panose="020B0A04020102020204" pitchFamily="34" charset="0"/>
              </a:rPr>
              <a:t>T</a:t>
            </a:r>
          </a:p>
        </p:txBody>
      </p:sp>
      <p:sp>
        <p:nvSpPr>
          <p:cNvPr id="5" name="TekstSylinder 4"/>
          <p:cNvSpPr txBox="1"/>
          <p:nvPr/>
        </p:nvSpPr>
        <p:spPr>
          <a:xfrm rot="1545455">
            <a:off x="7096550" y="560271"/>
            <a:ext cx="1784260" cy="461665"/>
          </a:xfrm>
          <a:prstGeom prst="rect">
            <a:avLst/>
          </a:prstGeom>
          <a:noFill/>
        </p:spPr>
        <p:txBody>
          <a:bodyPr wrap="square" rtlCol="0">
            <a:spAutoFit/>
          </a:bodyPr>
          <a:lstStyle/>
          <a:p>
            <a:r>
              <a:rPr lang="nb-NO" sz="2400" dirty="0">
                <a:solidFill>
                  <a:srgbClr val="FF0000"/>
                </a:solidFill>
                <a:latin typeface="Arial Black" panose="020B0A04020102020204" pitchFamily="34" charset="0"/>
              </a:rPr>
              <a:t>Prioritet?</a:t>
            </a:r>
          </a:p>
        </p:txBody>
      </p:sp>
      <p:sp>
        <p:nvSpPr>
          <p:cNvPr id="7" name="Plassholder for bunntekst 6">
            <a:extLst>
              <a:ext uri="{FF2B5EF4-FFF2-40B4-BE49-F238E27FC236}">
                <a16:creationId xmlns:a16="http://schemas.microsoft.com/office/drawing/2014/main" id="{74D3170C-4438-532C-702B-2736726B042C}"/>
              </a:ext>
            </a:extLst>
          </p:cNvPr>
          <p:cNvSpPr>
            <a:spLocks noGrp="1"/>
          </p:cNvSpPr>
          <p:nvPr>
            <p:ph type="ftr" sz="quarter" idx="11"/>
          </p:nvPr>
        </p:nvSpPr>
        <p:spPr/>
        <p:txBody>
          <a:bodyPr/>
          <a:lstStyle/>
          <a:p>
            <a:r>
              <a:rPr lang="nb-NO"/>
              <a:t>Mellom vil ikke - og kan ikke.  Sørlandske lærerstevne 2025</a:t>
            </a:r>
          </a:p>
        </p:txBody>
      </p:sp>
    </p:spTree>
    <p:extLst>
      <p:ext uri="{BB962C8B-B14F-4D97-AF65-F5344CB8AC3E}">
        <p14:creationId xmlns:p14="http://schemas.microsoft.com/office/powerpoint/2010/main" val="3291419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749"/>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749"/>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47664" y="116632"/>
            <a:ext cx="5940152" cy="2329654"/>
          </a:xfrm>
          <a:prstGeom prst="rect">
            <a:avLst/>
          </a:prstGeom>
        </p:spPr>
      </p:pic>
      <p:pic>
        <p:nvPicPr>
          <p:cNvPr id="1026" name="Picture 2" descr="Relatert bilde">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51906" y="2703330"/>
            <a:ext cx="5131668" cy="4172856"/>
          </a:xfrm>
          <a:prstGeom prst="rect">
            <a:avLst/>
          </a:prstGeom>
          <a:noFill/>
          <a:extLst>
            <a:ext uri="{909E8E84-426E-40DD-AFC4-6F175D3DCCD1}">
              <a14:hiddenFill xmlns:a14="http://schemas.microsoft.com/office/drawing/2010/main">
                <a:solidFill>
                  <a:srgbClr val="FFFFFF"/>
                </a:solidFill>
              </a14:hiddenFill>
            </a:ext>
          </a:extLst>
        </p:spPr>
      </p:pic>
      <p:sp>
        <p:nvSpPr>
          <p:cNvPr id="3" name="Plassholder for bunntekst 2">
            <a:extLst>
              <a:ext uri="{FF2B5EF4-FFF2-40B4-BE49-F238E27FC236}">
                <a16:creationId xmlns:a16="http://schemas.microsoft.com/office/drawing/2014/main" id="{19A7F336-34F3-7487-595E-ACE5E9CEC543}"/>
              </a:ext>
            </a:extLst>
          </p:cNvPr>
          <p:cNvSpPr>
            <a:spLocks noGrp="1"/>
          </p:cNvSpPr>
          <p:nvPr>
            <p:ph type="ftr" sz="quarter" idx="11"/>
          </p:nvPr>
        </p:nvSpPr>
        <p:spPr/>
        <p:txBody>
          <a:bodyPr/>
          <a:lstStyle/>
          <a:p>
            <a:r>
              <a:rPr lang="nb-NO"/>
              <a:t>Mellom vil ikke - og kan ikke.  Sørlandske lærerstevne 2025</a:t>
            </a:r>
          </a:p>
        </p:txBody>
      </p:sp>
    </p:spTree>
    <p:extLst>
      <p:ext uri="{BB962C8B-B14F-4D97-AF65-F5344CB8AC3E}">
        <p14:creationId xmlns:p14="http://schemas.microsoft.com/office/powerpoint/2010/main" val="409308493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12160" y="-99392"/>
            <a:ext cx="2850987" cy="1505521"/>
          </a:xfrm>
          <a:prstGeom prst="rect">
            <a:avLst/>
          </a:prstGeom>
        </p:spPr>
      </p:pic>
      <p:sp>
        <p:nvSpPr>
          <p:cNvPr id="2" name="Rektangel 1"/>
          <p:cNvSpPr/>
          <p:nvPr/>
        </p:nvSpPr>
        <p:spPr>
          <a:xfrm>
            <a:off x="251520" y="260648"/>
            <a:ext cx="8712968" cy="6247864"/>
          </a:xfrm>
          <a:prstGeom prst="rect">
            <a:avLst/>
          </a:prstGeom>
        </p:spPr>
        <p:txBody>
          <a:bodyPr wrap="square">
            <a:spAutoFit/>
          </a:bodyPr>
          <a:lstStyle/>
          <a:p>
            <a:r>
              <a:rPr lang="nb-NO" sz="3200" b="1" dirty="0">
                <a:latin typeface="Arial" panose="020B0604020202020204" pitchFamily="34" charset="0"/>
                <a:cs typeface="Arial" panose="020B0604020202020204" pitchFamily="34" charset="0"/>
              </a:rPr>
              <a:t>Anerkjennelse – å bli sett</a:t>
            </a:r>
            <a:br>
              <a:rPr lang="nb-NO" sz="3200" b="1" dirty="0">
                <a:latin typeface="Arial" panose="020B0604020202020204" pitchFamily="34" charset="0"/>
                <a:cs typeface="Arial" panose="020B0604020202020204" pitchFamily="34" charset="0"/>
              </a:rPr>
            </a:br>
            <a:endParaRPr lang="nb-NO" sz="3200" b="1" dirty="0">
              <a:latin typeface="Arial" panose="020B0604020202020204" pitchFamily="34" charset="0"/>
              <a:cs typeface="Arial" panose="020B0604020202020204" pitchFamily="34" charset="0"/>
            </a:endParaRPr>
          </a:p>
          <a:p>
            <a:r>
              <a:rPr lang="nb-NO" sz="2800" dirty="0">
                <a:latin typeface="Arial" panose="020B0604020202020204" pitchFamily="34" charset="0"/>
                <a:cs typeface="Arial" panose="020B0604020202020204" pitchFamily="34" charset="0"/>
              </a:rPr>
              <a:t>Anerkjennelse er mer enn bare å bli sett på gode ting man lykkes med. Anerkjennelse handler også om å bli sett som menneske, og spesielt:</a:t>
            </a:r>
          </a:p>
          <a:p>
            <a:pPr marL="457200" indent="-457200">
              <a:buFont typeface="Courier New" panose="02070309020205020404" pitchFamily="49" charset="0"/>
              <a:buChar char="o"/>
            </a:pPr>
            <a:r>
              <a:rPr lang="nb-NO" sz="2800" dirty="0">
                <a:latin typeface="Arial" panose="020B0604020202020204" pitchFamily="34" charset="0"/>
                <a:cs typeface="Arial" panose="020B0604020202020204" pitchFamily="34" charset="0"/>
              </a:rPr>
              <a:t>dersom man sliter</a:t>
            </a:r>
          </a:p>
          <a:p>
            <a:pPr marL="457200" indent="-457200">
              <a:buFont typeface="Courier New" panose="02070309020205020404" pitchFamily="49" charset="0"/>
              <a:buChar char="o"/>
            </a:pPr>
            <a:r>
              <a:rPr lang="nb-NO" sz="2800" dirty="0">
                <a:latin typeface="Arial" panose="020B0604020202020204" pitchFamily="34" charset="0"/>
                <a:cs typeface="Arial" panose="020B0604020202020204" pitchFamily="34" charset="0"/>
              </a:rPr>
              <a:t>dersom man er i en negativ rolle</a:t>
            </a:r>
          </a:p>
          <a:p>
            <a:pPr marL="457200" indent="-457200">
              <a:buFont typeface="Courier New" panose="02070309020205020404" pitchFamily="49" charset="0"/>
              <a:buChar char="o"/>
            </a:pPr>
            <a:r>
              <a:rPr lang="nb-NO" sz="2800" dirty="0">
                <a:latin typeface="Arial" panose="020B0604020202020204" pitchFamily="34" charset="0"/>
                <a:cs typeface="Arial" panose="020B0604020202020204" pitchFamily="34" charset="0"/>
              </a:rPr>
              <a:t>dersom man prøver å gjøre en innsats men ikke lykkes</a:t>
            </a:r>
          </a:p>
          <a:p>
            <a:pPr marL="457200" indent="-457200">
              <a:buFont typeface="Courier New" panose="02070309020205020404" pitchFamily="49" charset="0"/>
              <a:buChar char="o"/>
            </a:pPr>
            <a:r>
              <a:rPr lang="nb-NO" sz="2800" dirty="0">
                <a:latin typeface="Arial" panose="020B0604020202020204" pitchFamily="34" charset="0"/>
                <a:cs typeface="Arial" panose="020B0604020202020204" pitchFamily="34" charset="0"/>
              </a:rPr>
              <a:t>dersom eleven opplever noe som vanskelig eller vondt</a:t>
            </a:r>
            <a:br>
              <a:rPr lang="nb-NO" sz="2800" dirty="0">
                <a:latin typeface="Arial" panose="020B0604020202020204" pitchFamily="34" charset="0"/>
                <a:cs typeface="Arial" panose="020B0604020202020204" pitchFamily="34" charset="0"/>
              </a:rPr>
            </a:br>
            <a:endParaRPr lang="nb-NO" sz="2800" dirty="0">
              <a:latin typeface="Arial" panose="020B0604020202020204" pitchFamily="34" charset="0"/>
              <a:cs typeface="Arial" panose="020B0604020202020204" pitchFamily="34" charset="0"/>
            </a:endParaRPr>
          </a:p>
          <a:p>
            <a:r>
              <a:rPr lang="nb-NO" sz="2800" dirty="0">
                <a:latin typeface="Arial" panose="020B0604020202020204" pitchFamily="34" charset="0"/>
                <a:cs typeface="Arial" panose="020B0604020202020204" pitchFamily="34" charset="0"/>
              </a:rPr>
              <a:t>Elever kan anerkjennes på følelser og på opplevelse, selv om handlingen de gjør ikke er akseptabel.</a:t>
            </a:r>
            <a:endParaRPr lang="nb-NO" sz="4400" dirty="0">
              <a:latin typeface="Arial" panose="020B0604020202020204" pitchFamily="34" charset="0"/>
              <a:cs typeface="Arial" panose="020B0604020202020204" pitchFamily="34" charset="0"/>
            </a:endParaRPr>
          </a:p>
        </p:txBody>
      </p:sp>
      <p:sp>
        <p:nvSpPr>
          <p:cNvPr id="4" name="Plassholder for bunntekst 3">
            <a:extLst>
              <a:ext uri="{FF2B5EF4-FFF2-40B4-BE49-F238E27FC236}">
                <a16:creationId xmlns:a16="http://schemas.microsoft.com/office/drawing/2014/main" id="{EC1D6D50-849B-7D43-8265-3D4FD4055FC3}"/>
              </a:ext>
            </a:extLst>
          </p:cNvPr>
          <p:cNvSpPr>
            <a:spLocks noGrp="1"/>
          </p:cNvSpPr>
          <p:nvPr>
            <p:ph type="ftr" sz="quarter" idx="11"/>
          </p:nvPr>
        </p:nvSpPr>
        <p:spPr/>
        <p:txBody>
          <a:bodyPr/>
          <a:lstStyle/>
          <a:p>
            <a:r>
              <a:rPr lang="nb-NO"/>
              <a:t>Mellom vil ikke - og kan ikke.  Sørlandske lærerstevne 2025</a:t>
            </a:r>
          </a:p>
        </p:txBody>
      </p:sp>
    </p:spTree>
    <p:extLst>
      <p:ext uri="{BB962C8B-B14F-4D97-AF65-F5344CB8AC3E}">
        <p14:creationId xmlns:p14="http://schemas.microsoft.com/office/powerpoint/2010/main" val="4075429023"/>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ktangel 1"/>
          <p:cNvSpPr/>
          <p:nvPr/>
        </p:nvSpPr>
        <p:spPr>
          <a:xfrm>
            <a:off x="251520" y="260648"/>
            <a:ext cx="8856984" cy="6247864"/>
          </a:xfrm>
          <a:prstGeom prst="rect">
            <a:avLst/>
          </a:prstGeom>
        </p:spPr>
        <p:txBody>
          <a:bodyPr wrap="square">
            <a:spAutoFit/>
          </a:bodyPr>
          <a:lstStyle/>
          <a:p>
            <a:r>
              <a:rPr lang="nb-NO" sz="3200" b="1" dirty="0">
                <a:latin typeface="Arial" panose="020B0604020202020204" pitchFamily="34" charset="0"/>
                <a:cs typeface="Arial" panose="020B0604020202020204" pitchFamily="34" charset="0"/>
              </a:rPr>
              <a:t>Tilrettelegging</a:t>
            </a:r>
            <a:br>
              <a:rPr lang="nb-NO" sz="3200" b="1" dirty="0">
                <a:latin typeface="Arial" panose="020B0604020202020204" pitchFamily="34" charset="0"/>
                <a:cs typeface="Arial" panose="020B0604020202020204" pitchFamily="34" charset="0"/>
              </a:rPr>
            </a:br>
            <a:endParaRPr lang="nb-NO" sz="3200" b="1" dirty="0">
              <a:latin typeface="Arial" panose="020B0604020202020204" pitchFamily="34" charset="0"/>
              <a:cs typeface="Arial" panose="020B0604020202020204" pitchFamily="34" charset="0"/>
            </a:endParaRPr>
          </a:p>
          <a:p>
            <a:r>
              <a:rPr lang="nb-NO" sz="2800" dirty="0">
                <a:latin typeface="Arial" panose="020B0604020202020204" pitchFamily="34" charset="0"/>
                <a:cs typeface="Arial" panose="020B0604020202020204" pitchFamily="34" charset="0"/>
              </a:rPr>
              <a:t>En viktig del av lærerrollen er å være tilrettelegger slik at elever skal få til det som skolen, foreldre og samfunnet ønsker at de skal få til. </a:t>
            </a:r>
            <a:br>
              <a:rPr lang="nb-NO" sz="2800" dirty="0">
                <a:latin typeface="Arial" panose="020B0604020202020204" pitchFamily="34" charset="0"/>
                <a:cs typeface="Arial" panose="020B0604020202020204" pitchFamily="34" charset="0"/>
              </a:rPr>
            </a:br>
            <a:endParaRPr lang="nb-NO" sz="2800" dirty="0">
              <a:latin typeface="Arial" panose="020B0604020202020204" pitchFamily="34" charset="0"/>
              <a:cs typeface="Arial" panose="020B0604020202020204" pitchFamily="34" charset="0"/>
            </a:endParaRPr>
          </a:p>
          <a:p>
            <a:endParaRPr lang="nb-NO" sz="2800" dirty="0">
              <a:latin typeface="Arial" panose="020B0604020202020204" pitchFamily="34" charset="0"/>
              <a:cs typeface="Arial" panose="020B0604020202020204" pitchFamily="34" charset="0"/>
            </a:endParaRPr>
          </a:p>
          <a:p>
            <a:r>
              <a:rPr lang="nb-NO" sz="2800" dirty="0">
                <a:latin typeface="Arial" panose="020B0604020202020204" pitchFamily="34" charset="0"/>
                <a:cs typeface="Arial" panose="020B0604020202020204" pitchFamily="34" charset="0"/>
              </a:rPr>
              <a:t>Endring av atferd og uakseptable forhold hos  enkeltelever og elevgrupper kan kreve aktiv tilrettelegging fra voksne. Det kan for eksempel være innføring av rutiner, jevnlige påminnelser, tilstedeværelse eller organisering, som har det til felles at det dels hjelper elever til å få til det som er ønsket, og dels forhindrer negativ eller uønsket atferd. </a:t>
            </a:r>
            <a:endParaRPr lang="nb-NO" sz="4400" dirty="0">
              <a:latin typeface="Arial" panose="020B0604020202020204" pitchFamily="34" charset="0"/>
              <a:cs typeface="Arial" panose="020B0604020202020204" pitchFamily="34" charset="0"/>
            </a:endParaRPr>
          </a:p>
        </p:txBody>
      </p:sp>
      <p:pic>
        <p:nvPicPr>
          <p:cNvPr id="3" name="Bild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92280" y="2276872"/>
            <a:ext cx="1828800" cy="1219200"/>
          </a:xfrm>
          <a:prstGeom prst="rect">
            <a:avLst/>
          </a:prstGeom>
        </p:spPr>
      </p:pic>
      <p:sp>
        <p:nvSpPr>
          <p:cNvPr id="4" name="Plassholder for bunntekst 3">
            <a:extLst>
              <a:ext uri="{FF2B5EF4-FFF2-40B4-BE49-F238E27FC236}">
                <a16:creationId xmlns:a16="http://schemas.microsoft.com/office/drawing/2014/main" id="{B0A8E468-50FC-A46D-6B2C-CD93D1B27F3E}"/>
              </a:ext>
            </a:extLst>
          </p:cNvPr>
          <p:cNvSpPr>
            <a:spLocks noGrp="1"/>
          </p:cNvSpPr>
          <p:nvPr>
            <p:ph type="ftr" sz="quarter" idx="11"/>
          </p:nvPr>
        </p:nvSpPr>
        <p:spPr/>
        <p:txBody>
          <a:bodyPr/>
          <a:lstStyle/>
          <a:p>
            <a:r>
              <a:rPr lang="nb-NO"/>
              <a:t>Mellom vil ikke - og kan ikke.  Sørlandske lærerstevne 2025</a:t>
            </a:r>
          </a:p>
        </p:txBody>
      </p:sp>
    </p:spTree>
    <p:extLst>
      <p:ext uri="{BB962C8B-B14F-4D97-AF65-F5344CB8AC3E}">
        <p14:creationId xmlns:p14="http://schemas.microsoft.com/office/powerpoint/2010/main" val="703294043"/>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17486" y="2132856"/>
            <a:ext cx="3145858" cy="2752625"/>
          </a:xfrm>
          <a:prstGeom prst="rect">
            <a:avLst/>
          </a:prstGeom>
        </p:spPr>
      </p:pic>
      <p:pic>
        <p:nvPicPr>
          <p:cNvPr id="3" name="Bild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93604" y="2780928"/>
            <a:ext cx="1772816" cy="1772816"/>
          </a:xfrm>
          <a:prstGeom prst="rect">
            <a:avLst/>
          </a:prstGeom>
        </p:spPr>
      </p:pic>
      <p:sp>
        <p:nvSpPr>
          <p:cNvPr id="2" name="Rektangel 1"/>
          <p:cNvSpPr/>
          <p:nvPr/>
        </p:nvSpPr>
        <p:spPr>
          <a:xfrm>
            <a:off x="467544" y="260648"/>
            <a:ext cx="8424936" cy="6678751"/>
          </a:xfrm>
          <a:prstGeom prst="rect">
            <a:avLst/>
          </a:prstGeom>
        </p:spPr>
        <p:txBody>
          <a:bodyPr wrap="square">
            <a:spAutoFit/>
          </a:bodyPr>
          <a:lstStyle/>
          <a:p>
            <a:r>
              <a:rPr lang="nb-NO" sz="3200" b="1" dirty="0">
                <a:latin typeface="Arial" panose="020B0604020202020204" pitchFamily="34" charset="0"/>
                <a:cs typeface="Arial" panose="020B0604020202020204" pitchFamily="34" charset="0"/>
              </a:rPr>
              <a:t>Begrensning av handlingsrom</a:t>
            </a:r>
            <a:br>
              <a:rPr lang="nb-NO" sz="3200" b="1" dirty="0">
                <a:latin typeface="Arial" panose="020B0604020202020204" pitchFamily="34" charset="0"/>
                <a:cs typeface="Arial" panose="020B0604020202020204" pitchFamily="34" charset="0"/>
              </a:rPr>
            </a:br>
            <a:endParaRPr lang="nb-NO" sz="3200" b="1" dirty="0">
              <a:latin typeface="Arial" panose="020B0604020202020204" pitchFamily="34" charset="0"/>
              <a:cs typeface="Arial" panose="020B0604020202020204" pitchFamily="34" charset="0"/>
            </a:endParaRPr>
          </a:p>
          <a:p>
            <a:r>
              <a:rPr lang="nb-NO" sz="2800" dirty="0">
                <a:latin typeface="Arial" panose="020B0604020202020204" pitchFamily="34" charset="0"/>
                <a:cs typeface="Arial" panose="020B0604020202020204" pitchFamily="34" charset="0"/>
              </a:rPr>
              <a:t>Grunnmuren for all virksomhet i skolen må alltid ligge fast: Ingen har, uansett grunn, rett til å ødelegge for andre, eller gjøre andre vondt. Det er skolens ansvar å stoppe krenkende og ødeleggende atferd. </a:t>
            </a:r>
            <a:br>
              <a:rPr lang="nb-NO" sz="2800" dirty="0">
                <a:latin typeface="Arial" panose="020B0604020202020204" pitchFamily="34" charset="0"/>
                <a:cs typeface="Arial" panose="020B0604020202020204" pitchFamily="34" charset="0"/>
              </a:rPr>
            </a:br>
            <a:br>
              <a:rPr lang="nb-NO" sz="2800" dirty="0">
                <a:latin typeface="Arial" panose="020B0604020202020204" pitchFamily="34" charset="0"/>
                <a:cs typeface="Arial" panose="020B0604020202020204" pitchFamily="34" charset="0"/>
              </a:rPr>
            </a:br>
            <a:br>
              <a:rPr lang="nb-NO" sz="2800" dirty="0">
                <a:latin typeface="Arial" panose="020B0604020202020204" pitchFamily="34" charset="0"/>
                <a:cs typeface="Arial" panose="020B0604020202020204" pitchFamily="34" charset="0"/>
              </a:rPr>
            </a:br>
            <a:r>
              <a:rPr lang="nb-NO" sz="2800" dirty="0">
                <a:latin typeface="Arial" panose="020B0604020202020204" pitchFamily="34" charset="0"/>
                <a:cs typeface="Arial" panose="020B0604020202020204" pitchFamily="34" charset="0"/>
              </a:rPr>
              <a:t>De fleste elevene i skolen kan ta gode valg på de fleste områder. For elever som enten fortsetter å ta dårlige valg, eller som ikke får til nødvendig endring, men fortsetter med krenkende, ødeleggende og uakseptabel atferd, kan det være nødvendig å begrense handlingsrommet.</a:t>
            </a:r>
            <a:endParaRPr lang="nb-NO" sz="4400" dirty="0">
              <a:latin typeface="Arial" panose="020B0604020202020204" pitchFamily="34" charset="0"/>
              <a:cs typeface="Arial" panose="020B0604020202020204" pitchFamily="34" charset="0"/>
            </a:endParaRPr>
          </a:p>
        </p:txBody>
      </p:sp>
      <p:sp>
        <p:nvSpPr>
          <p:cNvPr id="5" name="Plassholder for bunntekst 4">
            <a:extLst>
              <a:ext uri="{FF2B5EF4-FFF2-40B4-BE49-F238E27FC236}">
                <a16:creationId xmlns:a16="http://schemas.microsoft.com/office/drawing/2014/main" id="{8F64F768-929C-0D16-364A-BA4717244A2B}"/>
              </a:ext>
            </a:extLst>
          </p:cNvPr>
          <p:cNvSpPr>
            <a:spLocks noGrp="1"/>
          </p:cNvSpPr>
          <p:nvPr>
            <p:ph type="ftr" sz="quarter" idx="11"/>
          </p:nvPr>
        </p:nvSpPr>
        <p:spPr/>
        <p:txBody>
          <a:bodyPr/>
          <a:lstStyle/>
          <a:p>
            <a:r>
              <a:rPr lang="nb-NO"/>
              <a:t>Mellom vil ikke - og kan ikke.  Sørlandske lærerstevne 2025</a:t>
            </a:r>
          </a:p>
        </p:txBody>
      </p:sp>
    </p:spTree>
    <p:extLst>
      <p:ext uri="{BB962C8B-B14F-4D97-AF65-F5344CB8AC3E}">
        <p14:creationId xmlns:p14="http://schemas.microsoft.com/office/powerpoint/2010/main" val="25565318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212" y="404664"/>
            <a:ext cx="9057577" cy="64533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Plassholder for bunntekst 1">
            <a:extLst>
              <a:ext uri="{FF2B5EF4-FFF2-40B4-BE49-F238E27FC236}">
                <a16:creationId xmlns:a16="http://schemas.microsoft.com/office/drawing/2014/main" id="{22FAB427-E1CA-F5EF-1112-BBC8585C0163}"/>
              </a:ext>
            </a:extLst>
          </p:cNvPr>
          <p:cNvSpPr>
            <a:spLocks noGrp="1"/>
          </p:cNvSpPr>
          <p:nvPr>
            <p:ph type="ftr" sz="quarter" idx="11"/>
          </p:nvPr>
        </p:nvSpPr>
        <p:spPr/>
        <p:txBody>
          <a:bodyPr/>
          <a:lstStyle/>
          <a:p>
            <a:r>
              <a:rPr lang="nb-NO"/>
              <a:t>Mellom vil ikke - og kan ikke.  Sørlandske lærerstevne 2025</a:t>
            </a:r>
          </a:p>
        </p:txBody>
      </p:sp>
    </p:spTree>
    <p:extLst>
      <p:ext uri="{BB962C8B-B14F-4D97-AF65-F5344CB8AC3E}">
        <p14:creationId xmlns:p14="http://schemas.microsoft.com/office/powerpoint/2010/main" val="121669865"/>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63688" y="2564904"/>
            <a:ext cx="5616624" cy="4370435"/>
          </a:xfrm>
          <a:prstGeom prst="rect">
            <a:avLst/>
          </a:prstGeom>
        </p:spPr>
      </p:pic>
      <p:sp>
        <p:nvSpPr>
          <p:cNvPr id="3" name="Rektangel 2"/>
          <p:cNvSpPr/>
          <p:nvPr/>
        </p:nvSpPr>
        <p:spPr>
          <a:xfrm>
            <a:off x="611560" y="476672"/>
            <a:ext cx="8208912" cy="2369880"/>
          </a:xfrm>
          <a:prstGeom prst="rect">
            <a:avLst/>
          </a:prstGeom>
        </p:spPr>
        <p:txBody>
          <a:bodyPr wrap="square">
            <a:spAutoFit/>
          </a:bodyPr>
          <a:lstStyle/>
          <a:p>
            <a:r>
              <a:rPr lang="nb-NO" sz="2800" dirty="0">
                <a:latin typeface="Arial" panose="020B0604020202020204" pitchFamily="34" charset="0"/>
                <a:cs typeface="Arial" panose="020B0604020202020204" pitchFamily="34" charset="0"/>
              </a:rPr>
              <a:t>                                    </a:t>
            </a:r>
            <a:r>
              <a:rPr lang="nb-NO" sz="3600" b="1" dirty="0">
                <a:latin typeface="Arial" panose="020B0604020202020204" pitchFamily="34" charset="0"/>
                <a:cs typeface="Arial" panose="020B0604020202020204" pitchFamily="34" charset="0"/>
              </a:rPr>
              <a:t>NB!</a:t>
            </a:r>
            <a:br>
              <a:rPr lang="nb-NO" sz="2800" dirty="0">
                <a:latin typeface="Arial" panose="020B0604020202020204" pitchFamily="34" charset="0"/>
                <a:cs typeface="Arial" panose="020B0604020202020204" pitchFamily="34" charset="0"/>
              </a:rPr>
            </a:br>
            <a:r>
              <a:rPr lang="nb-NO" sz="2800" dirty="0">
                <a:latin typeface="Arial" panose="020B0604020202020204" pitchFamily="34" charset="0"/>
                <a:cs typeface="Arial" panose="020B0604020202020204" pitchFamily="34" charset="0"/>
              </a:rPr>
              <a:t>Begrensning av elevers handlingsrom bør alltid være del av en pakke, hvor den gode relasjonen, tilrettelegging, og ansvarliggjøring er andre viktige elementer.</a:t>
            </a:r>
          </a:p>
        </p:txBody>
      </p:sp>
      <p:sp>
        <p:nvSpPr>
          <p:cNvPr id="4" name="Plassholder for bunntekst 3">
            <a:extLst>
              <a:ext uri="{FF2B5EF4-FFF2-40B4-BE49-F238E27FC236}">
                <a16:creationId xmlns:a16="http://schemas.microsoft.com/office/drawing/2014/main" id="{E4237785-BB53-1C22-4F75-64EA594A78D8}"/>
              </a:ext>
            </a:extLst>
          </p:cNvPr>
          <p:cNvSpPr>
            <a:spLocks noGrp="1"/>
          </p:cNvSpPr>
          <p:nvPr>
            <p:ph type="ftr" sz="quarter" idx="11"/>
          </p:nvPr>
        </p:nvSpPr>
        <p:spPr/>
        <p:txBody>
          <a:bodyPr/>
          <a:lstStyle/>
          <a:p>
            <a:r>
              <a:rPr lang="nb-NO"/>
              <a:t>Mellom vil ikke - og kan ikke.  Sørlandske lærerstevne 2025</a:t>
            </a:r>
          </a:p>
        </p:txBody>
      </p:sp>
    </p:spTree>
    <p:extLst>
      <p:ext uri="{BB962C8B-B14F-4D97-AF65-F5344CB8AC3E}">
        <p14:creationId xmlns:p14="http://schemas.microsoft.com/office/powerpoint/2010/main" val="3432235445"/>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ktangel 1"/>
          <p:cNvSpPr/>
          <p:nvPr/>
        </p:nvSpPr>
        <p:spPr>
          <a:xfrm>
            <a:off x="467544" y="260648"/>
            <a:ext cx="8424936" cy="6247864"/>
          </a:xfrm>
          <a:prstGeom prst="rect">
            <a:avLst/>
          </a:prstGeom>
        </p:spPr>
        <p:txBody>
          <a:bodyPr wrap="square">
            <a:spAutoFit/>
          </a:bodyPr>
          <a:lstStyle/>
          <a:p>
            <a:r>
              <a:rPr lang="nb-NO" sz="3200" b="1" dirty="0">
                <a:latin typeface="Arial" panose="020B0604020202020204" pitchFamily="34" charset="0"/>
                <a:cs typeface="Arial" panose="020B0604020202020204" pitchFamily="34" charset="0"/>
              </a:rPr>
              <a:t>Ansvarliggjøring</a:t>
            </a:r>
            <a:br>
              <a:rPr lang="nb-NO" sz="3200" b="1" dirty="0">
                <a:latin typeface="Arial" panose="020B0604020202020204" pitchFamily="34" charset="0"/>
                <a:cs typeface="Arial" panose="020B0604020202020204" pitchFamily="34" charset="0"/>
              </a:rPr>
            </a:br>
            <a:endParaRPr lang="nb-NO" sz="3200" b="1" dirty="0">
              <a:latin typeface="Arial" panose="020B0604020202020204" pitchFamily="34" charset="0"/>
              <a:cs typeface="Arial" panose="020B0604020202020204" pitchFamily="34" charset="0"/>
            </a:endParaRPr>
          </a:p>
          <a:p>
            <a:r>
              <a:rPr lang="nb-NO" sz="2400" dirty="0">
                <a:latin typeface="Arial" panose="020B0604020202020204" pitchFamily="34" charset="0"/>
                <a:cs typeface="Arial" panose="020B0604020202020204" pitchFamily="34" charset="0"/>
              </a:rPr>
              <a:t>Det bør aldri være et spørsmål </a:t>
            </a:r>
            <a:r>
              <a:rPr lang="nb-NO" sz="2400" b="1" i="1" dirty="0">
                <a:latin typeface="Arial" panose="020B0604020202020204" pitchFamily="34" charset="0"/>
                <a:cs typeface="Arial" panose="020B0604020202020204" pitchFamily="34" charset="0"/>
              </a:rPr>
              <a:t>om </a:t>
            </a:r>
            <a:r>
              <a:rPr lang="nb-NO" sz="2400" dirty="0">
                <a:latin typeface="Arial" panose="020B0604020202020204" pitchFamily="34" charset="0"/>
                <a:cs typeface="Arial" panose="020B0604020202020204" pitchFamily="34" charset="0"/>
              </a:rPr>
              <a:t>man kan bruke ansvarliggjøring som virkemiddel for endring, men et spørsmål om </a:t>
            </a:r>
            <a:r>
              <a:rPr lang="nb-NO" sz="2400" b="1" i="1" dirty="0">
                <a:latin typeface="Arial" panose="020B0604020202020204" pitchFamily="34" charset="0"/>
                <a:cs typeface="Arial" panose="020B0604020202020204" pitchFamily="34" charset="0"/>
              </a:rPr>
              <a:t>hvordan</a:t>
            </a:r>
            <a:r>
              <a:rPr lang="nb-NO" sz="2400" dirty="0">
                <a:latin typeface="Arial" panose="020B0604020202020204" pitchFamily="34" charset="0"/>
                <a:cs typeface="Arial" panose="020B0604020202020204" pitchFamily="34" charset="0"/>
              </a:rPr>
              <a:t>, og innenfor hvilke rammer. </a:t>
            </a:r>
            <a:br>
              <a:rPr lang="nb-NO" sz="2400" dirty="0">
                <a:latin typeface="Arial" panose="020B0604020202020204" pitchFamily="34" charset="0"/>
                <a:cs typeface="Arial" panose="020B0604020202020204" pitchFamily="34" charset="0"/>
              </a:rPr>
            </a:br>
            <a:br>
              <a:rPr lang="nb-NO" sz="2400" dirty="0">
                <a:latin typeface="Arial" panose="020B0604020202020204" pitchFamily="34" charset="0"/>
                <a:cs typeface="Arial" panose="020B0604020202020204" pitchFamily="34" charset="0"/>
              </a:rPr>
            </a:br>
            <a:r>
              <a:rPr lang="nb-NO" sz="2400" dirty="0">
                <a:latin typeface="Arial" panose="020B0604020202020204" pitchFamily="34" charset="0"/>
                <a:cs typeface="Arial" panose="020B0604020202020204" pitchFamily="34" charset="0"/>
              </a:rPr>
              <a:t>Forutsetninger for god ansvarliggjøring er at det er forutsigbart hva som forventes, og forutsigbart hva som vil skje dersom man bryter med standarder og forventninger. </a:t>
            </a:r>
            <a:br>
              <a:rPr lang="nb-NO" sz="2400" dirty="0">
                <a:latin typeface="Arial" panose="020B0604020202020204" pitchFamily="34" charset="0"/>
                <a:cs typeface="Arial" panose="020B0604020202020204" pitchFamily="34" charset="0"/>
              </a:rPr>
            </a:br>
            <a:br>
              <a:rPr lang="nb-NO" sz="2400" dirty="0">
                <a:latin typeface="Arial" panose="020B0604020202020204" pitchFamily="34" charset="0"/>
                <a:cs typeface="Arial" panose="020B0604020202020204" pitchFamily="34" charset="0"/>
              </a:rPr>
            </a:br>
            <a:r>
              <a:rPr lang="nb-NO" sz="2400" dirty="0">
                <a:latin typeface="Arial" panose="020B0604020202020204" pitchFamily="34" charset="0"/>
                <a:cs typeface="Arial" panose="020B0604020202020204" pitchFamily="34" charset="0"/>
              </a:rPr>
              <a:t>En annen forutsetning er at ansvarliggjøringen ikke er relasjonsnedbrytende. Da kreves ansvarliggjøring uten sinne og uten negativitet.</a:t>
            </a:r>
            <a:br>
              <a:rPr lang="nb-NO" sz="2400" dirty="0">
                <a:latin typeface="Arial" panose="020B0604020202020204" pitchFamily="34" charset="0"/>
                <a:cs typeface="Arial" panose="020B0604020202020204" pitchFamily="34" charset="0"/>
              </a:rPr>
            </a:br>
            <a:br>
              <a:rPr lang="nb-NO" sz="2400" dirty="0">
                <a:latin typeface="Arial" panose="020B0604020202020204" pitchFamily="34" charset="0"/>
                <a:cs typeface="Arial" panose="020B0604020202020204" pitchFamily="34" charset="0"/>
              </a:rPr>
            </a:br>
            <a:r>
              <a:rPr lang="nb-NO" sz="2400" dirty="0">
                <a:latin typeface="Arial" panose="020B0604020202020204" pitchFamily="34" charset="0"/>
                <a:cs typeface="Arial" panose="020B0604020202020204" pitchFamily="34" charset="0"/>
              </a:rPr>
              <a:t>Ansvarliggjøring handler i første omgang ikke om å slå til med </a:t>
            </a:r>
            <a:r>
              <a:rPr lang="nb-NO" sz="2400" dirty="0" err="1">
                <a:latin typeface="Arial" panose="020B0604020202020204" pitchFamily="34" charset="0"/>
                <a:cs typeface="Arial" panose="020B0604020202020204" pitchFamily="34" charset="0"/>
              </a:rPr>
              <a:t>storslegga</a:t>
            </a:r>
            <a:r>
              <a:rPr lang="nb-NO" sz="2400" dirty="0">
                <a:latin typeface="Arial" panose="020B0604020202020204" pitchFamily="34" charset="0"/>
                <a:cs typeface="Arial" panose="020B0604020202020204" pitchFamily="34" charset="0"/>
              </a:rPr>
              <a:t>, men om å se, gripe fatt i og følge opp.</a:t>
            </a:r>
            <a:endParaRPr lang="nb-NO" sz="4000" dirty="0">
              <a:latin typeface="Arial" panose="020B0604020202020204" pitchFamily="34" charset="0"/>
              <a:cs typeface="Arial" panose="020B0604020202020204" pitchFamily="34" charset="0"/>
            </a:endParaRPr>
          </a:p>
        </p:txBody>
      </p:sp>
      <p:pic>
        <p:nvPicPr>
          <p:cNvPr id="4" name="Bild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80312" y="116632"/>
            <a:ext cx="1611265" cy="1292235"/>
          </a:xfrm>
          <a:prstGeom prst="rect">
            <a:avLst/>
          </a:prstGeom>
        </p:spPr>
      </p:pic>
      <p:sp>
        <p:nvSpPr>
          <p:cNvPr id="3" name="Plassholder for bunntekst 2">
            <a:extLst>
              <a:ext uri="{FF2B5EF4-FFF2-40B4-BE49-F238E27FC236}">
                <a16:creationId xmlns:a16="http://schemas.microsoft.com/office/drawing/2014/main" id="{768FEE23-4081-6F10-3A0F-E7F3E35E4B5E}"/>
              </a:ext>
            </a:extLst>
          </p:cNvPr>
          <p:cNvSpPr>
            <a:spLocks noGrp="1"/>
          </p:cNvSpPr>
          <p:nvPr>
            <p:ph type="ftr" sz="quarter" idx="11"/>
          </p:nvPr>
        </p:nvSpPr>
        <p:spPr/>
        <p:txBody>
          <a:bodyPr/>
          <a:lstStyle/>
          <a:p>
            <a:r>
              <a:rPr lang="nb-NO"/>
              <a:t>Mellom vil ikke - og kan ikke.  Sørlandske lærerstevne 2025</a:t>
            </a:r>
          </a:p>
        </p:txBody>
      </p:sp>
    </p:spTree>
    <p:extLst>
      <p:ext uri="{BB962C8B-B14F-4D97-AF65-F5344CB8AC3E}">
        <p14:creationId xmlns:p14="http://schemas.microsoft.com/office/powerpoint/2010/main" val="3332198160"/>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3568" y="-314125"/>
            <a:ext cx="4600724" cy="7172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kstSylinder 1"/>
          <p:cNvSpPr txBox="1"/>
          <p:nvPr/>
        </p:nvSpPr>
        <p:spPr>
          <a:xfrm>
            <a:off x="5284292" y="764704"/>
            <a:ext cx="3384376" cy="3970318"/>
          </a:xfrm>
          <a:prstGeom prst="rect">
            <a:avLst/>
          </a:prstGeom>
          <a:noFill/>
        </p:spPr>
        <p:txBody>
          <a:bodyPr wrap="square" rtlCol="0">
            <a:spAutoFit/>
          </a:bodyPr>
          <a:lstStyle/>
          <a:p>
            <a:r>
              <a:rPr lang="nb-NO" sz="3600" dirty="0">
                <a:latin typeface="Arial" panose="020B0604020202020204" pitchFamily="34" charset="0"/>
                <a:cs typeface="Arial" panose="020B0604020202020204" pitchFamily="34" charset="0"/>
              </a:rPr>
              <a:t>Et barn vil sjelden huske hva du sa, men de vil alltid huske hvordan du fikk dem til å føle seg. </a:t>
            </a:r>
          </a:p>
        </p:txBody>
      </p:sp>
      <p:pic>
        <p:nvPicPr>
          <p:cNvPr id="44036" name="Picture 4" descr="http://m.c.lnkd.licdn.com/mpr/mpr/AAEAAQAAAAAAAAAEAAAAJDk2MjNjNWQ2LTJmOTItNGU2Zi1hNjQ3LWI5MWNkZmY3YWM0Mg.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68760" y="-7506"/>
            <a:ext cx="7553052" cy="6604857"/>
          </a:xfrm>
          <a:prstGeom prst="rect">
            <a:avLst/>
          </a:prstGeom>
          <a:noFill/>
          <a:extLst>
            <a:ext uri="{909E8E84-426E-40DD-AFC4-6F175D3DCCD1}">
              <a14:hiddenFill xmlns:a14="http://schemas.microsoft.com/office/drawing/2010/main">
                <a:solidFill>
                  <a:srgbClr val="FFFFFF"/>
                </a:solidFill>
              </a14:hiddenFill>
            </a:ext>
          </a:extLst>
        </p:spPr>
      </p:pic>
      <p:sp>
        <p:nvSpPr>
          <p:cNvPr id="3" name="Plassholder for bunntekst 2">
            <a:extLst>
              <a:ext uri="{FF2B5EF4-FFF2-40B4-BE49-F238E27FC236}">
                <a16:creationId xmlns:a16="http://schemas.microsoft.com/office/drawing/2014/main" id="{F02A2793-2456-84CD-4575-65AC990F3689}"/>
              </a:ext>
            </a:extLst>
          </p:cNvPr>
          <p:cNvSpPr>
            <a:spLocks noGrp="1"/>
          </p:cNvSpPr>
          <p:nvPr>
            <p:ph type="ftr" sz="quarter" idx="11"/>
          </p:nvPr>
        </p:nvSpPr>
        <p:spPr/>
        <p:txBody>
          <a:bodyPr/>
          <a:lstStyle/>
          <a:p>
            <a:r>
              <a:rPr lang="nb-NO"/>
              <a:t>Mellom vil ikke - og kan ikke.  Sørlandske lærerstevne 2025</a:t>
            </a:r>
          </a:p>
        </p:txBody>
      </p:sp>
    </p:spTree>
    <p:extLst>
      <p:ext uri="{BB962C8B-B14F-4D97-AF65-F5344CB8AC3E}">
        <p14:creationId xmlns:p14="http://schemas.microsoft.com/office/powerpoint/2010/main" val="1246708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nodeType="clickEffect">
                                  <p:stCondLst>
                                    <p:cond delay="0"/>
                                  </p:stCondLst>
                                  <p:childTnLst>
                                    <p:set>
                                      <p:cBhvr>
                                        <p:cTn id="6" dur="1" fill="hold">
                                          <p:stCondLst>
                                            <p:cond delay="0"/>
                                          </p:stCondLst>
                                        </p:cTn>
                                        <p:tgtEl>
                                          <p:spTgt spid="44036"/>
                                        </p:tgtEl>
                                        <p:attrNameLst>
                                          <p:attrName>style.visibility</p:attrName>
                                        </p:attrNameLst>
                                      </p:cBhvr>
                                      <p:to>
                                        <p:strVal val="visible"/>
                                      </p:to>
                                    </p:set>
                                    <p:animEffect transition="in" filter="circle(out)">
                                      <p:cBhvr>
                                        <p:cTn id="7" dur="2000"/>
                                        <p:tgtEl>
                                          <p:spTgt spid="440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ktangel 1"/>
          <p:cNvSpPr/>
          <p:nvPr/>
        </p:nvSpPr>
        <p:spPr>
          <a:xfrm>
            <a:off x="467544" y="260648"/>
            <a:ext cx="8424936" cy="6247864"/>
          </a:xfrm>
          <a:prstGeom prst="rect">
            <a:avLst/>
          </a:prstGeom>
        </p:spPr>
        <p:txBody>
          <a:bodyPr wrap="square">
            <a:spAutoFit/>
          </a:bodyPr>
          <a:lstStyle/>
          <a:p>
            <a:r>
              <a:rPr lang="nb-NO" sz="3200" b="1" dirty="0">
                <a:latin typeface="Arial" panose="020B0604020202020204" pitchFamily="34" charset="0"/>
                <a:cs typeface="Arial" panose="020B0604020202020204" pitchFamily="34" charset="0"/>
              </a:rPr>
              <a:t>Å lykkes</a:t>
            </a:r>
            <a:br>
              <a:rPr lang="nb-NO" sz="3200" b="1" dirty="0">
                <a:latin typeface="Arial" panose="020B0604020202020204" pitchFamily="34" charset="0"/>
                <a:cs typeface="Arial" panose="020B0604020202020204" pitchFamily="34" charset="0"/>
              </a:rPr>
            </a:br>
            <a:endParaRPr lang="nb-NO" sz="3200" b="1" dirty="0">
              <a:latin typeface="Arial" panose="020B0604020202020204" pitchFamily="34" charset="0"/>
              <a:cs typeface="Arial" panose="020B0604020202020204" pitchFamily="34" charset="0"/>
            </a:endParaRPr>
          </a:p>
          <a:p>
            <a:r>
              <a:rPr lang="nb-NO" sz="2400" dirty="0">
                <a:latin typeface="Arial" panose="020B0604020202020204" pitchFamily="34" charset="0"/>
                <a:cs typeface="Arial" panose="020B0604020202020204" pitchFamily="34" charset="0"/>
              </a:rPr>
              <a:t>Alle mennesker trenger opplevelser av å lykkes. Å lykkes, bidrar til å bygge det gode selvbildet, og er samtidig et nødvendig element i arbeidet med å løfte elever ut av negative roller. Barn og voksne som lykkes på et område, ønsker gjerne å lykkes mer. Det gir et påtrykk til å gjøre mer av det samme. </a:t>
            </a:r>
            <a:br>
              <a:rPr lang="nb-NO" sz="2400" dirty="0">
                <a:latin typeface="Arial" panose="020B0604020202020204" pitchFamily="34" charset="0"/>
                <a:cs typeface="Arial" panose="020B0604020202020204" pitchFamily="34" charset="0"/>
              </a:rPr>
            </a:br>
            <a:br>
              <a:rPr lang="nb-NO" sz="2400" dirty="0">
                <a:latin typeface="Arial" panose="020B0604020202020204" pitchFamily="34" charset="0"/>
                <a:cs typeface="Arial" panose="020B0604020202020204" pitchFamily="34" charset="0"/>
              </a:rPr>
            </a:br>
            <a:endParaRPr lang="nb-NO" sz="2400" dirty="0">
              <a:latin typeface="Arial" panose="020B0604020202020204" pitchFamily="34" charset="0"/>
              <a:cs typeface="Arial" panose="020B0604020202020204" pitchFamily="34" charset="0"/>
            </a:endParaRPr>
          </a:p>
          <a:p>
            <a:endParaRPr lang="nb-NO" sz="2400" dirty="0">
              <a:latin typeface="Arial" panose="020B0604020202020204" pitchFamily="34" charset="0"/>
              <a:cs typeface="Arial" panose="020B0604020202020204" pitchFamily="34" charset="0"/>
            </a:endParaRPr>
          </a:p>
          <a:p>
            <a:br>
              <a:rPr lang="nb-NO" sz="2400" dirty="0">
                <a:latin typeface="Arial" panose="020B0604020202020204" pitchFamily="34" charset="0"/>
                <a:cs typeface="Arial" panose="020B0604020202020204" pitchFamily="34" charset="0"/>
              </a:rPr>
            </a:br>
            <a:r>
              <a:rPr lang="nb-NO" sz="2400" dirty="0">
                <a:latin typeface="Arial" panose="020B0604020202020204" pitchFamily="34" charset="0"/>
                <a:cs typeface="Arial" panose="020B0604020202020204" pitchFamily="34" charset="0"/>
              </a:rPr>
              <a:t>Å bidra til at elever i størst mulig grad lykkes på områder vi ønsker at de skal lykkes er en sentral oppgave. Det kan være i arbeidet med fag, eller det kan være endring av uvaner eller problematisk atferd, som går utover andre.</a:t>
            </a:r>
            <a:endParaRPr lang="nb-NO" sz="4000" dirty="0">
              <a:latin typeface="Arial" panose="020B0604020202020204" pitchFamily="34" charset="0"/>
              <a:cs typeface="Arial" panose="020B0604020202020204" pitchFamily="34" charset="0"/>
            </a:endParaRPr>
          </a:p>
        </p:txBody>
      </p:sp>
      <p:pic>
        <p:nvPicPr>
          <p:cNvPr id="3" name="Bild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1560" y="3501008"/>
            <a:ext cx="7620000" cy="1368152"/>
          </a:xfrm>
          <a:prstGeom prst="rect">
            <a:avLst/>
          </a:prstGeom>
        </p:spPr>
      </p:pic>
      <p:sp>
        <p:nvSpPr>
          <p:cNvPr id="4" name="Plassholder for bunntekst 3">
            <a:extLst>
              <a:ext uri="{FF2B5EF4-FFF2-40B4-BE49-F238E27FC236}">
                <a16:creationId xmlns:a16="http://schemas.microsoft.com/office/drawing/2014/main" id="{60164049-9BF3-ECD7-9C3B-EB6DCAA89E17}"/>
              </a:ext>
            </a:extLst>
          </p:cNvPr>
          <p:cNvSpPr>
            <a:spLocks noGrp="1"/>
          </p:cNvSpPr>
          <p:nvPr>
            <p:ph type="ftr" sz="quarter" idx="11"/>
          </p:nvPr>
        </p:nvSpPr>
        <p:spPr/>
        <p:txBody>
          <a:bodyPr/>
          <a:lstStyle/>
          <a:p>
            <a:r>
              <a:rPr lang="nb-NO"/>
              <a:t>Mellom vil ikke - og kan ikke.  Sørlandske lærerstevne 2025</a:t>
            </a:r>
          </a:p>
        </p:txBody>
      </p:sp>
    </p:spTree>
    <p:extLst>
      <p:ext uri="{BB962C8B-B14F-4D97-AF65-F5344CB8AC3E}">
        <p14:creationId xmlns:p14="http://schemas.microsoft.com/office/powerpoint/2010/main" val="3620246856"/>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ktangel 1"/>
          <p:cNvSpPr/>
          <p:nvPr/>
        </p:nvSpPr>
        <p:spPr>
          <a:xfrm>
            <a:off x="827584" y="332656"/>
            <a:ext cx="7468519" cy="584775"/>
          </a:xfrm>
          <a:prstGeom prst="rect">
            <a:avLst/>
          </a:prstGeom>
        </p:spPr>
        <p:txBody>
          <a:bodyPr wrap="none">
            <a:spAutoFit/>
          </a:bodyPr>
          <a:lstStyle/>
          <a:p>
            <a:r>
              <a:rPr lang="nb-NO" sz="3200" b="1" dirty="0">
                <a:latin typeface="Arial" panose="020B0604020202020204" pitchFamily="34" charset="0"/>
                <a:ea typeface="Calibri" panose="020F0502020204030204" pitchFamily="34" charset="0"/>
              </a:rPr>
              <a:t>Trygge elever i en inkluderende skole</a:t>
            </a:r>
            <a:endParaRPr lang="en-US" sz="3200" dirty="0"/>
          </a:p>
        </p:txBody>
      </p:sp>
      <p:sp>
        <p:nvSpPr>
          <p:cNvPr id="3" name="Rektangel 2"/>
          <p:cNvSpPr/>
          <p:nvPr/>
        </p:nvSpPr>
        <p:spPr>
          <a:xfrm>
            <a:off x="827584" y="1052736"/>
            <a:ext cx="4467890" cy="369332"/>
          </a:xfrm>
          <a:prstGeom prst="rect">
            <a:avLst/>
          </a:prstGeom>
        </p:spPr>
        <p:txBody>
          <a:bodyPr wrap="none">
            <a:spAutoFit/>
          </a:bodyPr>
          <a:lstStyle/>
          <a:p>
            <a:r>
              <a:rPr lang="nb-NO" dirty="0">
                <a:latin typeface="Arial" panose="020B0604020202020204" pitchFamily="34" charset="0"/>
                <a:ea typeface="Calibri" panose="020F0502020204030204" pitchFamily="34" charset="0"/>
              </a:rPr>
              <a:t>Relasjonsarbeid – en kontinuerlig prosess</a:t>
            </a:r>
            <a:endParaRPr lang="en-US" dirty="0"/>
          </a:p>
        </p:txBody>
      </p:sp>
      <p:graphicFrame>
        <p:nvGraphicFramePr>
          <p:cNvPr id="4" name="Tabell 3"/>
          <p:cNvGraphicFramePr>
            <a:graphicFrameLocks noGrp="1"/>
          </p:cNvGraphicFramePr>
          <p:nvPr>
            <p:extLst>
              <p:ext uri="{D42A27DB-BD31-4B8C-83A1-F6EECF244321}">
                <p14:modId xmlns:p14="http://schemas.microsoft.com/office/powerpoint/2010/main" val="2096117389"/>
              </p:ext>
            </p:extLst>
          </p:nvPr>
        </p:nvGraphicFramePr>
        <p:xfrm>
          <a:off x="611560" y="1557373"/>
          <a:ext cx="8136904" cy="5183995"/>
        </p:xfrm>
        <a:graphic>
          <a:graphicData uri="http://schemas.openxmlformats.org/drawingml/2006/table">
            <a:tbl>
              <a:tblPr firstRow="1" firstCol="1" bandRow="1">
                <a:tableStyleId>{616DA210-FB5B-4158-B5E0-FEB733F419BA}</a:tableStyleId>
              </a:tblPr>
              <a:tblGrid>
                <a:gridCol w="5760640">
                  <a:extLst>
                    <a:ext uri="{9D8B030D-6E8A-4147-A177-3AD203B41FA5}">
                      <a16:colId xmlns:a16="http://schemas.microsoft.com/office/drawing/2014/main" val="3241106241"/>
                    </a:ext>
                  </a:extLst>
                </a:gridCol>
                <a:gridCol w="2376264">
                  <a:extLst>
                    <a:ext uri="{9D8B030D-6E8A-4147-A177-3AD203B41FA5}">
                      <a16:colId xmlns:a16="http://schemas.microsoft.com/office/drawing/2014/main" val="2893327328"/>
                    </a:ext>
                  </a:extLst>
                </a:gridCol>
              </a:tblGrid>
              <a:tr h="286501">
                <a:tc>
                  <a:txBody>
                    <a:bodyPr/>
                    <a:lstStyle/>
                    <a:p>
                      <a:pPr marL="457200">
                        <a:lnSpc>
                          <a:spcPct val="107000"/>
                        </a:lnSpc>
                        <a:spcAft>
                          <a:spcPts val="0"/>
                        </a:spcAft>
                      </a:pPr>
                      <a:r>
                        <a:rPr lang="nb-NO" sz="1800">
                          <a:effectLst/>
                          <a:latin typeface="Arial" panose="020B0604020202020204" pitchFamily="34" charset="0"/>
                          <a:cs typeface="Arial" panose="020B0604020202020204" pitchFamily="34" charset="0"/>
                        </a:rPr>
                        <a:t>Tiltak</a:t>
                      </a:r>
                      <a:endParaRPr lang="en-US" sz="18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457200">
                        <a:lnSpc>
                          <a:spcPct val="107000"/>
                        </a:lnSpc>
                        <a:spcAft>
                          <a:spcPts val="0"/>
                        </a:spcAft>
                      </a:pPr>
                      <a:r>
                        <a:rPr lang="nb-NO" sz="1800" dirty="0">
                          <a:effectLst/>
                          <a:latin typeface="Arial" panose="020B0604020202020204" pitchFamily="34" charset="0"/>
                          <a:cs typeface="Arial" panose="020B0604020202020204" pitchFamily="34" charset="0"/>
                        </a:rPr>
                        <a:t>Ansvar</a:t>
                      </a:r>
                      <a:endParaRPr lang="en-US" sz="1800" b="1"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63583805"/>
                  </a:ext>
                </a:extLst>
              </a:tr>
              <a:tr h="2259725">
                <a:tc>
                  <a:txBody>
                    <a:bodyPr/>
                    <a:lstStyle/>
                    <a:p>
                      <a:pPr marL="457200">
                        <a:lnSpc>
                          <a:spcPct val="107000"/>
                        </a:lnSpc>
                        <a:spcAft>
                          <a:spcPts val="0"/>
                        </a:spcAft>
                      </a:pPr>
                      <a:r>
                        <a:rPr lang="nb-NO" sz="1800" u="sng" dirty="0">
                          <a:effectLst/>
                          <a:latin typeface="Arial" panose="020B0604020202020204" pitchFamily="34" charset="0"/>
                          <a:cs typeface="Arial" panose="020B0604020202020204" pitchFamily="34" charset="0"/>
                        </a:rPr>
                        <a:t>Kjærlighetsstolen</a:t>
                      </a:r>
                      <a:endParaRPr lang="en-US" sz="1800" u="sng" dirty="0">
                        <a:effectLst/>
                        <a:latin typeface="Arial" panose="020B0604020202020204" pitchFamily="34" charset="0"/>
                        <a:cs typeface="Arial" panose="020B0604020202020204" pitchFamily="34" charset="0"/>
                      </a:endParaRPr>
                    </a:p>
                    <a:p>
                      <a:pPr marL="457200">
                        <a:lnSpc>
                          <a:spcPct val="107000"/>
                        </a:lnSpc>
                        <a:spcAft>
                          <a:spcPts val="0"/>
                        </a:spcAft>
                      </a:pPr>
                      <a:r>
                        <a:rPr lang="nb-NO" sz="1600" dirty="0">
                          <a:effectLst/>
                          <a:latin typeface="Arial" panose="020B0604020202020204" pitchFamily="34" charset="0"/>
                          <a:cs typeface="Arial" panose="020B0604020202020204" pitchFamily="34" charset="0"/>
                        </a:rPr>
                        <a:t>Sett elevene i en halvsirkel. En elev sitter i en stol ved åpningen av sirkelen. Alle sier etter tur en positiv ting om den som sitter i stolen. </a:t>
                      </a:r>
                      <a:br>
                        <a:rPr lang="nb-NO" sz="1600" dirty="0">
                          <a:effectLst/>
                          <a:latin typeface="Arial" panose="020B0604020202020204" pitchFamily="34" charset="0"/>
                          <a:cs typeface="Arial" panose="020B0604020202020204" pitchFamily="34" charset="0"/>
                        </a:rPr>
                      </a:br>
                      <a:r>
                        <a:rPr lang="nb-NO" sz="1600" dirty="0">
                          <a:effectLst/>
                          <a:latin typeface="Arial" panose="020B0604020202020204" pitchFamily="34" charset="0"/>
                          <a:cs typeface="Arial" panose="020B0604020202020204" pitchFamily="34" charset="0"/>
                        </a:rPr>
                        <a:t>Læreren forsterker gode utsagn!</a:t>
                      </a:r>
                      <a:br>
                        <a:rPr lang="nb-NO" sz="1600" dirty="0">
                          <a:effectLst/>
                          <a:latin typeface="Arial" panose="020B0604020202020204" pitchFamily="34" charset="0"/>
                          <a:cs typeface="Arial" panose="020B0604020202020204" pitchFamily="34" charset="0"/>
                        </a:rPr>
                      </a:br>
                      <a:r>
                        <a:rPr lang="nb-NO" sz="1600" dirty="0">
                          <a:effectLst/>
                          <a:latin typeface="Arial" panose="020B0604020202020204" pitchFamily="34" charset="0"/>
                          <a:cs typeface="Arial" panose="020B0604020202020204" pitchFamily="34" charset="0"/>
                        </a:rPr>
                        <a:t>Språksetting er med på å endre/ forsterke miljøer.</a:t>
                      </a:r>
                      <a:endParaRPr lang="en-US" sz="16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457200">
                        <a:lnSpc>
                          <a:spcPct val="107000"/>
                        </a:lnSpc>
                        <a:spcAft>
                          <a:spcPts val="0"/>
                        </a:spcAft>
                      </a:pPr>
                      <a:r>
                        <a:rPr lang="nb-NO" sz="1600" dirty="0">
                          <a:effectLst/>
                          <a:latin typeface="Arial" panose="020B0604020202020204" pitchFamily="34" charset="0"/>
                          <a:cs typeface="Arial" panose="020B0604020202020204" pitchFamily="34" charset="0"/>
                        </a:rPr>
                        <a:t>Kontaktlærer</a:t>
                      </a:r>
                      <a:endParaRPr lang="en-US" sz="1600" b="1"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1697995875"/>
                  </a:ext>
                </a:extLst>
              </a:tr>
              <a:tr h="1250442">
                <a:tc>
                  <a:txBody>
                    <a:bodyPr/>
                    <a:lstStyle/>
                    <a:p>
                      <a:pPr marL="457200">
                        <a:lnSpc>
                          <a:spcPct val="107000"/>
                        </a:lnSpc>
                        <a:spcAft>
                          <a:spcPts val="0"/>
                        </a:spcAft>
                      </a:pPr>
                      <a:r>
                        <a:rPr lang="nb-NO" sz="1800" u="sng" dirty="0">
                          <a:effectLst/>
                          <a:latin typeface="Arial" panose="020B0604020202020204" pitchFamily="34" charset="0"/>
                          <a:cs typeface="Arial" panose="020B0604020202020204" pitchFamily="34" charset="0"/>
                        </a:rPr>
                        <a:t>Framsnakking</a:t>
                      </a:r>
                      <a:endParaRPr lang="en-US" sz="1800" u="sng" dirty="0">
                        <a:effectLst/>
                        <a:latin typeface="Arial" panose="020B0604020202020204" pitchFamily="34" charset="0"/>
                        <a:cs typeface="Arial" panose="020B0604020202020204" pitchFamily="34" charset="0"/>
                      </a:endParaRPr>
                    </a:p>
                    <a:p>
                      <a:pPr marL="457200">
                        <a:lnSpc>
                          <a:spcPct val="107000"/>
                        </a:lnSpc>
                        <a:spcAft>
                          <a:spcPts val="0"/>
                        </a:spcAft>
                      </a:pPr>
                      <a:r>
                        <a:rPr lang="nb-NO" sz="1600" dirty="0">
                          <a:effectLst/>
                          <a:latin typeface="Arial" panose="020B0604020202020204" pitchFamily="34" charset="0"/>
                          <a:cs typeface="Arial" panose="020B0604020202020204" pitchFamily="34" charset="0"/>
                        </a:rPr>
                        <a:t>Skap en kultur for framsnakking. Snakk pent om andre, si positive ting, forsterk gode utsagn.</a:t>
                      </a:r>
                      <a:br>
                        <a:rPr lang="nb-NO" sz="1600" dirty="0">
                          <a:effectLst/>
                          <a:latin typeface="Arial" panose="020B0604020202020204" pitchFamily="34" charset="0"/>
                          <a:cs typeface="Arial" panose="020B0604020202020204" pitchFamily="34" charset="0"/>
                        </a:rPr>
                      </a:br>
                      <a:r>
                        <a:rPr lang="nb-NO" sz="1600" dirty="0">
                          <a:effectLst/>
                          <a:latin typeface="Arial" panose="020B0604020202020204" pitchFamily="34" charset="0"/>
                          <a:cs typeface="Arial" panose="020B0604020202020204" pitchFamily="34" charset="0"/>
                        </a:rPr>
                        <a:t>Catch </a:t>
                      </a:r>
                      <a:r>
                        <a:rPr lang="nb-NO" sz="1600" dirty="0" err="1">
                          <a:effectLst/>
                          <a:latin typeface="Arial" panose="020B0604020202020204" pitchFamily="34" charset="0"/>
                          <a:cs typeface="Arial" panose="020B0604020202020204" pitchFamily="34" charset="0"/>
                        </a:rPr>
                        <a:t>them</a:t>
                      </a:r>
                      <a:r>
                        <a:rPr lang="nb-NO" sz="1600" dirty="0">
                          <a:effectLst/>
                          <a:latin typeface="Arial" panose="020B0604020202020204" pitchFamily="34" charset="0"/>
                          <a:cs typeface="Arial" panose="020B0604020202020204" pitchFamily="34" charset="0"/>
                        </a:rPr>
                        <a:t> </a:t>
                      </a:r>
                      <a:r>
                        <a:rPr lang="en-US" sz="1600" dirty="0">
                          <a:effectLst/>
                          <a:latin typeface="Arial" panose="020B0604020202020204" pitchFamily="34" charset="0"/>
                          <a:cs typeface="Arial" panose="020B0604020202020204" pitchFamily="34" charset="0"/>
                        </a:rPr>
                        <a:t>being </a:t>
                      </a:r>
                      <a:r>
                        <a:rPr lang="nb-NO" sz="1600" dirty="0" err="1">
                          <a:effectLst/>
                          <a:latin typeface="Arial" panose="020B0604020202020204" pitchFamily="34" charset="0"/>
                          <a:cs typeface="Arial" panose="020B0604020202020204" pitchFamily="34" charset="0"/>
                        </a:rPr>
                        <a:t>good</a:t>
                      </a:r>
                      <a:r>
                        <a:rPr lang="nb-NO" sz="1600" dirty="0">
                          <a:effectLst/>
                          <a:latin typeface="Arial" panose="020B0604020202020204" pitchFamily="34" charset="0"/>
                          <a:cs typeface="Arial" panose="020B0604020202020204" pitchFamily="34" charset="0"/>
                        </a:rPr>
                        <a:t>!</a:t>
                      </a:r>
                      <a:endParaRPr lang="en-US" sz="16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457200">
                        <a:lnSpc>
                          <a:spcPct val="107000"/>
                        </a:lnSpc>
                        <a:spcAft>
                          <a:spcPts val="0"/>
                        </a:spcAft>
                      </a:pPr>
                      <a:r>
                        <a:rPr lang="nb-NO" sz="1600" dirty="0">
                          <a:effectLst/>
                          <a:latin typeface="Arial" panose="020B0604020202020204" pitchFamily="34" charset="0"/>
                          <a:cs typeface="Arial" panose="020B0604020202020204" pitchFamily="34" charset="0"/>
                        </a:rPr>
                        <a:t>Alle</a:t>
                      </a:r>
                      <a:endParaRPr lang="en-US" sz="1600" b="1"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1919266549"/>
                  </a:ext>
                </a:extLst>
              </a:tr>
              <a:tr h="1387327">
                <a:tc>
                  <a:txBody>
                    <a:bodyPr/>
                    <a:lstStyle/>
                    <a:p>
                      <a:pPr marL="457200">
                        <a:lnSpc>
                          <a:spcPct val="107000"/>
                        </a:lnSpc>
                        <a:spcAft>
                          <a:spcPts val="0"/>
                        </a:spcAft>
                      </a:pPr>
                      <a:r>
                        <a:rPr lang="nb-NO" sz="1800" u="sng" dirty="0">
                          <a:effectLst/>
                          <a:latin typeface="Arial" panose="020B0604020202020204" pitchFamily="34" charset="0"/>
                          <a:cs typeface="Arial" panose="020B0604020202020204" pitchFamily="34" charset="0"/>
                        </a:rPr>
                        <a:t>Relasjonsplan</a:t>
                      </a:r>
                      <a:endParaRPr lang="en-US" sz="1800" u="sng" dirty="0">
                        <a:effectLst/>
                        <a:latin typeface="Arial" panose="020B0604020202020204" pitchFamily="34" charset="0"/>
                        <a:cs typeface="Arial" panose="020B0604020202020204" pitchFamily="34" charset="0"/>
                      </a:endParaRPr>
                    </a:p>
                    <a:p>
                      <a:pPr marL="457200">
                        <a:lnSpc>
                          <a:spcPct val="107000"/>
                        </a:lnSpc>
                        <a:spcAft>
                          <a:spcPts val="0"/>
                        </a:spcAft>
                      </a:pPr>
                      <a:r>
                        <a:rPr lang="nb-NO" sz="1600" dirty="0">
                          <a:effectLst/>
                          <a:latin typeface="Arial" panose="020B0604020202020204" pitchFamily="34" charset="0"/>
                          <a:cs typeface="Arial" panose="020B0604020202020204" pitchFamily="34" charset="0"/>
                        </a:rPr>
                        <a:t>Lag en plan for relasjonsarbeid for hver klasse, hver gruppe, hver elev.</a:t>
                      </a:r>
                      <a:br>
                        <a:rPr lang="nb-NO" sz="1600" dirty="0">
                          <a:effectLst/>
                          <a:latin typeface="Arial" panose="020B0604020202020204" pitchFamily="34" charset="0"/>
                          <a:cs typeface="Arial" panose="020B0604020202020204" pitchFamily="34" charset="0"/>
                        </a:rPr>
                      </a:br>
                      <a:r>
                        <a:rPr lang="nb-NO" sz="1600" dirty="0">
                          <a:effectLst/>
                          <a:latin typeface="Arial" panose="020B0604020202020204" pitchFamily="34" charset="0"/>
                          <a:cs typeface="Arial" panose="020B0604020202020204" pitchFamily="34" charset="0"/>
                        </a:rPr>
                        <a:t>Det er VÅRE elever!</a:t>
                      </a:r>
                      <a:br>
                        <a:rPr lang="nb-NO" sz="1600" dirty="0">
                          <a:effectLst/>
                          <a:latin typeface="Arial" panose="020B0604020202020204" pitchFamily="34" charset="0"/>
                          <a:cs typeface="Arial" panose="020B0604020202020204" pitchFamily="34" charset="0"/>
                        </a:rPr>
                      </a:br>
                      <a:r>
                        <a:rPr lang="nb-NO" sz="1600" dirty="0">
                          <a:effectLst/>
                          <a:latin typeface="Arial" panose="020B0604020202020204" pitchFamily="34" charset="0"/>
                          <a:cs typeface="Arial" panose="020B0604020202020204" pitchFamily="34" charset="0"/>
                        </a:rPr>
                        <a:t>Bruk relasjonskartleggingsverktøy.</a:t>
                      </a:r>
                      <a:endParaRPr lang="en-US" sz="16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457200">
                        <a:lnSpc>
                          <a:spcPct val="107000"/>
                        </a:lnSpc>
                        <a:spcAft>
                          <a:spcPts val="0"/>
                        </a:spcAft>
                      </a:pPr>
                      <a:r>
                        <a:rPr lang="nb-NO" sz="1600" dirty="0">
                          <a:effectLst/>
                          <a:latin typeface="Arial" panose="020B0604020202020204" pitchFamily="34" charset="0"/>
                          <a:cs typeface="Arial" panose="020B0604020202020204" pitchFamily="34" charset="0"/>
                        </a:rPr>
                        <a:t>Alle</a:t>
                      </a:r>
                      <a:endParaRPr lang="en-US" sz="1600" b="1"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3592977106"/>
                  </a:ext>
                </a:extLst>
              </a:tr>
            </a:tbl>
          </a:graphicData>
        </a:graphic>
      </p:graphicFrame>
      <p:sp>
        <p:nvSpPr>
          <p:cNvPr id="5" name="Plassholder for bunntekst 4">
            <a:extLst>
              <a:ext uri="{FF2B5EF4-FFF2-40B4-BE49-F238E27FC236}">
                <a16:creationId xmlns:a16="http://schemas.microsoft.com/office/drawing/2014/main" id="{CAD298D5-8484-4065-18DE-79BBC97218D1}"/>
              </a:ext>
            </a:extLst>
          </p:cNvPr>
          <p:cNvSpPr>
            <a:spLocks noGrp="1"/>
          </p:cNvSpPr>
          <p:nvPr>
            <p:ph type="ftr" sz="quarter" idx="11"/>
          </p:nvPr>
        </p:nvSpPr>
        <p:spPr/>
        <p:txBody>
          <a:bodyPr/>
          <a:lstStyle/>
          <a:p>
            <a:r>
              <a:rPr lang="nb-NO"/>
              <a:t>Mellom vil ikke - og kan ikke.  Sørlandske lærerstevne 2025</a:t>
            </a:r>
          </a:p>
        </p:txBody>
      </p:sp>
    </p:spTree>
    <p:extLst>
      <p:ext uri="{BB962C8B-B14F-4D97-AF65-F5344CB8AC3E}">
        <p14:creationId xmlns:p14="http://schemas.microsoft.com/office/powerpoint/2010/main" val="4224458408"/>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ktangel 1"/>
          <p:cNvSpPr/>
          <p:nvPr/>
        </p:nvSpPr>
        <p:spPr>
          <a:xfrm>
            <a:off x="683568" y="116632"/>
            <a:ext cx="2480166" cy="373757"/>
          </a:xfrm>
          <a:prstGeom prst="rect">
            <a:avLst/>
          </a:prstGeom>
        </p:spPr>
        <p:txBody>
          <a:bodyPr wrap="none">
            <a:spAutoFit/>
          </a:bodyPr>
          <a:lstStyle/>
          <a:p>
            <a:pPr lvl="0">
              <a:lnSpc>
                <a:spcPct val="107000"/>
              </a:lnSpc>
              <a:spcAft>
                <a:spcPts val="800"/>
              </a:spcAft>
            </a:pPr>
            <a:r>
              <a:rPr lang="nb-NO" dirty="0">
                <a:latin typeface="Arial" panose="020B0604020202020204" pitchFamily="34" charset="0"/>
                <a:ea typeface="Calibri" panose="020F0502020204030204" pitchFamily="34" charset="0"/>
                <a:cs typeface="Times New Roman" panose="02020603050405020304" pitchFamily="18" charset="0"/>
              </a:rPr>
              <a:t>Praktiske tilnærminger</a:t>
            </a:r>
            <a:endParaRPr lang="en-US" dirty="0">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4" name="Tabell 3"/>
          <p:cNvGraphicFramePr>
            <a:graphicFrameLocks noGrp="1"/>
          </p:cNvGraphicFramePr>
          <p:nvPr>
            <p:extLst>
              <p:ext uri="{D42A27DB-BD31-4B8C-83A1-F6EECF244321}">
                <p14:modId xmlns:p14="http://schemas.microsoft.com/office/powerpoint/2010/main" val="1844773048"/>
              </p:ext>
            </p:extLst>
          </p:nvPr>
        </p:nvGraphicFramePr>
        <p:xfrm>
          <a:off x="251520" y="583032"/>
          <a:ext cx="8712968" cy="6106257"/>
        </p:xfrm>
        <a:graphic>
          <a:graphicData uri="http://schemas.openxmlformats.org/drawingml/2006/table">
            <a:tbl>
              <a:tblPr firstRow="1" firstCol="1" bandRow="1">
                <a:tableStyleId>{616DA210-FB5B-4158-B5E0-FEB733F419BA}</a:tableStyleId>
              </a:tblPr>
              <a:tblGrid>
                <a:gridCol w="6408712">
                  <a:extLst>
                    <a:ext uri="{9D8B030D-6E8A-4147-A177-3AD203B41FA5}">
                      <a16:colId xmlns:a16="http://schemas.microsoft.com/office/drawing/2014/main" val="2247811749"/>
                    </a:ext>
                  </a:extLst>
                </a:gridCol>
                <a:gridCol w="2304256">
                  <a:extLst>
                    <a:ext uri="{9D8B030D-6E8A-4147-A177-3AD203B41FA5}">
                      <a16:colId xmlns:a16="http://schemas.microsoft.com/office/drawing/2014/main" val="4175357224"/>
                    </a:ext>
                  </a:extLst>
                </a:gridCol>
              </a:tblGrid>
              <a:tr h="168020">
                <a:tc>
                  <a:txBody>
                    <a:bodyPr/>
                    <a:lstStyle/>
                    <a:p>
                      <a:pPr marL="457200">
                        <a:lnSpc>
                          <a:spcPct val="107000"/>
                        </a:lnSpc>
                        <a:spcAft>
                          <a:spcPts val="0"/>
                        </a:spcAft>
                      </a:pPr>
                      <a:r>
                        <a:rPr lang="nb-NO" sz="1600">
                          <a:effectLst/>
                          <a:latin typeface="Arial" panose="020B0604020202020204" pitchFamily="34" charset="0"/>
                          <a:cs typeface="Arial" panose="020B0604020202020204" pitchFamily="34" charset="0"/>
                        </a:rPr>
                        <a:t>Tiltak</a:t>
                      </a:r>
                      <a:endParaRPr lang="en-US" sz="1600">
                        <a:effectLst/>
                        <a:latin typeface="Arial" panose="020B0604020202020204" pitchFamily="34" charset="0"/>
                        <a:ea typeface="Calibri" panose="020F0502020204030204" pitchFamily="34" charset="0"/>
                        <a:cs typeface="Arial" panose="020B0604020202020204" pitchFamily="34" charset="0"/>
                      </a:endParaRPr>
                    </a:p>
                  </a:txBody>
                  <a:tcPr marL="52433" marR="52433" marT="0" marB="0"/>
                </a:tc>
                <a:tc>
                  <a:txBody>
                    <a:bodyPr/>
                    <a:lstStyle/>
                    <a:p>
                      <a:pPr marL="457200">
                        <a:lnSpc>
                          <a:spcPct val="107000"/>
                        </a:lnSpc>
                        <a:spcAft>
                          <a:spcPts val="0"/>
                        </a:spcAft>
                      </a:pPr>
                      <a:r>
                        <a:rPr lang="nb-NO" sz="1600" dirty="0">
                          <a:effectLst/>
                          <a:latin typeface="Arial" panose="020B0604020202020204" pitchFamily="34" charset="0"/>
                          <a:cs typeface="Arial" panose="020B0604020202020204" pitchFamily="34" charset="0"/>
                        </a:rPr>
                        <a:t>Ansvar</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marL="52433" marR="52433" marT="0" marB="0"/>
                </a:tc>
                <a:extLst>
                  <a:ext uri="{0D108BD9-81ED-4DB2-BD59-A6C34878D82A}">
                    <a16:rowId xmlns:a16="http://schemas.microsoft.com/office/drawing/2014/main" val="83828577"/>
                  </a:ext>
                </a:extLst>
              </a:tr>
              <a:tr h="1008112">
                <a:tc>
                  <a:txBody>
                    <a:bodyPr/>
                    <a:lstStyle/>
                    <a:p>
                      <a:pPr marL="457200">
                        <a:lnSpc>
                          <a:spcPct val="107000"/>
                        </a:lnSpc>
                        <a:spcAft>
                          <a:spcPts val="0"/>
                        </a:spcAft>
                      </a:pPr>
                      <a:r>
                        <a:rPr lang="nb-NO" sz="1800" u="sng" dirty="0">
                          <a:effectLst/>
                          <a:latin typeface="Arial" panose="020B0604020202020204" pitchFamily="34" charset="0"/>
                          <a:cs typeface="Arial" panose="020B0604020202020204" pitchFamily="34" charset="0"/>
                        </a:rPr>
                        <a:t>Klassens time</a:t>
                      </a:r>
                      <a:endParaRPr lang="en-US" sz="1800" u="sng" dirty="0">
                        <a:effectLst/>
                        <a:latin typeface="Arial" panose="020B0604020202020204" pitchFamily="34" charset="0"/>
                        <a:cs typeface="Arial" panose="020B0604020202020204" pitchFamily="34" charset="0"/>
                      </a:endParaRPr>
                    </a:p>
                    <a:p>
                      <a:pPr marL="457200">
                        <a:lnSpc>
                          <a:spcPct val="107000"/>
                        </a:lnSpc>
                        <a:spcAft>
                          <a:spcPts val="0"/>
                        </a:spcAft>
                      </a:pPr>
                      <a:r>
                        <a:rPr lang="nb-NO" sz="1600" dirty="0">
                          <a:effectLst/>
                          <a:latin typeface="Arial" panose="020B0604020202020204" pitchFamily="34" charset="0"/>
                          <a:cs typeface="Arial" panose="020B0604020202020204" pitchFamily="34" charset="0"/>
                        </a:rPr>
                        <a:t>Bruk klassens time bevisst.</a:t>
                      </a:r>
                      <a:br>
                        <a:rPr lang="nb-NO" sz="1600" dirty="0">
                          <a:effectLst/>
                          <a:latin typeface="Arial" panose="020B0604020202020204" pitchFamily="34" charset="0"/>
                          <a:cs typeface="Arial" panose="020B0604020202020204" pitchFamily="34" charset="0"/>
                        </a:rPr>
                      </a:br>
                      <a:r>
                        <a:rPr lang="nb-NO" sz="1600" dirty="0">
                          <a:effectLst/>
                          <a:latin typeface="Arial" panose="020B0604020202020204" pitchFamily="34" charset="0"/>
                          <a:cs typeface="Arial" panose="020B0604020202020204" pitchFamily="34" charset="0"/>
                        </a:rPr>
                        <a:t>Planlegg timene nøye. Det er en god mulighet for å jobbe med relasjon og klassemiljø.</a:t>
                      </a:r>
                      <a:br>
                        <a:rPr lang="nb-NO" sz="1600" dirty="0">
                          <a:effectLst/>
                          <a:latin typeface="Arial" panose="020B0604020202020204" pitchFamily="34" charset="0"/>
                          <a:cs typeface="Arial" panose="020B0604020202020204" pitchFamily="34" charset="0"/>
                        </a:rPr>
                      </a:br>
                      <a:r>
                        <a:rPr lang="nb-NO" sz="1600" dirty="0">
                          <a:effectLst/>
                          <a:latin typeface="Arial" panose="020B0604020202020204" pitchFamily="34" charset="0"/>
                          <a:cs typeface="Arial" panose="020B0604020202020204" pitchFamily="34" charset="0"/>
                        </a:rPr>
                        <a:t>Se vedlegg for aktuelle tema.</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marL="52433" marR="52433" marT="0" marB="0"/>
                </a:tc>
                <a:tc>
                  <a:txBody>
                    <a:bodyPr/>
                    <a:lstStyle/>
                    <a:p>
                      <a:pPr marL="457200">
                        <a:lnSpc>
                          <a:spcPct val="107000"/>
                        </a:lnSpc>
                        <a:spcAft>
                          <a:spcPts val="0"/>
                        </a:spcAft>
                      </a:pPr>
                      <a:r>
                        <a:rPr lang="nb-NO" sz="1600" dirty="0">
                          <a:effectLst/>
                          <a:latin typeface="Arial" panose="020B0604020202020204" pitchFamily="34" charset="0"/>
                          <a:cs typeface="Arial" panose="020B0604020202020204" pitchFamily="34" charset="0"/>
                        </a:rPr>
                        <a:t>Kontaktlærer</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marL="52433" marR="52433" marT="0" marB="0"/>
                </a:tc>
                <a:extLst>
                  <a:ext uri="{0D108BD9-81ED-4DB2-BD59-A6C34878D82A}">
                    <a16:rowId xmlns:a16="http://schemas.microsoft.com/office/drawing/2014/main" val="34576787"/>
                  </a:ext>
                </a:extLst>
              </a:tr>
              <a:tr h="2184242">
                <a:tc>
                  <a:txBody>
                    <a:bodyPr/>
                    <a:lstStyle/>
                    <a:p>
                      <a:pPr marL="457200">
                        <a:lnSpc>
                          <a:spcPct val="107000"/>
                        </a:lnSpc>
                        <a:spcAft>
                          <a:spcPts val="0"/>
                        </a:spcAft>
                      </a:pPr>
                      <a:r>
                        <a:rPr lang="nb-NO" sz="1800" u="sng" dirty="0">
                          <a:effectLst/>
                          <a:latin typeface="Arial" panose="020B0604020202020204" pitchFamily="34" charset="0"/>
                          <a:cs typeface="Arial" panose="020B0604020202020204" pitchFamily="34" charset="0"/>
                        </a:rPr>
                        <a:t>Mestring - faglig</a:t>
                      </a:r>
                      <a:endParaRPr lang="en-US" sz="1800" u="sng" dirty="0">
                        <a:effectLst/>
                        <a:latin typeface="Arial" panose="020B0604020202020204" pitchFamily="34" charset="0"/>
                        <a:cs typeface="Arial" panose="020B0604020202020204" pitchFamily="34" charset="0"/>
                      </a:endParaRPr>
                    </a:p>
                    <a:p>
                      <a:pPr marL="457200">
                        <a:lnSpc>
                          <a:spcPct val="107000"/>
                        </a:lnSpc>
                        <a:spcAft>
                          <a:spcPts val="0"/>
                        </a:spcAft>
                      </a:pPr>
                      <a:r>
                        <a:rPr lang="nb-NO" sz="1600" dirty="0">
                          <a:effectLst/>
                          <a:latin typeface="Arial" panose="020B0604020202020204" pitchFamily="34" charset="0"/>
                          <a:cs typeface="Arial" panose="020B0604020202020204" pitchFamily="34" charset="0"/>
                        </a:rPr>
                        <a:t>Legg til rette for god faglig mestring på alle plan. Mestring skaper motivasjon og faglig framdrift.</a:t>
                      </a:r>
                      <a:br>
                        <a:rPr lang="nb-NO" sz="1600" dirty="0">
                          <a:effectLst/>
                          <a:latin typeface="Arial" panose="020B0604020202020204" pitchFamily="34" charset="0"/>
                          <a:cs typeface="Arial" panose="020B0604020202020204" pitchFamily="34" charset="0"/>
                        </a:rPr>
                      </a:br>
                      <a:r>
                        <a:rPr lang="nb-NO" sz="1600" dirty="0">
                          <a:effectLst/>
                          <a:latin typeface="Arial" panose="020B0604020202020204" pitchFamily="34" charset="0"/>
                          <a:cs typeface="Arial" panose="020B0604020202020204" pitchFamily="34" charset="0"/>
                        </a:rPr>
                        <a:t>Vis at du tror på eleven og at du har positive realistiske forventninger.</a:t>
                      </a:r>
                      <a:br>
                        <a:rPr lang="nb-NO" sz="1600" dirty="0">
                          <a:effectLst/>
                          <a:latin typeface="Arial" panose="020B0604020202020204" pitchFamily="34" charset="0"/>
                          <a:cs typeface="Arial" panose="020B0604020202020204" pitchFamily="34" charset="0"/>
                        </a:rPr>
                      </a:br>
                      <a:r>
                        <a:rPr lang="nb-NO" sz="1600" dirty="0">
                          <a:effectLst/>
                          <a:latin typeface="Arial" panose="020B0604020202020204" pitchFamily="34" charset="0"/>
                          <a:cs typeface="Arial" panose="020B0604020202020204" pitchFamily="34" charset="0"/>
                        </a:rPr>
                        <a:t>Alle elever skal hver uke oppleve å lykkes med noe faglig.</a:t>
                      </a:r>
                      <a:br>
                        <a:rPr lang="nb-NO" sz="1600" dirty="0">
                          <a:effectLst/>
                          <a:latin typeface="Arial" panose="020B0604020202020204" pitchFamily="34" charset="0"/>
                          <a:cs typeface="Arial" panose="020B0604020202020204" pitchFamily="34" charset="0"/>
                        </a:rPr>
                      </a:br>
                      <a:r>
                        <a:rPr lang="nb-NO" sz="1600" dirty="0">
                          <a:effectLst/>
                          <a:latin typeface="Arial" panose="020B0604020202020204" pitchFamily="34" charset="0"/>
                          <a:cs typeface="Arial" panose="020B0604020202020204" pitchFamily="34" charset="0"/>
                        </a:rPr>
                        <a:t>Det er vår jobb som voksne å designe øyeblikk for faglig vekst og utvikling.</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marL="52433" marR="52433" marT="0" marB="0"/>
                </a:tc>
                <a:tc>
                  <a:txBody>
                    <a:bodyPr/>
                    <a:lstStyle/>
                    <a:p>
                      <a:pPr marL="457200">
                        <a:lnSpc>
                          <a:spcPct val="107000"/>
                        </a:lnSpc>
                        <a:spcAft>
                          <a:spcPts val="0"/>
                        </a:spcAft>
                      </a:pPr>
                      <a:r>
                        <a:rPr lang="nb-NO" sz="1600" dirty="0">
                          <a:effectLst/>
                          <a:latin typeface="Arial" panose="020B0604020202020204" pitchFamily="34" charset="0"/>
                          <a:cs typeface="Arial" panose="020B0604020202020204" pitchFamily="34" charset="0"/>
                        </a:rPr>
                        <a:t>Alle</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marL="52433" marR="52433" marT="0" marB="0"/>
                </a:tc>
                <a:extLst>
                  <a:ext uri="{0D108BD9-81ED-4DB2-BD59-A6C34878D82A}">
                    <a16:rowId xmlns:a16="http://schemas.microsoft.com/office/drawing/2014/main" val="1258531454"/>
                  </a:ext>
                </a:extLst>
              </a:tr>
              <a:tr h="2184242">
                <a:tc>
                  <a:txBody>
                    <a:bodyPr/>
                    <a:lstStyle/>
                    <a:p>
                      <a:pPr marL="457200">
                        <a:lnSpc>
                          <a:spcPct val="107000"/>
                        </a:lnSpc>
                        <a:spcAft>
                          <a:spcPts val="0"/>
                        </a:spcAft>
                      </a:pPr>
                      <a:r>
                        <a:rPr lang="nb-NO" sz="1800" u="sng" dirty="0">
                          <a:effectLst/>
                          <a:latin typeface="Arial" panose="020B0604020202020204" pitchFamily="34" charset="0"/>
                          <a:cs typeface="Arial" panose="020B0604020202020204" pitchFamily="34" charset="0"/>
                        </a:rPr>
                        <a:t>Mestring - sosialt</a:t>
                      </a:r>
                      <a:endParaRPr lang="en-US" sz="1800" u="sng" dirty="0">
                        <a:effectLst/>
                        <a:latin typeface="Arial" panose="020B0604020202020204" pitchFamily="34" charset="0"/>
                        <a:cs typeface="Arial" panose="020B0604020202020204" pitchFamily="34" charset="0"/>
                      </a:endParaRPr>
                    </a:p>
                    <a:p>
                      <a:pPr marL="457200">
                        <a:lnSpc>
                          <a:spcPct val="107000"/>
                        </a:lnSpc>
                        <a:spcAft>
                          <a:spcPts val="0"/>
                        </a:spcAft>
                      </a:pPr>
                      <a:r>
                        <a:rPr lang="nb-NO" sz="1600" dirty="0">
                          <a:effectLst/>
                          <a:latin typeface="Arial" panose="020B0604020202020204" pitchFamily="34" charset="0"/>
                          <a:cs typeface="Arial" panose="020B0604020202020204" pitchFamily="34" charset="0"/>
                        </a:rPr>
                        <a:t>Å ha venner og oppleve å være en del av et sosialt fellesskap er en viktig beskyttelsesfaktor i ungdomsårene. Legg til rette for at alle elevene opplever mestring i et positivt fellesskap. </a:t>
                      </a:r>
                      <a:endParaRPr lang="en-US" sz="1600" dirty="0">
                        <a:effectLst/>
                        <a:latin typeface="Arial" panose="020B0604020202020204" pitchFamily="34" charset="0"/>
                        <a:cs typeface="Arial" panose="020B0604020202020204" pitchFamily="34" charset="0"/>
                      </a:endParaRPr>
                    </a:p>
                    <a:p>
                      <a:pPr marL="457200">
                        <a:lnSpc>
                          <a:spcPct val="107000"/>
                        </a:lnSpc>
                        <a:spcAft>
                          <a:spcPts val="0"/>
                        </a:spcAft>
                      </a:pPr>
                      <a:r>
                        <a:rPr lang="nb-NO" sz="1600" dirty="0">
                          <a:effectLst/>
                          <a:latin typeface="Arial" panose="020B0604020202020204" pitchFamily="34" charset="0"/>
                          <a:cs typeface="Arial" panose="020B0604020202020204" pitchFamily="34" charset="0"/>
                        </a:rPr>
                        <a:t>Alle elever skal hver uke oppleve å være en del av et sosialt fellesskap.</a:t>
                      </a:r>
                      <a:br>
                        <a:rPr lang="nb-NO" sz="1600" dirty="0">
                          <a:effectLst/>
                          <a:latin typeface="Arial" panose="020B0604020202020204" pitchFamily="34" charset="0"/>
                          <a:cs typeface="Arial" panose="020B0604020202020204" pitchFamily="34" charset="0"/>
                        </a:rPr>
                      </a:br>
                      <a:r>
                        <a:rPr lang="nb-NO" sz="1600" dirty="0">
                          <a:effectLst/>
                          <a:latin typeface="Arial" panose="020B0604020202020204" pitchFamily="34" charset="0"/>
                          <a:cs typeface="Arial" panose="020B0604020202020204" pitchFamily="34" charset="0"/>
                        </a:rPr>
                        <a:t>Det er vår jobb som voksne å designe øyeblikk for sosial vekst og utvikling.</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marL="52433" marR="52433" marT="0" marB="0"/>
                </a:tc>
                <a:tc>
                  <a:txBody>
                    <a:bodyPr/>
                    <a:lstStyle/>
                    <a:p>
                      <a:pPr marL="457200">
                        <a:lnSpc>
                          <a:spcPct val="107000"/>
                        </a:lnSpc>
                        <a:spcAft>
                          <a:spcPts val="0"/>
                        </a:spcAft>
                      </a:pPr>
                      <a:r>
                        <a:rPr lang="nb-NO" sz="1600" dirty="0">
                          <a:effectLst/>
                          <a:latin typeface="Arial" panose="020B0604020202020204" pitchFamily="34" charset="0"/>
                          <a:cs typeface="Arial" panose="020B0604020202020204" pitchFamily="34" charset="0"/>
                        </a:rPr>
                        <a:t>Alle</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marL="52433" marR="52433" marT="0" marB="0"/>
                </a:tc>
                <a:extLst>
                  <a:ext uri="{0D108BD9-81ED-4DB2-BD59-A6C34878D82A}">
                    <a16:rowId xmlns:a16="http://schemas.microsoft.com/office/drawing/2014/main" val="2425161516"/>
                  </a:ext>
                </a:extLst>
              </a:tr>
            </a:tbl>
          </a:graphicData>
        </a:graphic>
      </p:graphicFrame>
      <p:sp>
        <p:nvSpPr>
          <p:cNvPr id="3" name="Plassholder for bunntekst 2">
            <a:extLst>
              <a:ext uri="{FF2B5EF4-FFF2-40B4-BE49-F238E27FC236}">
                <a16:creationId xmlns:a16="http://schemas.microsoft.com/office/drawing/2014/main" id="{B3E594B9-D2A5-8248-3DB5-7F51BF473AA4}"/>
              </a:ext>
            </a:extLst>
          </p:cNvPr>
          <p:cNvSpPr>
            <a:spLocks noGrp="1"/>
          </p:cNvSpPr>
          <p:nvPr>
            <p:ph type="ftr" sz="quarter" idx="11"/>
          </p:nvPr>
        </p:nvSpPr>
        <p:spPr/>
        <p:txBody>
          <a:bodyPr/>
          <a:lstStyle/>
          <a:p>
            <a:r>
              <a:rPr lang="nb-NO"/>
              <a:t>Mellom vil ikke - og kan ikke.  Sørlandske lærerstevne 2025</a:t>
            </a:r>
          </a:p>
        </p:txBody>
      </p:sp>
    </p:spTree>
    <p:extLst>
      <p:ext uri="{BB962C8B-B14F-4D97-AF65-F5344CB8AC3E}">
        <p14:creationId xmlns:p14="http://schemas.microsoft.com/office/powerpoint/2010/main" val="1935729819"/>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ell 1"/>
          <p:cNvGraphicFramePr>
            <a:graphicFrameLocks noGrp="1"/>
          </p:cNvGraphicFramePr>
          <p:nvPr>
            <p:extLst>
              <p:ext uri="{D42A27DB-BD31-4B8C-83A1-F6EECF244321}">
                <p14:modId xmlns:p14="http://schemas.microsoft.com/office/powerpoint/2010/main" val="3634579282"/>
              </p:ext>
            </p:extLst>
          </p:nvPr>
        </p:nvGraphicFramePr>
        <p:xfrm>
          <a:off x="457200" y="1006639"/>
          <a:ext cx="8352928" cy="3888431"/>
        </p:xfrm>
        <a:graphic>
          <a:graphicData uri="http://schemas.openxmlformats.org/drawingml/2006/table">
            <a:tbl>
              <a:tblPr firstRow="1" firstCol="1" bandRow="1">
                <a:tableStyleId>{616DA210-FB5B-4158-B5E0-FEB733F419BA}</a:tableStyleId>
              </a:tblPr>
              <a:tblGrid>
                <a:gridCol w="6203032">
                  <a:extLst>
                    <a:ext uri="{9D8B030D-6E8A-4147-A177-3AD203B41FA5}">
                      <a16:colId xmlns:a16="http://schemas.microsoft.com/office/drawing/2014/main" val="4076295542"/>
                    </a:ext>
                  </a:extLst>
                </a:gridCol>
                <a:gridCol w="2149896">
                  <a:extLst>
                    <a:ext uri="{9D8B030D-6E8A-4147-A177-3AD203B41FA5}">
                      <a16:colId xmlns:a16="http://schemas.microsoft.com/office/drawing/2014/main" val="673351710"/>
                    </a:ext>
                  </a:extLst>
                </a:gridCol>
              </a:tblGrid>
              <a:tr h="1455459">
                <a:tc>
                  <a:txBody>
                    <a:bodyPr/>
                    <a:lstStyle/>
                    <a:p>
                      <a:pPr marL="457200">
                        <a:lnSpc>
                          <a:spcPct val="107000"/>
                        </a:lnSpc>
                        <a:spcAft>
                          <a:spcPts val="0"/>
                        </a:spcAft>
                      </a:pPr>
                      <a:r>
                        <a:rPr lang="nb-NO" sz="1800" u="sng" dirty="0">
                          <a:effectLst/>
                          <a:latin typeface="Arial" panose="020B0604020202020204" pitchFamily="34" charset="0"/>
                          <a:cs typeface="Arial" panose="020B0604020202020204" pitchFamily="34" charset="0"/>
                        </a:rPr>
                        <a:t>Trygghet og forutsigbarhet</a:t>
                      </a:r>
                      <a:endParaRPr lang="en-US" sz="1800" u="sng" dirty="0">
                        <a:effectLst/>
                        <a:latin typeface="Arial" panose="020B0604020202020204" pitchFamily="34" charset="0"/>
                        <a:cs typeface="Arial" panose="020B0604020202020204" pitchFamily="34" charset="0"/>
                      </a:endParaRPr>
                    </a:p>
                    <a:p>
                      <a:pPr marL="457200">
                        <a:lnSpc>
                          <a:spcPct val="107000"/>
                        </a:lnSpc>
                        <a:spcAft>
                          <a:spcPts val="0"/>
                        </a:spcAft>
                      </a:pPr>
                      <a:r>
                        <a:rPr lang="nb-NO" sz="1600" dirty="0">
                          <a:effectLst/>
                          <a:latin typeface="Arial" panose="020B0604020202020204" pitchFamily="34" charset="0"/>
                          <a:cs typeface="Arial" panose="020B0604020202020204" pitchFamily="34" charset="0"/>
                        </a:rPr>
                        <a:t>Trygghet forutsetter at alle vet at de blir sett, og møtt på en god måte ut fra sine behov.</a:t>
                      </a:r>
                      <a:endParaRPr lang="en-US" sz="1600" dirty="0">
                        <a:effectLst/>
                        <a:latin typeface="Arial" panose="020B0604020202020204" pitchFamily="34" charset="0"/>
                        <a:cs typeface="Arial" panose="020B0604020202020204" pitchFamily="34" charset="0"/>
                      </a:endParaRPr>
                    </a:p>
                    <a:p>
                      <a:pPr marL="457200">
                        <a:lnSpc>
                          <a:spcPct val="107000"/>
                        </a:lnSpc>
                        <a:spcAft>
                          <a:spcPts val="0"/>
                        </a:spcAft>
                      </a:pPr>
                      <a:r>
                        <a:rPr lang="nb-NO" sz="1600" dirty="0">
                          <a:effectLst/>
                          <a:latin typeface="Arial" panose="020B0604020202020204" pitchFamily="34" charset="0"/>
                          <a:cs typeface="Arial" panose="020B0604020202020204" pitchFamily="34" charset="0"/>
                        </a:rPr>
                        <a:t>Forutsigbarhet forutsetter gode tilpassede planer for hver elev.</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457200">
                        <a:lnSpc>
                          <a:spcPct val="107000"/>
                        </a:lnSpc>
                        <a:spcAft>
                          <a:spcPts val="0"/>
                        </a:spcAft>
                      </a:pPr>
                      <a:r>
                        <a:rPr lang="nb-NO" sz="1600" dirty="0">
                          <a:effectLst/>
                          <a:latin typeface="Arial" panose="020B0604020202020204" pitchFamily="34" charset="0"/>
                          <a:cs typeface="Arial" panose="020B0604020202020204" pitchFamily="34" charset="0"/>
                        </a:rPr>
                        <a:t>Alle</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2498390769"/>
                  </a:ext>
                </a:extLst>
              </a:tr>
              <a:tr h="2432972">
                <a:tc>
                  <a:txBody>
                    <a:bodyPr/>
                    <a:lstStyle/>
                    <a:p>
                      <a:pPr marL="457200">
                        <a:lnSpc>
                          <a:spcPct val="107000"/>
                        </a:lnSpc>
                        <a:spcAft>
                          <a:spcPts val="0"/>
                        </a:spcAft>
                      </a:pPr>
                      <a:r>
                        <a:rPr lang="nb-NO" sz="1800" u="sng" dirty="0">
                          <a:effectLst/>
                          <a:latin typeface="Arial" panose="020B0604020202020204" pitchFamily="34" charset="0"/>
                          <a:cs typeface="Arial" panose="020B0604020202020204" pitchFamily="34" charset="0"/>
                        </a:rPr>
                        <a:t>Strategier</a:t>
                      </a:r>
                      <a:endParaRPr lang="en-US" sz="1800" u="sng" dirty="0">
                        <a:effectLst/>
                        <a:latin typeface="Arial" panose="020B0604020202020204" pitchFamily="34" charset="0"/>
                        <a:cs typeface="Arial" panose="020B0604020202020204" pitchFamily="34" charset="0"/>
                      </a:endParaRPr>
                    </a:p>
                    <a:p>
                      <a:pPr marL="457200">
                        <a:lnSpc>
                          <a:spcPct val="107000"/>
                        </a:lnSpc>
                        <a:spcAft>
                          <a:spcPts val="0"/>
                        </a:spcAft>
                      </a:pPr>
                      <a:r>
                        <a:rPr lang="nb-NO" sz="1600" dirty="0">
                          <a:effectLst/>
                          <a:latin typeface="Arial" panose="020B0604020202020204" pitchFamily="34" charset="0"/>
                          <a:cs typeface="Arial" panose="020B0604020202020204" pitchFamily="34" charset="0"/>
                        </a:rPr>
                        <a:t>Barn som har det vanskelig trenger at voksne ser og gjør noe med det vanskelige. Samtidig trenger de hjelp til å lære strategier for å mestre utordringene på en god måte.</a:t>
                      </a:r>
                      <a:br>
                        <a:rPr lang="nb-NO" sz="1600" dirty="0">
                          <a:effectLst/>
                          <a:latin typeface="Arial" panose="020B0604020202020204" pitchFamily="34" charset="0"/>
                          <a:cs typeface="Arial" panose="020B0604020202020204" pitchFamily="34" charset="0"/>
                        </a:rPr>
                      </a:br>
                      <a:r>
                        <a:rPr lang="nb-NO" sz="1600" dirty="0">
                          <a:effectLst/>
                          <a:latin typeface="Arial" panose="020B0604020202020204" pitchFamily="34" charset="0"/>
                          <a:cs typeface="Arial" panose="020B0604020202020204" pitchFamily="34" charset="0"/>
                        </a:rPr>
                        <a:t>Det primære er å møte følelsen, ikke atferden. Atferden kan tas opp når følelsen er møtt.</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457200">
                        <a:lnSpc>
                          <a:spcPct val="107000"/>
                        </a:lnSpc>
                        <a:spcAft>
                          <a:spcPts val="0"/>
                        </a:spcAft>
                      </a:pPr>
                      <a:r>
                        <a:rPr lang="nb-NO" sz="1600" dirty="0">
                          <a:effectLst/>
                          <a:latin typeface="Arial" panose="020B0604020202020204" pitchFamily="34" charset="0"/>
                          <a:cs typeface="Arial" panose="020B0604020202020204" pitchFamily="34" charset="0"/>
                        </a:rPr>
                        <a:t>Alle</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1109694331"/>
                  </a:ext>
                </a:extLst>
              </a:tr>
            </a:tbl>
          </a:graphicData>
        </a:graphic>
      </p:graphicFrame>
      <p:graphicFrame>
        <p:nvGraphicFramePr>
          <p:cNvPr id="3" name="Tabell 2"/>
          <p:cNvGraphicFramePr>
            <a:graphicFrameLocks noGrp="1"/>
          </p:cNvGraphicFramePr>
          <p:nvPr>
            <p:extLst>
              <p:ext uri="{D42A27DB-BD31-4B8C-83A1-F6EECF244321}">
                <p14:modId xmlns:p14="http://schemas.microsoft.com/office/powerpoint/2010/main" val="2530720435"/>
              </p:ext>
            </p:extLst>
          </p:nvPr>
        </p:nvGraphicFramePr>
        <p:xfrm>
          <a:off x="457200" y="764704"/>
          <a:ext cx="8352928" cy="241935"/>
        </p:xfrm>
        <a:graphic>
          <a:graphicData uri="http://schemas.openxmlformats.org/drawingml/2006/table">
            <a:tbl>
              <a:tblPr firstRow="1" firstCol="1" bandRow="1">
                <a:tableStyleId>{616DA210-FB5B-4158-B5E0-FEB733F419BA}</a:tableStyleId>
              </a:tblPr>
              <a:tblGrid>
                <a:gridCol w="6239616">
                  <a:extLst>
                    <a:ext uri="{9D8B030D-6E8A-4147-A177-3AD203B41FA5}">
                      <a16:colId xmlns:a16="http://schemas.microsoft.com/office/drawing/2014/main" val="1207463062"/>
                    </a:ext>
                  </a:extLst>
                </a:gridCol>
                <a:gridCol w="2113312">
                  <a:extLst>
                    <a:ext uri="{9D8B030D-6E8A-4147-A177-3AD203B41FA5}">
                      <a16:colId xmlns:a16="http://schemas.microsoft.com/office/drawing/2014/main" val="4180125882"/>
                    </a:ext>
                  </a:extLst>
                </a:gridCol>
              </a:tblGrid>
              <a:tr h="232322">
                <a:tc>
                  <a:txBody>
                    <a:bodyPr/>
                    <a:lstStyle/>
                    <a:p>
                      <a:pPr marL="457200">
                        <a:lnSpc>
                          <a:spcPct val="107000"/>
                        </a:lnSpc>
                        <a:spcAft>
                          <a:spcPts val="0"/>
                        </a:spcAft>
                      </a:pPr>
                      <a:r>
                        <a:rPr lang="nb-NO" sz="1600" dirty="0">
                          <a:effectLst/>
                          <a:latin typeface="Arial" panose="020B0604020202020204" pitchFamily="34" charset="0"/>
                          <a:cs typeface="Arial" panose="020B0604020202020204" pitchFamily="34" charset="0"/>
                        </a:rPr>
                        <a:t>Tiltak</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marL="52433" marR="52433" marT="0" marB="0"/>
                </a:tc>
                <a:tc>
                  <a:txBody>
                    <a:bodyPr/>
                    <a:lstStyle/>
                    <a:p>
                      <a:pPr marL="457200">
                        <a:lnSpc>
                          <a:spcPct val="107000"/>
                        </a:lnSpc>
                        <a:spcAft>
                          <a:spcPts val="0"/>
                        </a:spcAft>
                      </a:pPr>
                      <a:r>
                        <a:rPr lang="nb-NO" sz="1600" dirty="0">
                          <a:effectLst/>
                          <a:latin typeface="Arial" panose="020B0604020202020204" pitchFamily="34" charset="0"/>
                          <a:cs typeface="Arial" panose="020B0604020202020204" pitchFamily="34" charset="0"/>
                        </a:rPr>
                        <a:t>Ansvar</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marL="52433" marR="52433" marT="0" marB="0"/>
                </a:tc>
                <a:extLst>
                  <a:ext uri="{0D108BD9-81ED-4DB2-BD59-A6C34878D82A}">
                    <a16:rowId xmlns:a16="http://schemas.microsoft.com/office/drawing/2014/main" val="1345559615"/>
                  </a:ext>
                </a:extLst>
              </a:tr>
            </a:tbl>
          </a:graphicData>
        </a:graphic>
      </p:graphicFrame>
      <p:sp>
        <p:nvSpPr>
          <p:cNvPr id="4" name="Plassholder for bunntekst 3">
            <a:extLst>
              <a:ext uri="{FF2B5EF4-FFF2-40B4-BE49-F238E27FC236}">
                <a16:creationId xmlns:a16="http://schemas.microsoft.com/office/drawing/2014/main" id="{F75EACCF-A7BA-6731-57B1-0B697D332D6C}"/>
              </a:ext>
            </a:extLst>
          </p:cNvPr>
          <p:cNvSpPr>
            <a:spLocks noGrp="1"/>
          </p:cNvSpPr>
          <p:nvPr>
            <p:ph type="ftr" sz="quarter" idx="11"/>
          </p:nvPr>
        </p:nvSpPr>
        <p:spPr/>
        <p:txBody>
          <a:bodyPr/>
          <a:lstStyle/>
          <a:p>
            <a:r>
              <a:rPr lang="nb-NO"/>
              <a:t>Mellom vil ikke - og kan ikke.  Sørlandske lærerstevne 2025</a:t>
            </a:r>
          </a:p>
        </p:txBody>
      </p:sp>
    </p:spTree>
    <p:extLst>
      <p:ext uri="{BB962C8B-B14F-4D97-AF65-F5344CB8AC3E}">
        <p14:creationId xmlns:p14="http://schemas.microsoft.com/office/powerpoint/2010/main" val="3241513816"/>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ell 1"/>
          <p:cNvGraphicFramePr>
            <a:graphicFrameLocks noGrp="1"/>
          </p:cNvGraphicFramePr>
          <p:nvPr>
            <p:extLst>
              <p:ext uri="{D42A27DB-BD31-4B8C-83A1-F6EECF244321}">
                <p14:modId xmlns:p14="http://schemas.microsoft.com/office/powerpoint/2010/main" val="3812147321"/>
              </p:ext>
            </p:extLst>
          </p:nvPr>
        </p:nvGraphicFramePr>
        <p:xfrm>
          <a:off x="575556" y="917431"/>
          <a:ext cx="7992888" cy="3744416"/>
        </p:xfrm>
        <a:graphic>
          <a:graphicData uri="http://schemas.openxmlformats.org/drawingml/2006/table">
            <a:tbl>
              <a:tblPr firstRow="1" firstCol="1" bandRow="1">
                <a:tableStyleId>{616DA210-FB5B-4158-B5E0-FEB733F419BA}</a:tableStyleId>
              </a:tblPr>
              <a:tblGrid>
                <a:gridCol w="2799462">
                  <a:extLst>
                    <a:ext uri="{9D8B030D-6E8A-4147-A177-3AD203B41FA5}">
                      <a16:colId xmlns:a16="http://schemas.microsoft.com/office/drawing/2014/main" val="3927362218"/>
                    </a:ext>
                  </a:extLst>
                </a:gridCol>
                <a:gridCol w="5193426">
                  <a:extLst>
                    <a:ext uri="{9D8B030D-6E8A-4147-A177-3AD203B41FA5}">
                      <a16:colId xmlns:a16="http://schemas.microsoft.com/office/drawing/2014/main" val="351354717"/>
                    </a:ext>
                  </a:extLst>
                </a:gridCol>
              </a:tblGrid>
              <a:tr h="3744416">
                <a:tc>
                  <a:txBody>
                    <a:bodyPr/>
                    <a:lstStyle/>
                    <a:p>
                      <a:pPr>
                        <a:lnSpc>
                          <a:spcPct val="115000"/>
                        </a:lnSpc>
                        <a:spcAft>
                          <a:spcPts val="0"/>
                        </a:spcAft>
                      </a:pPr>
                      <a:r>
                        <a:rPr lang="nb-NO" sz="1800">
                          <a:effectLst/>
                          <a:latin typeface="Arial" panose="020B0604020202020204" pitchFamily="34" charset="0"/>
                          <a:cs typeface="Arial" panose="020B0604020202020204" pitchFamily="34" charset="0"/>
                        </a:rPr>
                        <a:t>Klassen min</a:t>
                      </a:r>
                      <a:endParaRPr lang="en-US" sz="1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342900" lvl="0" indent="-342900">
                        <a:lnSpc>
                          <a:spcPct val="115000"/>
                        </a:lnSpc>
                        <a:spcAft>
                          <a:spcPts val="0"/>
                        </a:spcAft>
                        <a:buFont typeface="Symbol" panose="05050102010706020507" pitchFamily="18" charset="2"/>
                        <a:buChar char=""/>
                      </a:pPr>
                      <a:r>
                        <a:rPr lang="nb-NO" sz="1800" dirty="0">
                          <a:effectLst/>
                          <a:latin typeface="Arial" panose="020B0604020202020204" pitchFamily="34" charset="0"/>
                          <a:cs typeface="Arial" panose="020B0604020202020204" pitchFamily="34" charset="0"/>
                        </a:rPr>
                        <a:t>Hvordan er klassen din?</a:t>
                      </a:r>
                      <a:endParaRPr lang="en-US" sz="1800" dirty="0">
                        <a:effectLst/>
                        <a:latin typeface="Arial" panose="020B0604020202020204" pitchFamily="34" charset="0"/>
                        <a:cs typeface="Arial" panose="020B0604020202020204" pitchFamily="34" charset="0"/>
                      </a:endParaRPr>
                    </a:p>
                    <a:p>
                      <a:pPr marL="342900" lvl="0" indent="-342900">
                        <a:lnSpc>
                          <a:spcPct val="115000"/>
                        </a:lnSpc>
                        <a:spcAft>
                          <a:spcPts val="0"/>
                        </a:spcAft>
                        <a:buFont typeface="Symbol" panose="05050102010706020507" pitchFamily="18" charset="2"/>
                        <a:buChar char=""/>
                      </a:pPr>
                      <a:r>
                        <a:rPr lang="nb-NO" sz="1800" dirty="0">
                          <a:effectLst/>
                          <a:latin typeface="Arial" panose="020B0604020202020204" pitchFamily="34" charset="0"/>
                          <a:cs typeface="Arial" panose="020B0604020202020204" pitchFamily="34" charset="0"/>
                        </a:rPr>
                        <a:t>Hva er bra med klassen?</a:t>
                      </a:r>
                      <a:endParaRPr lang="en-US" sz="1800" dirty="0">
                        <a:effectLst/>
                        <a:latin typeface="Arial" panose="020B0604020202020204" pitchFamily="34" charset="0"/>
                        <a:cs typeface="Arial" panose="020B0604020202020204" pitchFamily="34" charset="0"/>
                      </a:endParaRPr>
                    </a:p>
                    <a:p>
                      <a:pPr marL="342900" lvl="0" indent="-342900">
                        <a:lnSpc>
                          <a:spcPct val="115000"/>
                        </a:lnSpc>
                        <a:spcAft>
                          <a:spcPts val="0"/>
                        </a:spcAft>
                        <a:buFont typeface="Symbol" panose="05050102010706020507" pitchFamily="18" charset="2"/>
                        <a:buChar char=""/>
                      </a:pPr>
                      <a:r>
                        <a:rPr lang="nb-NO" sz="1800" dirty="0">
                          <a:effectLst/>
                          <a:latin typeface="Arial" panose="020B0604020202020204" pitchFamily="34" charset="0"/>
                          <a:cs typeface="Arial" panose="020B0604020202020204" pitchFamily="34" charset="0"/>
                        </a:rPr>
                        <a:t>Hva er ikke bra med klassen?</a:t>
                      </a:r>
                      <a:endParaRPr lang="en-US" sz="1800" dirty="0">
                        <a:effectLst/>
                        <a:latin typeface="Arial" panose="020B0604020202020204" pitchFamily="34" charset="0"/>
                        <a:cs typeface="Arial" panose="020B0604020202020204" pitchFamily="34" charset="0"/>
                      </a:endParaRPr>
                    </a:p>
                    <a:p>
                      <a:pPr marL="342900" lvl="0" indent="-342900">
                        <a:lnSpc>
                          <a:spcPct val="115000"/>
                        </a:lnSpc>
                        <a:spcAft>
                          <a:spcPts val="0"/>
                        </a:spcAft>
                        <a:buFont typeface="Symbol" panose="05050102010706020507" pitchFamily="18" charset="2"/>
                        <a:buChar char=""/>
                      </a:pPr>
                      <a:r>
                        <a:rPr lang="nb-NO" sz="1800" dirty="0">
                          <a:effectLst/>
                          <a:latin typeface="Arial" panose="020B0604020202020204" pitchFamily="34" charset="0"/>
                          <a:cs typeface="Arial" panose="020B0604020202020204" pitchFamily="34" charset="0"/>
                        </a:rPr>
                        <a:t>Hvordan har du det i klassen?</a:t>
                      </a:r>
                      <a:endParaRPr lang="en-US" sz="1800" dirty="0">
                        <a:effectLst/>
                        <a:latin typeface="Arial" panose="020B0604020202020204" pitchFamily="34" charset="0"/>
                        <a:cs typeface="Arial" panose="020B0604020202020204" pitchFamily="34" charset="0"/>
                      </a:endParaRPr>
                    </a:p>
                    <a:p>
                      <a:pPr marL="342900" lvl="0" indent="-342900">
                        <a:lnSpc>
                          <a:spcPct val="115000"/>
                        </a:lnSpc>
                        <a:spcAft>
                          <a:spcPts val="0"/>
                        </a:spcAft>
                        <a:buFont typeface="Symbol" panose="05050102010706020507" pitchFamily="18" charset="2"/>
                        <a:buChar char=""/>
                      </a:pPr>
                      <a:r>
                        <a:rPr lang="nb-NO" sz="1800" dirty="0">
                          <a:effectLst/>
                          <a:latin typeface="Arial" panose="020B0604020202020204" pitchFamily="34" charset="0"/>
                          <a:cs typeface="Arial" panose="020B0604020202020204" pitchFamily="34" charset="0"/>
                        </a:rPr>
                        <a:t>Hvordan tror du de andre har det i klassen?</a:t>
                      </a:r>
                      <a:endParaRPr lang="en-US" sz="1800" dirty="0">
                        <a:effectLst/>
                        <a:latin typeface="Arial" panose="020B0604020202020204" pitchFamily="34" charset="0"/>
                        <a:cs typeface="Arial" panose="020B0604020202020204" pitchFamily="34" charset="0"/>
                      </a:endParaRPr>
                    </a:p>
                    <a:p>
                      <a:pPr marL="342900" lvl="0" indent="-342900">
                        <a:lnSpc>
                          <a:spcPct val="115000"/>
                        </a:lnSpc>
                        <a:spcAft>
                          <a:spcPts val="0"/>
                        </a:spcAft>
                        <a:buFont typeface="Symbol" panose="05050102010706020507" pitchFamily="18" charset="2"/>
                        <a:buChar char=""/>
                      </a:pPr>
                      <a:r>
                        <a:rPr lang="nb-NO" sz="1800" dirty="0">
                          <a:effectLst/>
                          <a:latin typeface="Arial" panose="020B0604020202020204" pitchFamily="34" charset="0"/>
                          <a:cs typeface="Arial" panose="020B0604020202020204" pitchFamily="34" charset="0"/>
                        </a:rPr>
                        <a:t>Er det noen elever som bestemmer over andre i klassen?</a:t>
                      </a:r>
                      <a:endParaRPr lang="en-US" sz="1800" dirty="0">
                        <a:effectLst/>
                        <a:latin typeface="Arial" panose="020B0604020202020204" pitchFamily="34" charset="0"/>
                        <a:cs typeface="Arial" panose="020B0604020202020204" pitchFamily="34" charset="0"/>
                      </a:endParaRPr>
                    </a:p>
                    <a:p>
                      <a:pPr marL="342900" lvl="0" indent="-342900">
                        <a:lnSpc>
                          <a:spcPct val="115000"/>
                        </a:lnSpc>
                        <a:spcAft>
                          <a:spcPts val="0"/>
                        </a:spcAft>
                        <a:buFont typeface="Symbol" panose="05050102010706020507" pitchFamily="18" charset="2"/>
                        <a:buChar char=""/>
                      </a:pPr>
                      <a:r>
                        <a:rPr lang="nb-NO" sz="1800" dirty="0">
                          <a:effectLst/>
                          <a:latin typeface="Arial" panose="020B0604020202020204" pitchFamily="34" charset="0"/>
                          <a:cs typeface="Arial" panose="020B0604020202020204" pitchFamily="34" charset="0"/>
                        </a:rPr>
                        <a:t>Er det noe som kan bli bedre i klassen?</a:t>
                      </a:r>
                      <a:endParaRPr lang="en-US" sz="1800" dirty="0">
                        <a:effectLst/>
                        <a:latin typeface="Arial" panose="020B0604020202020204" pitchFamily="34" charset="0"/>
                        <a:cs typeface="Arial" panose="020B0604020202020204" pitchFamily="34" charset="0"/>
                      </a:endParaRPr>
                    </a:p>
                    <a:p>
                      <a:pPr marL="342900" lvl="0" indent="-342900">
                        <a:lnSpc>
                          <a:spcPct val="115000"/>
                        </a:lnSpc>
                        <a:spcAft>
                          <a:spcPts val="0"/>
                        </a:spcAft>
                        <a:buFont typeface="Symbol" panose="05050102010706020507" pitchFamily="18" charset="2"/>
                        <a:buChar char=""/>
                      </a:pPr>
                      <a:r>
                        <a:rPr lang="nb-NO" sz="1800" dirty="0">
                          <a:effectLst/>
                          <a:latin typeface="Arial" panose="020B0604020202020204" pitchFamily="34" charset="0"/>
                          <a:cs typeface="Arial" panose="020B0604020202020204" pitchFamily="34" charset="0"/>
                        </a:rPr>
                        <a:t>Hva kan du bidra med for at ting skal være bedre?</a:t>
                      </a:r>
                      <a:endParaRPr lang="en-US" sz="18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4253925053"/>
                  </a:ext>
                </a:extLst>
              </a:tr>
            </a:tbl>
          </a:graphicData>
        </a:graphic>
      </p:graphicFrame>
      <p:sp>
        <p:nvSpPr>
          <p:cNvPr id="3" name="Rektangel 2"/>
          <p:cNvSpPr/>
          <p:nvPr/>
        </p:nvSpPr>
        <p:spPr>
          <a:xfrm>
            <a:off x="827584" y="332656"/>
            <a:ext cx="5971507" cy="584775"/>
          </a:xfrm>
          <a:prstGeom prst="rect">
            <a:avLst/>
          </a:prstGeom>
        </p:spPr>
        <p:txBody>
          <a:bodyPr wrap="none">
            <a:spAutoFit/>
          </a:bodyPr>
          <a:lstStyle/>
          <a:p>
            <a:r>
              <a:rPr lang="nb-NO" sz="3200" b="1" dirty="0">
                <a:latin typeface="Arial" panose="020B0604020202020204" pitchFamily="34" charset="0"/>
                <a:ea typeface="Calibri" panose="020F0502020204030204" pitchFamily="34" charset="0"/>
              </a:rPr>
              <a:t>Klassemøter – samtaleemner </a:t>
            </a:r>
            <a:endParaRPr lang="en-US" sz="3200" dirty="0"/>
          </a:p>
        </p:txBody>
      </p:sp>
      <p:pic>
        <p:nvPicPr>
          <p:cNvPr id="4" name="Bild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15498" y="4699848"/>
            <a:ext cx="3313004" cy="1656502"/>
          </a:xfrm>
          <a:prstGeom prst="rect">
            <a:avLst/>
          </a:prstGeom>
        </p:spPr>
      </p:pic>
      <p:sp>
        <p:nvSpPr>
          <p:cNvPr id="5" name="Plassholder for bunntekst 4">
            <a:extLst>
              <a:ext uri="{FF2B5EF4-FFF2-40B4-BE49-F238E27FC236}">
                <a16:creationId xmlns:a16="http://schemas.microsoft.com/office/drawing/2014/main" id="{7031799D-0A47-A9C1-3BFB-D42B4E41C79A}"/>
              </a:ext>
            </a:extLst>
          </p:cNvPr>
          <p:cNvSpPr>
            <a:spLocks noGrp="1"/>
          </p:cNvSpPr>
          <p:nvPr>
            <p:ph type="ftr" sz="quarter" idx="11"/>
          </p:nvPr>
        </p:nvSpPr>
        <p:spPr/>
        <p:txBody>
          <a:bodyPr/>
          <a:lstStyle/>
          <a:p>
            <a:r>
              <a:rPr lang="nb-NO"/>
              <a:t>Mellom vil ikke - og kan ikke.  Sørlandske lærerstevne 2025</a:t>
            </a:r>
          </a:p>
        </p:txBody>
      </p:sp>
    </p:spTree>
    <p:extLst>
      <p:ext uri="{BB962C8B-B14F-4D97-AF65-F5344CB8AC3E}">
        <p14:creationId xmlns:p14="http://schemas.microsoft.com/office/powerpoint/2010/main" val="2924609750"/>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ell 1"/>
          <p:cNvGraphicFramePr>
            <a:graphicFrameLocks noGrp="1"/>
          </p:cNvGraphicFramePr>
          <p:nvPr>
            <p:extLst>
              <p:ext uri="{D42A27DB-BD31-4B8C-83A1-F6EECF244321}">
                <p14:modId xmlns:p14="http://schemas.microsoft.com/office/powerpoint/2010/main" val="676414233"/>
              </p:ext>
            </p:extLst>
          </p:nvPr>
        </p:nvGraphicFramePr>
        <p:xfrm>
          <a:off x="611560" y="404664"/>
          <a:ext cx="7920880" cy="3127883"/>
        </p:xfrm>
        <a:graphic>
          <a:graphicData uri="http://schemas.openxmlformats.org/drawingml/2006/table">
            <a:tbl>
              <a:tblPr firstRow="1" firstCol="1" bandRow="1">
                <a:tableStyleId>{616DA210-FB5B-4158-B5E0-FEB733F419BA}</a:tableStyleId>
              </a:tblPr>
              <a:tblGrid>
                <a:gridCol w="2088232">
                  <a:extLst>
                    <a:ext uri="{9D8B030D-6E8A-4147-A177-3AD203B41FA5}">
                      <a16:colId xmlns:a16="http://schemas.microsoft.com/office/drawing/2014/main" val="3117043963"/>
                    </a:ext>
                  </a:extLst>
                </a:gridCol>
                <a:gridCol w="5832648">
                  <a:extLst>
                    <a:ext uri="{9D8B030D-6E8A-4147-A177-3AD203B41FA5}">
                      <a16:colId xmlns:a16="http://schemas.microsoft.com/office/drawing/2014/main" val="1613107832"/>
                    </a:ext>
                  </a:extLst>
                </a:gridCol>
              </a:tblGrid>
              <a:tr h="3096344">
                <a:tc>
                  <a:txBody>
                    <a:bodyPr/>
                    <a:lstStyle/>
                    <a:p>
                      <a:pPr>
                        <a:lnSpc>
                          <a:spcPct val="115000"/>
                        </a:lnSpc>
                        <a:spcAft>
                          <a:spcPts val="0"/>
                        </a:spcAft>
                      </a:pPr>
                      <a:r>
                        <a:rPr lang="nb-NO" sz="1800" dirty="0">
                          <a:effectLst/>
                          <a:latin typeface="Arial" panose="020B0604020202020204" pitchFamily="34" charset="0"/>
                          <a:cs typeface="Arial" panose="020B0604020202020204" pitchFamily="34" charset="0"/>
                        </a:rPr>
                        <a:t>Elefanten i rommet</a:t>
                      </a:r>
                      <a:endParaRPr lang="en-US" sz="18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342900" lvl="0" indent="-342900">
                        <a:lnSpc>
                          <a:spcPct val="115000"/>
                        </a:lnSpc>
                        <a:spcAft>
                          <a:spcPts val="0"/>
                        </a:spcAft>
                        <a:buFont typeface="Symbol" panose="05050102010706020507" pitchFamily="18" charset="2"/>
                        <a:buChar char=""/>
                      </a:pPr>
                      <a:r>
                        <a:rPr lang="nb-NO" sz="1800" dirty="0">
                          <a:effectLst/>
                          <a:latin typeface="Arial" panose="020B0604020202020204" pitchFamily="34" charset="0"/>
                          <a:cs typeface="Arial" panose="020B0604020202020204" pitchFamily="34" charset="0"/>
                        </a:rPr>
                        <a:t>Elefanten i rommet er de tingene som alle ser, hører, vet om og reagerer på, men som ingen snakker om eller tar opp.</a:t>
                      </a:r>
                      <a:endParaRPr lang="en-US" sz="1800" dirty="0">
                        <a:effectLst/>
                        <a:latin typeface="Arial" panose="020B0604020202020204" pitchFamily="34" charset="0"/>
                        <a:cs typeface="Arial" panose="020B0604020202020204" pitchFamily="34" charset="0"/>
                      </a:endParaRPr>
                    </a:p>
                    <a:p>
                      <a:pPr marL="342900" lvl="0" indent="-342900">
                        <a:lnSpc>
                          <a:spcPct val="115000"/>
                        </a:lnSpc>
                        <a:spcAft>
                          <a:spcPts val="0"/>
                        </a:spcAft>
                        <a:buFont typeface="Symbol" panose="05050102010706020507" pitchFamily="18" charset="2"/>
                        <a:buChar char=""/>
                      </a:pPr>
                      <a:r>
                        <a:rPr lang="nb-NO" sz="1800" dirty="0">
                          <a:effectLst/>
                          <a:latin typeface="Arial" panose="020B0604020202020204" pitchFamily="34" charset="0"/>
                          <a:cs typeface="Arial" panose="020B0604020202020204" pitchFamily="34" charset="0"/>
                        </a:rPr>
                        <a:t>Er det ting du reagerer på som du synes er vanskelig å ta opp, eller snakke om?</a:t>
                      </a:r>
                      <a:endParaRPr lang="en-US" sz="1800" dirty="0">
                        <a:effectLst/>
                        <a:latin typeface="Arial" panose="020B0604020202020204" pitchFamily="34" charset="0"/>
                        <a:cs typeface="Arial" panose="020B0604020202020204" pitchFamily="34" charset="0"/>
                      </a:endParaRPr>
                    </a:p>
                    <a:p>
                      <a:pPr marL="342900" lvl="0" indent="-342900">
                        <a:lnSpc>
                          <a:spcPct val="115000"/>
                        </a:lnSpc>
                        <a:spcAft>
                          <a:spcPts val="0"/>
                        </a:spcAft>
                        <a:buFont typeface="Symbol" panose="05050102010706020507" pitchFamily="18" charset="2"/>
                        <a:buChar char=""/>
                      </a:pPr>
                      <a:r>
                        <a:rPr lang="nb-NO" sz="1800" dirty="0">
                          <a:effectLst/>
                          <a:latin typeface="Arial" panose="020B0604020202020204" pitchFamily="34" charset="0"/>
                          <a:cs typeface="Arial" panose="020B0604020202020204" pitchFamily="34" charset="0"/>
                        </a:rPr>
                        <a:t>Hva må til for at du tør å snakke med andre om vanskelige ting?</a:t>
                      </a:r>
                      <a:endParaRPr lang="en-US" sz="1800" dirty="0">
                        <a:effectLst/>
                        <a:latin typeface="Arial" panose="020B0604020202020204" pitchFamily="34" charset="0"/>
                        <a:cs typeface="Arial" panose="020B0604020202020204" pitchFamily="34" charset="0"/>
                      </a:endParaRPr>
                    </a:p>
                    <a:p>
                      <a:pPr marL="342900" lvl="0" indent="-342900">
                        <a:lnSpc>
                          <a:spcPct val="115000"/>
                        </a:lnSpc>
                        <a:spcAft>
                          <a:spcPts val="0"/>
                        </a:spcAft>
                        <a:buFont typeface="Symbol" panose="05050102010706020507" pitchFamily="18" charset="2"/>
                        <a:buChar char=""/>
                      </a:pPr>
                      <a:r>
                        <a:rPr lang="nb-NO" sz="1800" dirty="0">
                          <a:effectLst/>
                          <a:latin typeface="Arial" panose="020B0604020202020204" pitchFamily="34" charset="0"/>
                          <a:cs typeface="Arial" panose="020B0604020202020204" pitchFamily="34" charset="0"/>
                        </a:rPr>
                        <a:t>Hvem kan du snakke med om vanskelige ting?</a:t>
                      </a:r>
                      <a:endParaRPr lang="en-US" sz="1800" dirty="0">
                        <a:effectLst/>
                        <a:latin typeface="Arial" panose="020B0604020202020204" pitchFamily="34" charset="0"/>
                        <a:cs typeface="Arial" panose="020B0604020202020204" pitchFamily="34" charset="0"/>
                      </a:endParaRPr>
                    </a:p>
                    <a:p>
                      <a:pPr marL="342900" lvl="0" indent="-342900">
                        <a:lnSpc>
                          <a:spcPct val="115000"/>
                        </a:lnSpc>
                        <a:spcAft>
                          <a:spcPts val="0"/>
                        </a:spcAft>
                        <a:buFont typeface="Symbol" panose="05050102010706020507" pitchFamily="18" charset="2"/>
                        <a:buChar char=""/>
                      </a:pPr>
                      <a:r>
                        <a:rPr lang="nb-NO" sz="1800" dirty="0">
                          <a:effectLst/>
                          <a:latin typeface="Arial" panose="020B0604020202020204" pitchFamily="34" charset="0"/>
                          <a:cs typeface="Arial" panose="020B0604020202020204" pitchFamily="34" charset="0"/>
                        </a:rPr>
                        <a:t>Har du noe som er vanskelig i ditt liv?</a:t>
                      </a:r>
                      <a:endParaRPr lang="en-US" sz="1800" dirty="0">
                        <a:effectLst/>
                        <a:latin typeface="Arial" panose="020B0604020202020204" pitchFamily="34" charset="0"/>
                        <a:cs typeface="Arial" panose="020B0604020202020204" pitchFamily="34" charset="0"/>
                      </a:endParaRPr>
                    </a:p>
                    <a:p>
                      <a:pPr>
                        <a:lnSpc>
                          <a:spcPct val="115000"/>
                        </a:lnSpc>
                        <a:spcAft>
                          <a:spcPts val="0"/>
                        </a:spcAft>
                      </a:pPr>
                      <a:r>
                        <a:rPr lang="nb-NO" sz="1800" dirty="0">
                          <a:effectLst/>
                          <a:latin typeface="Arial" panose="020B0604020202020204" pitchFamily="34" charset="0"/>
                          <a:cs typeface="Arial" panose="020B0604020202020204" pitchFamily="34" charset="0"/>
                        </a:rPr>
                        <a:t> </a:t>
                      </a:r>
                      <a:endParaRPr lang="en-US" sz="18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777699100"/>
                  </a:ext>
                </a:extLst>
              </a:tr>
            </a:tbl>
          </a:graphicData>
        </a:graphic>
      </p:graphicFrame>
      <p:pic>
        <p:nvPicPr>
          <p:cNvPr id="4" name="Bild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71800" y="3658329"/>
            <a:ext cx="3466049" cy="2640799"/>
          </a:xfrm>
          <a:prstGeom prst="rect">
            <a:avLst/>
          </a:prstGeom>
        </p:spPr>
      </p:pic>
      <p:sp>
        <p:nvSpPr>
          <p:cNvPr id="3" name="Plassholder for bunntekst 2">
            <a:extLst>
              <a:ext uri="{FF2B5EF4-FFF2-40B4-BE49-F238E27FC236}">
                <a16:creationId xmlns:a16="http://schemas.microsoft.com/office/drawing/2014/main" id="{13E935AA-D872-3A09-FAB2-2BD1CD7C8C77}"/>
              </a:ext>
            </a:extLst>
          </p:cNvPr>
          <p:cNvSpPr>
            <a:spLocks noGrp="1"/>
          </p:cNvSpPr>
          <p:nvPr>
            <p:ph type="ftr" sz="quarter" idx="11"/>
          </p:nvPr>
        </p:nvSpPr>
        <p:spPr/>
        <p:txBody>
          <a:bodyPr/>
          <a:lstStyle/>
          <a:p>
            <a:r>
              <a:rPr lang="nb-NO"/>
              <a:t>Mellom vil ikke - og kan ikke.  Sørlandske lærerstevne 2025</a:t>
            </a:r>
          </a:p>
        </p:txBody>
      </p:sp>
    </p:spTree>
    <p:extLst>
      <p:ext uri="{BB962C8B-B14F-4D97-AF65-F5344CB8AC3E}">
        <p14:creationId xmlns:p14="http://schemas.microsoft.com/office/powerpoint/2010/main" val="3814352533"/>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ell 1"/>
          <p:cNvGraphicFramePr>
            <a:graphicFrameLocks noGrp="1"/>
          </p:cNvGraphicFramePr>
          <p:nvPr>
            <p:extLst>
              <p:ext uri="{D42A27DB-BD31-4B8C-83A1-F6EECF244321}">
                <p14:modId xmlns:p14="http://schemas.microsoft.com/office/powerpoint/2010/main" val="3463400223"/>
              </p:ext>
            </p:extLst>
          </p:nvPr>
        </p:nvGraphicFramePr>
        <p:xfrm>
          <a:off x="467544" y="692696"/>
          <a:ext cx="8208912" cy="3758819"/>
        </p:xfrm>
        <a:graphic>
          <a:graphicData uri="http://schemas.openxmlformats.org/drawingml/2006/table">
            <a:tbl>
              <a:tblPr firstRow="1" firstCol="1" bandRow="1">
                <a:tableStyleId>{616DA210-FB5B-4158-B5E0-FEB733F419BA}</a:tableStyleId>
              </a:tblPr>
              <a:tblGrid>
                <a:gridCol w="2875123">
                  <a:extLst>
                    <a:ext uri="{9D8B030D-6E8A-4147-A177-3AD203B41FA5}">
                      <a16:colId xmlns:a16="http://schemas.microsoft.com/office/drawing/2014/main" val="1291655432"/>
                    </a:ext>
                  </a:extLst>
                </a:gridCol>
                <a:gridCol w="5333789">
                  <a:extLst>
                    <a:ext uri="{9D8B030D-6E8A-4147-A177-3AD203B41FA5}">
                      <a16:colId xmlns:a16="http://schemas.microsoft.com/office/drawing/2014/main" val="230435065"/>
                    </a:ext>
                  </a:extLst>
                </a:gridCol>
              </a:tblGrid>
              <a:tr h="3666679">
                <a:tc>
                  <a:txBody>
                    <a:bodyPr/>
                    <a:lstStyle/>
                    <a:p>
                      <a:pPr>
                        <a:lnSpc>
                          <a:spcPct val="115000"/>
                        </a:lnSpc>
                        <a:spcAft>
                          <a:spcPts val="0"/>
                        </a:spcAft>
                      </a:pPr>
                      <a:r>
                        <a:rPr lang="nb-NO" sz="1800" dirty="0">
                          <a:effectLst/>
                          <a:latin typeface="Arial" panose="020B0604020202020204" pitchFamily="34" charset="0"/>
                          <a:cs typeface="Arial" panose="020B0604020202020204" pitchFamily="34" charset="0"/>
                        </a:rPr>
                        <a:t>Sommerfugleffekten</a:t>
                      </a:r>
                      <a:endParaRPr lang="en-US" sz="18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342900" lvl="0" indent="-342900">
                        <a:lnSpc>
                          <a:spcPct val="115000"/>
                        </a:lnSpc>
                        <a:spcAft>
                          <a:spcPts val="0"/>
                        </a:spcAft>
                        <a:buFont typeface="Symbol" panose="05050102010706020507" pitchFamily="18" charset="2"/>
                        <a:buChar char=""/>
                      </a:pPr>
                      <a:r>
                        <a:rPr lang="nb-NO" sz="1800" dirty="0">
                          <a:effectLst/>
                          <a:latin typeface="Arial" panose="020B0604020202020204" pitchFamily="34" charset="0"/>
                          <a:cs typeface="Arial" panose="020B0604020202020204" pitchFamily="34" charset="0"/>
                        </a:rPr>
                        <a:t>Sommerfugleffekten forteller at små endringer nå, kan gi store konsekvenser over tid.</a:t>
                      </a:r>
                      <a:endParaRPr lang="en-US" sz="1800" dirty="0">
                        <a:effectLst/>
                        <a:latin typeface="Arial" panose="020B0604020202020204" pitchFamily="34" charset="0"/>
                        <a:cs typeface="Arial" panose="020B0604020202020204" pitchFamily="34" charset="0"/>
                      </a:endParaRPr>
                    </a:p>
                    <a:p>
                      <a:pPr marL="342900" lvl="0" indent="-342900">
                        <a:lnSpc>
                          <a:spcPct val="115000"/>
                        </a:lnSpc>
                        <a:spcAft>
                          <a:spcPts val="0"/>
                        </a:spcAft>
                        <a:buFont typeface="Symbol" panose="05050102010706020507" pitchFamily="18" charset="2"/>
                        <a:buChar char=""/>
                      </a:pPr>
                      <a:r>
                        <a:rPr lang="nb-NO" sz="1800" dirty="0">
                          <a:effectLst/>
                          <a:latin typeface="Arial" panose="020B0604020202020204" pitchFamily="34" charset="0"/>
                          <a:cs typeface="Arial" panose="020B0604020202020204" pitchFamily="34" charset="0"/>
                        </a:rPr>
                        <a:t>Hvilke små positive endringer for deg nå kan bety mye for livet ditt videre?</a:t>
                      </a:r>
                      <a:endParaRPr lang="en-US" sz="1800" dirty="0">
                        <a:effectLst/>
                        <a:latin typeface="Arial" panose="020B0604020202020204" pitchFamily="34" charset="0"/>
                        <a:cs typeface="Arial" panose="020B0604020202020204" pitchFamily="34" charset="0"/>
                      </a:endParaRPr>
                    </a:p>
                    <a:p>
                      <a:pPr marL="342900" lvl="0" indent="-342900">
                        <a:lnSpc>
                          <a:spcPct val="115000"/>
                        </a:lnSpc>
                        <a:spcAft>
                          <a:spcPts val="0"/>
                        </a:spcAft>
                        <a:buFont typeface="Symbol" panose="05050102010706020507" pitchFamily="18" charset="2"/>
                        <a:buChar char=""/>
                      </a:pPr>
                      <a:r>
                        <a:rPr lang="nb-NO" sz="1800" dirty="0">
                          <a:effectLst/>
                          <a:latin typeface="Arial" panose="020B0604020202020204" pitchFamily="34" charset="0"/>
                          <a:cs typeface="Arial" panose="020B0604020202020204" pitchFamily="34" charset="0"/>
                        </a:rPr>
                        <a:t>Hvilke små negative endringer for deg nå kan bety mye for livet ditt videre?</a:t>
                      </a:r>
                      <a:endParaRPr lang="en-US" sz="1800" dirty="0">
                        <a:effectLst/>
                        <a:latin typeface="Arial" panose="020B0604020202020204" pitchFamily="34" charset="0"/>
                        <a:cs typeface="Arial" panose="020B0604020202020204" pitchFamily="34" charset="0"/>
                      </a:endParaRPr>
                    </a:p>
                    <a:p>
                      <a:pPr marL="342900" lvl="0" indent="-342900">
                        <a:lnSpc>
                          <a:spcPct val="115000"/>
                        </a:lnSpc>
                        <a:spcAft>
                          <a:spcPts val="0"/>
                        </a:spcAft>
                        <a:buFont typeface="Symbol" panose="05050102010706020507" pitchFamily="18" charset="2"/>
                        <a:buChar char=""/>
                      </a:pPr>
                      <a:r>
                        <a:rPr lang="nb-NO" sz="1800" dirty="0">
                          <a:effectLst/>
                          <a:latin typeface="Arial" panose="020B0604020202020204" pitchFamily="34" charset="0"/>
                          <a:cs typeface="Arial" panose="020B0604020202020204" pitchFamily="34" charset="0"/>
                        </a:rPr>
                        <a:t>Hva er dine drømmer i livet?</a:t>
                      </a:r>
                      <a:endParaRPr lang="en-US" sz="1800" dirty="0">
                        <a:effectLst/>
                        <a:latin typeface="Arial" panose="020B0604020202020204" pitchFamily="34" charset="0"/>
                        <a:cs typeface="Arial" panose="020B0604020202020204" pitchFamily="34" charset="0"/>
                      </a:endParaRPr>
                    </a:p>
                    <a:p>
                      <a:pPr marL="342900" lvl="0" indent="-342900">
                        <a:lnSpc>
                          <a:spcPct val="115000"/>
                        </a:lnSpc>
                        <a:spcAft>
                          <a:spcPts val="0"/>
                        </a:spcAft>
                        <a:buFont typeface="Symbol" panose="05050102010706020507" pitchFamily="18" charset="2"/>
                        <a:buChar char=""/>
                      </a:pPr>
                      <a:r>
                        <a:rPr lang="nb-NO" sz="1800" dirty="0">
                          <a:effectLst/>
                          <a:latin typeface="Arial" panose="020B0604020202020204" pitchFamily="34" charset="0"/>
                          <a:cs typeface="Arial" panose="020B0604020202020204" pitchFamily="34" charset="0"/>
                        </a:rPr>
                        <a:t>Hvordan kan du nå drømmene dine?</a:t>
                      </a:r>
                      <a:endParaRPr lang="en-US" sz="1800" dirty="0">
                        <a:effectLst/>
                        <a:latin typeface="Arial" panose="020B0604020202020204" pitchFamily="34" charset="0"/>
                        <a:cs typeface="Arial" panose="020B0604020202020204" pitchFamily="34" charset="0"/>
                      </a:endParaRPr>
                    </a:p>
                    <a:p>
                      <a:pPr marL="342900" lvl="0" indent="-342900">
                        <a:lnSpc>
                          <a:spcPct val="115000"/>
                        </a:lnSpc>
                        <a:spcAft>
                          <a:spcPts val="0"/>
                        </a:spcAft>
                        <a:buFont typeface="Symbol" panose="05050102010706020507" pitchFamily="18" charset="2"/>
                        <a:buChar char=""/>
                      </a:pPr>
                      <a:r>
                        <a:rPr lang="nb-NO" sz="1800" dirty="0">
                          <a:effectLst/>
                          <a:latin typeface="Arial" panose="020B0604020202020204" pitchFamily="34" charset="0"/>
                          <a:cs typeface="Arial" panose="020B0604020202020204" pitchFamily="34" charset="0"/>
                        </a:rPr>
                        <a:t>Hvem kan hjelpe deg med å nå drømmene dine?</a:t>
                      </a:r>
                      <a:endParaRPr lang="en-US" sz="1800" dirty="0">
                        <a:effectLst/>
                        <a:latin typeface="Arial" panose="020B0604020202020204" pitchFamily="34" charset="0"/>
                        <a:cs typeface="Arial" panose="020B0604020202020204" pitchFamily="34" charset="0"/>
                      </a:endParaRPr>
                    </a:p>
                    <a:p>
                      <a:pPr>
                        <a:lnSpc>
                          <a:spcPct val="115000"/>
                        </a:lnSpc>
                        <a:spcAft>
                          <a:spcPts val="0"/>
                        </a:spcAft>
                      </a:pPr>
                      <a:r>
                        <a:rPr lang="nb-NO" sz="1800" dirty="0">
                          <a:effectLst/>
                          <a:latin typeface="Arial" panose="020B0604020202020204" pitchFamily="34" charset="0"/>
                          <a:cs typeface="Arial" panose="020B0604020202020204" pitchFamily="34" charset="0"/>
                        </a:rPr>
                        <a:t> </a:t>
                      </a:r>
                      <a:endParaRPr lang="en-US" sz="18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3068156494"/>
                  </a:ext>
                </a:extLst>
              </a:tr>
            </a:tbl>
          </a:graphicData>
        </a:graphic>
      </p:graphicFrame>
      <p:pic>
        <p:nvPicPr>
          <p:cNvPr id="3" name="Bild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83768" y="4725144"/>
            <a:ext cx="3730724" cy="1923678"/>
          </a:xfrm>
          <a:prstGeom prst="rect">
            <a:avLst/>
          </a:prstGeom>
        </p:spPr>
      </p:pic>
      <p:sp>
        <p:nvSpPr>
          <p:cNvPr id="4" name="Plassholder for bunntekst 3">
            <a:extLst>
              <a:ext uri="{FF2B5EF4-FFF2-40B4-BE49-F238E27FC236}">
                <a16:creationId xmlns:a16="http://schemas.microsoft.com/office/drawing/2014/main" id="{5226FD87-95EF-FCEE-947F-265AD19B76E8}"/>
              </a:ext>
            </a:extLst>
          </p:cNvPr>
          <p:cNvSpPr>
            <a:spLocks noGrp="1"/>
          </p:cNvSpPr>
          <p:nvPr>
            <p:ph type="ftr" sz="quarter" idx="11"/>
          </p:nvPr>
        </p:nvSpPr>
        <p:spPr/>
        <p:txBody>
          <a:bodyPr/>
          <a:lstStyle/>
          <a:p>
            <a:r>
              <a:rPr lang="nb-NO"/>
              <a:t>Mellom vil ikke - og kan ikke.  Sørlandske lærerstevne 2025</a:t>
            </a:r>
          </a:p>
        </p:txBody>
      </p:sp>
    </p:spTree>
    <p:extLst>
      <p:ext uri="{BB962C8B-B14F-4D97-AF65-F5344CB8AC3E}">
        <p14:creationId xmlns:p14="http://schemas.microsoft.com/office/powerpoint/2010/main" val="2930644595"/>
      </p:ext>
    </p:extLst>
  </p:cSld>
  <p:clrMapOvr>
    <a:masterClrMapping/>
  </p:clrMapOvr>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Metadata/LabelInfo.xml><?xml version="1.0" encoding="utf-8"?>
<clbl:labelList xmlns:clbl="http://schemas.microsoft.com/office/2020/mipLabelMetadata">
  <clbl:label id="{3ef5735a-e1da-40c4-b475-8683f5604e1d}" enabled="0" method="" siteId="{3ef5735a-e1da-40c4-b475-8683f5604e1d}" removed="1"/>
</clbl:labelList>
</file>

<file path=docProps/app.xml><?xml version="1.0" encoding="utf-8"?>
<Properties xmlns="http://schemas.openxmlformats.org/officeDocument/2006/extended-properties" xmlns:vt="http://schemas.openxmlformats.org/officeDocument/2006/docPropsVTypes">
  <TotalTime>45257</TotalTime>
  <Words>13249</Words>
  <Application>Microsoft Office PowerPoint</Application>
  <PresentationFormat>Skjermfremvisning (4:3)</PresentationFormat>
  <Paragraphs>780</Paragraphs>
  <Slides>115</Slides>
  <Notes>113</Notes>
  <HiddenSlides>0</HiddenSlides>
  <MMClips>0</MMClips>
  <ScaleCrop>false</ScaleCrop>
  <HeadingPairs>
    <vt:vector size="6" baseType="variant">
      <vt:variant>
        <vt:lpstr>Brukte skrifter</vt:lpstr>
      </vt:variant>
      <vt:variant>
        <vt:i4>15</vt:i4>
      </vt:variant>
      <vt:variant>
        <vt:lpstr>Tema</vt:lpstr>
      </vt:variant>
      <vt:variant>
        <vt:i4>1</vt:i4>
      </vt:variant>
      <vt:variant>
        <vt:lpstr>Lysbildetitler</vt:lpstr>
      </vt:variant>
      <vt:variant>
        <vt:i4>115</vt:i4>
      </vt:variant>
    </vt:vector>
  </HeadingPairs>
  <TitlesOfParts>
    <vt:vector size="131" baseType="lpstr">
      <vt:lpstr>Amasis MT Pro Black</vt:lpstr>
      <vt:lpstr>Aptos</vt:lpstr>
      <vt:lpstr>Arial</vt:lpstr>
      <vt:lpstr>Arial</vt:lpstr>
      <vt:lpstr>Arial Black</vt:lpstr>
      <vt:lpstr>Calibri</vt:lpstr>
      <vt:lpstr>Courier New</vt:lpstr>
      <vt:lpstr>Google Sans</vt:lpstr>
      <vt:lpstr>inherit</vt:lpstr>
      <vt:lpstr>MuseoSlab-500</vt:lpstr>
      <vt:lpstr>Publico text</vt:lpstr>
      <vt:lpstr>Source Sans Pro</vt:lpstr>
      <vt:lpstr>Symbol</vt:lpstr>
      <vt:lpstr>Times New Roman</vt:lpstr>
      <vt:lpstr>Wingdings</vt:lpstr>
      <vt:lpstr>Office-tema</vt:lpstr>
      <vt:lpstr>Mellom vil ikke - og kan ikke</vt:lpstr>
      <vt:lpstr>PowerPoint-presentasjon</vt:lpstr>
      <vt:lpstr>PowerPoint-presentasjon</vt:lpstr>
      <vt:lpstr>PowerPoint-presentasjon</vt:lpstr>
      <vt:lpstr>Mellom vil ikke og kan ikke</vt:lpstr>
      <vt:lpstr>Barn er forskjellige og utvikler seg forskjellig</vt:lpstr>
      <vt:lpstr>Ingen barn er like, derfor er heller ingen utviklingsveier like.</vt:lpstr>
      <vt:lpstr>Hva gjør du - når jeg har det vanskelig?</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Den polyvagale teorien</vt:lpstr>
      <vt:lpstr>PowerPoint-presentasjon</vt:lpstr>
      <vt:lpstr>PowerPoint-presentasjon</vt:lpstr>
      <vt:lpstr>PowerPoint-presentasjon</vt:lpstr>
      <vt:lpstr>PowerPoint-presentasjon</vt:lpstr>
      <vt:lpstr>PowerPoint-presentasjon</vt:lpstr>
      <vt:lpstr>F80.2 Impressiv språkforstyrrelse Utviklingsmessige språkforstyrrelser  DLD</vt:lpstr>
      <vt:lpstr>Utviklingsmessige språkforstyrrelser er en betegnelse som brukes når barn, unge eller voksne strever med sitt eget språk, uten at vi kjenner grunnen til det.   Barn med språkforstyrrelser strever med å forstå hva som blir sagt, og med å uttrykke egne tanker og følelser.</vt:lpstr>
      <vt:lpstr>PowerPoint-presentasjon</vt:lpstr>
      <vt:lpstr>PowerPoint-presentasjon</vt:lpstr>
      <vt:lpstr>PowerPoint-presentasjon</vt:lpstr>
      <vt:lpstr>PowerPoint-presentasjon</vt:lpstr>
      <vt:lpstr>Visuospatial forståelse (rom og retningsforståelse) </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vector>
  </TitlesOfParts>
  <Company>Mandal Kommune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PowerPoint-presentasjon</dc:title>
  <dc:creator>Jan Arild Gundersen</dc:creator>
  <cp:lastModifiedBy>Jan Arild Gundersen</cp:lastModifiedBy>
  <cp:revision>60</cp:revision>
  <cp:lastPrinted>2025-11-04T11:24:13Z</cp:lastPrinted>
  <dcterms:created xsi:type="dcterms:W3CDTF">2016-10-21T07:41:47Z</dcterms:created>
  <dcterms:modified xsi:type="dcterms:W3CDTF">2025-11-06T18:03:48Z</dcterms:modified>
</cp:coreProperties>
</file>