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2"/>
  </p:notesMasterIdLst>
  <p:sldIdLst>
    <p:sldId id="256" r:id="rId2"/>
    <p:sldId id="905" r:id="rId3"/>
    <p:sldId id="906" r:id="rId4"/>
    <p:sldId id="846" r:id="rId5"/>
    <p:sldId id="845" r:id="rId6"/>
    <p:sldId id="899" r:id="rId7"/>
    <p:sldId id="876" r:id="rId8"/>
    <p:sldId id="878" r:id="rId9"/>
    <p:sldId id="900" r:id="rId10"/>
    <p:sldId id="451" r:id="rId11"/>
    <p:sldId id="901" r:id="rId12"/>
    <p:sldId id="864" r:id="rId13"/>
    <p:sldId id="504" r:id="rId14"/>
    <p:sldId id="863" r:id="rId15"/>
    <p:sldId id="367" r:id="rId16"/>
    <p:sldId id="865" r:id="rId17"/>
    <p:sldId id="847" r:id="rId18"/>
    <p:sldId id="849" r:id="rId19"/>
    <p:sldId id="892" r:id="rId20"/>
    <p:sldId id="902" r:id="rId21"/>
    <p:sldId id="874" r:id="rId22"/>
    <p:sldId id="896" r:id="rId23"/>
    <p:sldId id="903" r:id="rId24"/>
    <p:sldId id="872" r:id="rId25"/>
    <p:sldId id="904" r:id="rId26"/>
    <p:sldId id="869" r:id="rId27"/>
    <p:sldId id="867" r:id="rId28"/>
    <p:sldId id="870" r:id="rId29"/>
    <p:sldId id="349" r:id="rId30"/>
    <p:sldId id="879" r:id="rId31"/>
  </p:sldIdLst>
  <p:sldSz cx="12192000" cy="6858000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21" autoAdjust="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12"/>
    </p:cViewPr>
  </p:sorterViewPr>
  <p:notesViewPr>
    <p:cSldViewPr snapToGrid="0">
      <p:cViewPr varScale="1">
        <p:scale>
          <a:sx n="93" d="100"/>
          <a:sy n="93" d="100"/>
        </p:scale>
        <p:origin x="370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5EFEE-A569-4556-9858-A32260D13F8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37D7E2-B618-4084-B8C9-5D8193C959DA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De </a:t>
          </a:r>
          <a:r>
            <a:rPr lang="en-GB" dirty="0" err="1">
              <a:solidFill>
                <a:schemeClr val="tx1"/>
              </a:solidFill>
            </a:rPr>
            <a:t>har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vokst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opp</a:t>
          </a:r>
          <a:r>
            <a:rPr lang="en-GB" dirty="0">
              <a:solidFill>
                <a:schemeClr val="tx1"/>
              </a:solidFill>
            </a:rPr>
            <a:t> med </a:t>
          </a:r>
          <a:r>
            <a:rPr lang="en-GB" dirty="0" err="1">
              <a:solidFill>
                <a:schemeClr val="tx1"/>
              </a:solidFill>
            </a:rPr>
            <a:t>mobiltelefon</a:t>
          </a:r>
          <a:r>
            <a:rPr lang="en-GB" dirty="0">
              <a:solidFill>
                <a:schemeClr val="tx1"/>
              </a:solidFill>
            </a:rPr>
            <a:t>, tablet, internet </a:t>
          </a:r>
          <a:r>
            <a:rPr lang="en-GB" dirty="0" err="1">
              <a:solidFill>
                <a:schemeClr val="tx1"/>
              </a:solidFill>
            </a:rPr>
            <a:t>osv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og</a:t>
          </a:r>
          <a:r>
            <a:rPr lang="en-GB" dirty="0">
              <a:solidFill>
                <a:schemeClr val="tx1"/>
              </a:solidFill>
            </a:rPr>
            <a:t> de holder </a:t>
          </a:r>
          <a:r>
            <a:rPr lang="en-GB" dirty="0" err="1">
              <a:solidFill>
                <a:schemeClr val="tx1"/>
              </a:solidFill>
            </a:rPr>
            <a:t>verdens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kunnskap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i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hånden</a:t>
          </a:r>
          <a:endParaRPr lang="en-US" dirty="0">
            <a:solidFill>
              <a:schemeClr val="tx1"/>
            </a:solidFill>
          </a:endParaRPr>
        </a:p>
      </dgm:t>
    </dgm:pt>
    <dgm:pt modelId="{317B3F8A-DACD-4431-80EC-491DD891FF24}" type="parTrans" cxnId="{D0F17DAE-E71B-4A8C-9AB8-33A0AC8EE889}">
      <dgm:prSet/>
      <dgm:spPr/>
      <dgm:t>
        <a:bodyPr/>
        <a:lstStyle/>
        <a:p>
          <a:endParaRPr lang="en-US"/>
        </a:p>
      </dgm:t>
    </dgm:pt>
    <dgm:pt modelId="{DAC38EC6-1224-40F8-BFD4-8FFC5BDBBEF5}" type="sibTrans" cxnId="{D0F17DAE-E71B-4A8C-9AB8-33A0AC8EE889}">
      <dgm:prSet/>
      <dgm:spPr/>
      <dgm:t>
        <a:bodyPr/>
        <a:lstStyle/>
        <a:p>
          <a:endParaRPr lang="en-US"/>
        </a:p>
      </dgm:t>
    </dgm:pt>
    <dgm:pt modelId="{51918CDC-064D-4BCB-AD31-3A395F1CD78B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Ting </a:t>
          </a:r>
          <a:r>
            <a:rPr lang="en-GB" dirty="0" err="1">
              <a:solidFill>
                <a:schemeClr val="tx1"/>
              </a:solidFill>
            </a:rPr>
            <a:t>skal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skje</a:t>
          </a:r>
          <a:r>
            <a:rPr lang="en-GB" dirty="0">
              <a:solidFill>
                <a:schemeClr val="tx1"/>
              </a:solidFill>
            </a:rPr>
            <a:t> fort </a:t>
          </a:r>
          <a:endParaRPr lang="en-US" dirty="0">
            <a:solidFill>
              <a:schemeClr val="tx1"/>
            </a:solidFill>
          </a:endParaRPr>
        </a:p>
      </dgm:t>
    </dgm:pt>
    <dgm:pt modelId="{010117BD-9F70-4566-9F28-172149E6E0B2}" type="parTrans" cxnId="{CE7ED6E8-397E-40D2-9304-9A56384E8352}">
      <dgm:prSet/>
      <dgm:spPr/>
      <dgm:t>
        <a:bodyPr/>
        <a:lstStyle/>
        <a:p>
          <a:endParaRPr lang="en-US"/>
        </a:p>
      </dgm:t>
    </dgm:pt>
    <dgm:pt modelId="{002AE3B7-A379-46DE-B687-566F55C7CB00}" type="sibTrans" cxnId="{CE7ED6E8-397E-40D2-9304-9A56384E8352}">
      <dgm:prSet/>
      <dgm:spPr/>
      <dgm:t>
        <a:bodyPr/>
        <a:lstStyle/>
        <a:p>
          <a:endParaRPr lang="en-US"/>
        </a:p>
      </dgm:t>
    </dgm:pt>
    <dgm:pt modelId="{9DF94942-6416-4BDE-8614-D3C601BD54B6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Multitasking er </a:t>
          </a:r>
          <a:r>
            <a:rPr lang="en-GB" dirty="0" err="1">
              <a:solidFill>
                <a:schemeClr val="tx1"/>
              </a:solidFill>
            </a:rPr>
            <a:t>vanlig</a:t>
          </a:r>
          <a:endParaRPr lang="en-US" dirty="0">
            <a:solidFill>
              <a:schemeClr val="tx1"/>
            </a:solidFill>
          </a:endParaRPr>
        </a:p>
      </dgm:t>
    </dgm:pt>
    <dgm:pt modelId="{FD0276D4-8722-420B-A0B6-9C2A91837976}" type="parTrans" cxnId="{2162F747-F610-48DB-9678-33BCEBFE9189}">
      <dgm:prSet/>
      <dgm:spPr/>
      <dgm:t>
        <a:bodyPr/>
        <a:lstStyle/>
        <a:p>
          <a:endParaRPr lang="en-US"/>
        </a:p>
      </dgm:t>
    </dgm:pt>
    <dgm:pt modelId="{36C0E701-419E-4963-B601-D58C158B95F5}" type="sibTrans" cxnId="{2162F747-F610-48DB-9678-33BCEBFE9189}">
      <dgm:prSet/>
      <dgm:spPr/>
      <dgm:t>
        <a:bodyPr/>
        <a:lstStyle/>
        <a:p>
          <a:endParaRPr lang="en-US"/>
        </a:p>
      </dgm:t>
    </dgm:pt>
    <dgm:pt modelId="{060CF19B-353A-42C0-84E8-5C177EDF53D9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dirty="0" err="1">
              <a:solidFill>
                <a:schemeClr val="tx1"/>
              </a:solidFill>
            </a:rPr>
            <a:t>Kortere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oppmerksomhet</a:t>
          </a:r>
          <a:endParaRPr lang="en-US" dirty="0">
            <a:solidFill>
              <a:schemeClr val="tx1"/>
            </a:solidFill>
          </a:endParaRPr>
        </a:p>
      </dgm:t>
    </dgm:pt>
    <dgm:pt modelId="{6CC7E363-E8F2-4DA6-B616-F13E4C35125D}" type="parTrans" cxnId="{1A4FB208-85C3-4633-AE60-1EEAD292FF67}">
      <dgm:prSet/>
      <dgm:spPr/>
      <dgm:t>
        <a:bodyPr/>
        <a:lstStyle/>
        <a:p>
          <a:endParaRPr lang="en-US"/>
        </a:p>
      </dgm:t>
    </dgm:pt>
    <dgm:pt modelId="{A06A4BA6-92B2-43D5-851D-7F0F86171509}" type="sibTrans" cxnId="{1A4FB208-85C3-4633-AE60-1EEAD292FF67}">
      <dgm:prSet/>
      <dgm:spPr/>
      <dgm:t>
        <a:bodyPr/>
        <a:lstStyle/>
        <a:p>
          <a:endParaRPr lang="en-US"/>
        </a:p>
      </dgm:t>
    </dgm:pt>
    <dgm:pt modelId="{7D96560F-948E-4E3C-8845-819138B78F90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Mer hands-on, </a:t>
          </a:r>
          <a:r>
            <a:rPr lang="en-GB" dirty="0" err="1">
              <a:solidFill>
                <a:schemeClr val="tx1"/>
              </a:solidFill>
            </a:rPr>
            <a:t>vil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være</a:t>
          </a:r>
          <a:r>
            <a:rPr lang="en-GB" dirty="0">
              <a:solidFill>
                <a:schemeClr val="tx1"/>
              </a:solidFill>
            </a:rPr>
            <a:t> med å </a:t>
          </a:r>
          <a:r>
            <a:rPr lang="en-GB" dirty="0" err="1">
              <a:solidFill>
                <a:schemeClr val="tx1"/>
              </a:solidFill>
            </a:rPr>
            <a:t>utforme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undervisningen</a:t>
          </a:r>
          <a:r>
            <a:rPr lang="en-GB" dirty="0">
              <a:solidFill>
                <a:schemeClr val="tx1"/>
              </a:solidFill>
            </a:rPr>
            <a:t> (</a:t>
          </a:r>
          <a:r>
            <a:rPr lang="en-GB" dirty="0" err="1">
              <a:solidFill>
                <a:schemeClr val="tx1"/>
              </a:solidFill>
            </a:rPr>
            <a:t>elevmedvirkning</a:t>
          </a:r>
          <a:r>
            <a:rPr lang="en-GB" dirty="0">
              <a:solidFill>
                <a:schemeClr val="tx1"/>
              </a:solidFill>
            </a:rPr>
            <a:t>)</a:t>
          </a:r>
          <a:endParaRPr lang="en-US" dirty="0">
            <a:solidFill>
              <a:schemeClr val="tx1"/>
            </a:solidFill>
          </a:endParaRPr>
        </a:p>
      </dgm:t>
    </dgm:pt>
    <dgm:pt modelId="{60B1ECE1-40B9-4DBB-829A-89DEE5CF47FC}" type="parTrans" cxnId="{2D8248D3-26CA-4C2E-96A8-92C643EEC12E}">
      <dgm:prSet/>
      <dgm:spPr/>
      <dgm:t>
        <a:bodyPr/>
        <a:lstStyle/>
        <a:p>
          <a:endParaRPr lang="en-US"/>
        </a:p>
      </dgm:t>
    </dgm:pt>
    <dgm:pt modelId="{F27FDCEE-AA13-420F-8F01-3A16C6ABF23D}" type="sibTrans" cxnId="{2D8248D3-26CA-4C2E-96A8-92C643EEC12E}">
      <dgm:prSet/>
      <dgm:spPr/>
      <dgm:t>
        <a:bodyPr/>
        <a:lstStyle/>
        <a:p>
          <a:endParaRPr lang="en-US"/>
        </a:p>
      </dgm:t>
    </dgm:pt>
    <dgm:pt modelId="{143627CA-CAB1-44C9-A313-B4F56577E1F6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GB" dirty="0" err="1">
              <a:solidFill>
                <a:schemeClr val="tx1"/>
              </a:solidFill>
            </a:rPr>
            <a:t>Samarbeider</a:t>
          </a:r>
          <a:r>
            <a:rPr lang="en-GB" dirty="0">
              <a:solidFill>
                <a:schemeClr val="tx1"/>
              </a:solidFill>
            </a:rPr>
            <a:t> for å </a:t>
          </a:r>
          <a:r>
            <a:rPr lang="en-GB" dirty="0" err="1">
              <a:solidFill>
                <a:schemeClr val="tx1"/>
              </a:solidFill>
            </a:rPr>
            <a:t>løse</a:t>
          </a:r>
          <a:r>
            <a:rPr lang="en-GB" dirty="0">
              <a:solidFill>
                <a:schemeClr val="tx1"/>
              </a:solidFill>
            </a:rPr>
            <a:t> </a:t>
          </a:r>
          <a:r>
            <a:rPr lang="en-GB" dirty="0" err="1">
              <a:solidFill>
                <a:schemeClr val="tx1"/>
              </a:solidFill>
            </a:rPr>
            <a:t>problemer</a:t>
          </a:r>
          <a:endParaRPr lang="en-US" dirty="0">
            <a:solidFill>
              <a:schemeClr val="tx1"/>
            </a:solidFill>
          </a:endParaRPr>
        </a:p>
      </dgm:t>
    </dgm:pt>
    <dgm:pt modelId="{C1AABF23-FB79-4F0B-94B9-2D8B9D4B790E}" type="parTrans" cxnId="{CEFC2975-6997-4C31-9C9F-26CDC9E96126}">
      <dgm:prSet/>
      <dgm:spPr/>
      <dgm:t>
        <a:bodyPr/>
        <a:lstStyle/>
        <a:p>
          <a:endParaRPr lang="en-US"/>
        </a:p>
      </dgm:t>
    </dgm:pt>
    <dgm:pt modelId="{A59BF0B3-2D61-400D-94D3-ABB6EEC1A3EA}" type="sibTrans" cxnId="{CEFC2975-6997-4C31-9C9F-26CDC9E96126}">
      <dgm:prSet/>
      <dgm:spPr/>
      <dgm:t>
        <a:bodyPr/>
        <a:lstStyle/>
        <a:p>
          <a:endParaRPr lang="en-US"/>
        </a:p>
      </dgm:t>
    </dgm:pt>
    <dgm:pt modelId="{A78F405D-4958-4D4F-BB02-33725AF4D23F}" type="pres">
      <dgm:prSet presAssocID="{BBC5EFEE-A569-4556-9858-A32260D13F88}" presName="diagram" presStyleCnt="0">
        <dgm:presLayoutVars>
          <dgm:dir/>
          <dgm:resizeHandles val="exact"/>
        </dgm:presLayoutVars>
      </dgm:prSet>
      <dgm:spPr/>
    </dgm:pt>
    <dgm:pt modelId="{1B8CBC83-43E3-4E86-AB45-8884FED418D6}" type="pres">
      <dgm:prSet presAssocID="{DE37D7E2-B618-4084-B8C9-5D8193C959DA}" presName="node" presStyleLbl="node1" presStyleIdx="0" presStyleCnt="6">
        <dgm:presLayoutVars>
          <dgm:bulletEnabled val="1"/>
        </dgm:presLayoutVars>
      </dgm:prSet>
      <dgm:spPr/>
    </dgm:pt>
    <dgm:pt modelId="{DF5AE936-2B87-4FFC-ACE2-D733C1DB935E}" type="pres">
      <dgm:prSet presAssocID="{DAC38EC6-1224-40F8-BFD4-8FFC5BDBBEF5}" presName="sibTrans" presStyleCnt="0"/>
      <dgm:spPr/>
    </dgm:pt>
    <dgm:pt modelId="{2B11F20A-539B-4C9A-891E-E78670FC950D}" type="pres">
      <dgm:prSet presAssocID="{51918CDC-064D-4BCB-AD31-3A395F1CD78B}" presName="node" presStyleLbl="node1" presStyleIdx="1" presStyleCnt="6" custLinFactNeighborX="-344" custLinFactNeighborY="1001">
        <dgm:presLayoutVars>
          <dgm:bulletEnabled val="1"/>
        </dgm:presLayoutVars>
      </dgm:prSet>
      <dgm:spPr/>
    </dgm:pt>
    <dgm:pt modelId="{D9FA398E-9BC0-41E8-8003-D5D7D6F9067F}" type="pres">
      <dgm:prSet presAssocID="{002AE3B7-A379-46DE-B687-566F55C7CB00}" presName="sibTrans" presStyleCnt="0"/>
      <dgm:spPr/>
    </dgm:pt>
    <dgm:pt modelId="{FDB2F2A0-F088-4859-A357-B7C645846F1C}" type="pres">
      <dgm:prSet presAssocID="{9DF94942-6416-4BDE-8614-D3C601BD54B6}" presName="node" presStyleLbl="node1" presStyleIdx="2" presStyleCnt="6">
        <dgm:presLayoutVars>
          <dgm:bulletEnabled val="1"/>
        </dgm:presLayoutVars>
      </dgm:prSet>
      <dgm:spPr/>
    </dgm:pt>
    <dgm:pt modelId="{1586DD11-7713-480E-8D37-82C7F1BF5BD4}" type="pres">
      <dgm:prSet presAssocID="{36C0E701-419E-4963-B601-D58C158B95F5}" presName="sibTrans" presStyleCnt="0"/>
      <dgm:spPr/>
    </dgm:pt>
    <dgm:pt modelId="{5B1606A5-D8D2-4B27-A651-86028163208C}" type="pres">
      <dgm:prSet presAssocID="{060CF19B-353A-42C0-84E8-5C177EDF53D9}" presName="node" presStyleLbl="node1" presStyleIdx="3" presStyleCnt="6">
        <dgm:presLayoutVars>
          <dgm:bulletEnabled val="1"/>
        </dgm:presLayoutVars>
      </dgm:prSet>
      <dgm:spPr/>
    </dgm:pt>
    <dgm:pt modelId="{6F6B5CA3-4E22-4469-A949-E332284BD1A8}" type="pres">
      <dgm:prSet presAssocID="{A06A4BA6-92B2-43D5-851D-7F0F86171509}" presName="sibTrans" presStyleCnt="0"/>
      <dgm:spPr/>
    </dgm:pt>
    <dgm:pt modelId="{81E87803-7035-402C-B8EA-7F17D5DBA853}" type="pres">
      <dgm:prSet presAssocID="{7D96560F-948E-4E3C-8845-819138B78F90}" presName="node" presStyleLbl="node1" presStyleIdx="4" presStyleCnt="6">
        <dgm:presLayoutVars>
          <dgm:bulletEnabled val="1"/>
        </dgm:presLayoutVars>
      </dgm:prSet>
      <dgm:spPr/>
    </dgm:pt>
    <dgm:pt modelId="{9B4EF827-5737-43D1-95D3-60050CE9653E}" type="pres">
      <dgm:prSet presAssocID="{F27FDCEE-AA13-420F-8F01-3A16C6ABF23D}" presName="sibTrans" presStyleCnt="0"/>
      <dgm:spPr/>
    </dgm:pt>
    <dgm:pt modelId="{41D397D0-19B6-41EA-8925-0076FE93D520}" type="pres">
      <dgm:prSet presAssocID="{143627CA-CAB1-44C9-A313-B4F56577E1F6}" presName="node" presStyleLbl="node1" presStyleIdx="5" presStyleCnt="6">
        <dgm:presLayoutVars>
          <dgm:bulletEnabled val="1"/>
        </dgm:presLayoutVars>
      </dgm:prSet>
      <dgm:spPr/>
    </dgm:pt>
  </dgm:ptLst>
  <dgm:cxnLst>
    <dgm:cxn modelId="{1A4FB208-85C3-4633-AE60-1EEAD292FF67}" srcId="{BBC5EFEE-A569-4556-9858-A32260D13F88}" destId="{060CF19B-353A-42C0-84E8-5C177EDF53D9}" srcOrd="3" destOrd="0" parTransId="{6CC7E363-E8F2-4DA6-B616-F13E4C35125D}" sibTransId="{A06A4BA6-92B2-43D5-851D-7F0F86171509}"/>
    <dgm:cxn modelId="{2162F747-F610-48DB-9678-33BCEBFE9189}" srcId="{BBC5EFEE-A569-4556-9858-A32260D13F88}" destId="{9DF94942-6416-4BDE-8614-D3C601BD54B6}" srcOrd="2" destOrd="0" parTransId="{FD0276D4-8722-420B-A0B6-9C2A91837976}" sibTransId="{36C0E701-419E-4963-B601-D58C158B95F5}"/>
    <dgm:cxn modelId="{F05F954B-AB77-44EA-87AA-F985F99E441F}" type="presOf" srcId="{060CF19B-353A-42C0-84E8-5C177EDF53D9}" destId="{5B1606A5-D8D2-4B27-A651-86028163208C}" srcOrd="0" destOrd="0" presId="urn:microsoft.com/office/officeart/2005/8/layout/default"/>
    <dgm:cxn modelId="{CEFC2975-6997-4C31-9C9F-26CDC9E96126}" srcId="{BBC5EFEE-A569-4556-9858-A32260D13F88}" destId="{143627CA-CAB1-44C9-A313-B4F56577E1F6}" srcOrd="5" destOrd="0" parTransId="{C1AABF23-FB79-4F0B-94B9-2D8B9D4B790E}" sibTransId="{A59BF0B3-2D61-400D-94D3-ABB6EEC1A3EA}"/>
    <dgm:cxn modelId="{4BE64975-3B1E-43D5-8CF1-DD45B4DA6E27}" type="presOf" srcId="{51918CDC-064D-4BCB-AD31-3A395F1CD78B}" destId="{2B11F20A-539B-4C9A-891E-E78670FC950D}" srcOrd="0" destOrd="0" presId="urn:microsoft.com/office/officeart/2005/8/layout/default"/>
    <dgm:cxn modelId="{4B6F5586-F242-4334-AE97-7B8B4DC860E3}" type="presOf" srcId="{DE37D7E2-B618-4084-B8C9-5D8193C959DA}" destId="{1B8CBC83-43E3-4E86-AB45-8884FED418D6}" srcOrd="0" destOrd="0" presId="urn:microsoft.com/office/officeart/2005/8/layout/default"/>
    <dgm:cxn modelId="{90E91187-6840-4894-B2C7-EA81DFEDBC15}" type="presOf" srcId="{9DF94942-6416-4BDE-8614-D3C601BD54B6}" destId="{FDB2F2A0-F088-4859-A357-B7C645846F1C}" srcOrd="0" destOrd="0" presId="urn:microsoft.com/office/officeart/2005/8/layout/default"/>
    <dgm:cxn modelId="{54E8A69A-30F7-4BDF-8A53-BEA3872991BC}" type="presOf" srcId="{143627CA-CAB1-44C9-A313-B4F56577E1F6}" destId="{41D397D0-19B6-41EA-8925-0076FE93D520}" srcOrd="0" destOrd="0" presId="urn:microsoft.com/office/officeart/2005/8/layout/default"/>
    <dgm:cxn modelId="{D0F17DAE-E71B-4A8C-9AB8-33A0AC8EE889}" srcId="{BBC5EFEE-A569-4556-9858-A32260D13F88}" destId="{DE37D7E2-B618-4084-B8C9-5D8193C959DA}" srcOrd="0" destOrd="0" parTransId="{317B3F8A-DACD-4431-80EC-491DD891FF24}" sibTransId="{DAC38EC6-1224-40F8-BFD4-8FFC5BDBBEF5}"/>
    <dgm:cxn modelId="{219165C6-7C9A-4FC4-9433-56FC4380A02A}" type="presOf" srcId="{BBC5EFEE-A569-4556-9858-A32260D13F88}" destId="{A78F405D-4958-4D4F-BB02-33725AF4D23F}" srcOrd="0" destOrd="0" presId="urn:microsoft.com/office/officeart/2005/8/layout/default"/>
    <dgm:cxn modelId="{2D8248D3-26CA-4C2E-96A8-92C643EEC12E}" srcId="{BBC5EFEE-A569-4556-9858-A32260D13F88}" destId="{7D96560F-948E-4E3C-8845-819138B78F90}" srcOrd="4" destOrd="0" parTransId="{60B1ECE1-40B9-4DBB-829A-89DEE5CF47FC}" sibTransId="{F27FDCEE-AA13-420F-8F01-3A16C6ABF23D}"/>
    <dgm:cxn modelId="{9622AAD5-B326-45B4-915A-E780199D901D}" type="presOf" srcId="{7D96560F-948E-4E3C-8845-819138B78F90}" destId="{81E87803-7035-402C-B8EA-7F17D5DBA853}" srcOrd="0" destOrd="0" presId="urn:microsoft.com/office/officeart/2005/8/layout/default"/>
    <dgm:cxn modelId="{CE7ED6E8-397E-40D2-9304-9A56384E8352}" srcId="{BBC5EFEE-A569-4556-9858-A32260D13F88}" destId="{51918CDC-064D-4BCB-AD31-3A395F1CD78B}" srcOrd="1" destOrd="0" parTransId="{010117BD-9F70-4566-9F28-172149E6E0B2}" sibTransId="{002AE3B7-A379-46DE-B687-566F55C7CB00}"/>
    <dgm:cxn modelId="{07FDC89A-DBF2-4301-8C59-C8C99FBCF43D}" type="presParOf" srcId="{A78F405D-4958-4D4F-BB02-33725AF4D23F}" destId="{1B8CBC83-43E3-4E86-AB45-8884FED418D6}" srcOrd="0" destOrd="0" presId="urn:microsoft.com/office/officeart/2005/8/layout/default"/>
    <dgm:cxn modelId="{0A93BD7B-47D1-4383-981A-62DB7D5DA328}" type="presParOf" srcId="{A78F405D-4958-4D4F-BB02-33725AF4D23F}" destId="{DF5AE936-2B87-4FFC-ACE2-D733C1DB935E}" srcOrd="1" destOrd="0" presId="urn:microsoft.com/office/officeart/2005/8/layout/default"/>
    <dgm:cxn modelId="{29C2C33E-5D28-4E1B-86D4-4C587E094564}" type="presParOf" srcId="{A78F405D-4958-4D4F-BB02-33725AF4D23F}" destId="{2B11F20A-539B-4C9A-891E-E78670FC950D}" srcOrd="2" destOrd="0" presId="urn:microsoft.com/office/officeart/2005/8/layout/default"/>
    <dgm:cxn modelId="{2AA3C9B0-9A57-4612-90C7-9FBE187E4D1A}" type="presParOf" srcId="{A78F405D-4958-4D4F-BB02-33725AF4D23F}" destId="{D9FA398E-9BC0-41E8-8003-D5D7D6F9067F}" srcOrd="3" destOrd="0" presId="urn:microsoft.com/office/officeart/2005/8/layout/default"/>
    <dgm:cxn modelId="{13AA139E-F7F9-4DBC-ACA7-507D4C47C739}" type="presParOf" srcId="{A78F405D-4958-4D4F-BB02-33725AF4D23F}" destId="{FDB2F2A0-F088-4859-A357-B7C645846F1C}" srcOrd="4" destOrd="0" presId="urn:microsoft.com/office/officeart/2005/8/layout/default"/>
    <dgm:cxn modelId="{FCB628F0-1C13-48F7-B56C-838BED9350BA}" type="presParOf" srcId="{A78F405D-4958-4D4F-BB02-33725AF4D23F}" destId="{1586DD11-7713-480E-8D37-82C7F1BF5BD4}" srcOrd="5" destOrd="0" presId="urn:microsoft.com/office/officeart/2005/8/layout/default"/>
    <dgm:cxn modelId="{B1113096-31B0-417F-B1D6-6BC298D98289}" type="presParOf" srcId="{A78F405D-4958-4D4F-BB02-33725AF4D23F}" destId="{5B1606A5-D8D2-4B27-A651-86028163208C}" srcOrd="6" destOrd="0" presId="urn:microsoft.com/office/officeart/2005/8/layout/default"/>
    <dgm:cxn modelId="{DC803D73-15CD-48D1-9C94-1388A2E16312}" type="presParOf" srcId="{A78F405D-4958-4D4F-BB02-33725AF4D23F}" destId="{6F6B5CA3-4E22-4469-A949-E332284BD1A8}" srcOrd="7" destOrd="0" presId="urn:microsoft.com/office/officeart/2005/8/layout/default"/>
    <dgm:cxn modelId="{09ADBD87-9B01-4244-B3D8-A26A4DE0AA7D}" type="presParOf" srcId="{A78F405D-4958-4D4F-BB02-33725AF4D23F}" destId="{81E87803-7035-402C-B8EA-7F17D5DBA853}" srcOrd="8" destOrd="0" presId="urn:microsoft.com/office/officeart/2005/8/layout/default"/>
    <dgm:cxn modelId="{D5CA21CC-B4E7-4C2E-A5B9-7B3B66B95A9E}" type="presParOf" srcId="{A78F405D-4958-4D4F-BB02-33725AF4D23F}" destId="{9B4EF827-5737-43D1-95D3-60050CE9653E}" srcOrd="9" destOrd="0" presId="urn:microsoft.com/office/officeart/2005/8/layout/default"/>
    <dgm:cxn modelId="{65320093-A9DC-4A53-B206-CD5CE79D1531}" type="presParOf" srcId="{A78F405D-4958-4D4F-BB02-33725AF4D23F}" destId="{41D397D0-19B6-41EA-8925-0076FE93D52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CBC83-43E3-4E86-AB45-8884FED418D6}">
      <dsp:nvSpPr>
        <dsp:cNvPr id="0" name=""/>
        <dsp:cNvSpPr/>
      </dsp:nvSpPr>
      <dsp:spPr>
        <a:xfrm>
          <a:off x="949352" y="940"/>
          <a:ext cx="2767193" cy="1660316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De </a:t>
          </a:r>
          <a:r>
            <a:rPr lang="en-GB" sz="2100" kern="1200" dirty="0" err="1">
              <a:solidFill>
                <a:schemeClr val="tx1"/>
              </a:solidFill>
            </a:rPr>
            <a:t>har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vokst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opp</a:t>
          </a:r>
          <a:r>
            <a:rPr lang="en-GB" sz="2100" kern="1200" dirty="0">
              <a:solidFill>
                <a:schemeClr val="tx1"/>
              </a:solidFill>
            </a:rPr>
            <a:t> med </a:t>
          </a:r>
          <a:r>
            <a:rPr lang="en-GB" sz="2100" kern="1200" dirty="0" err="1">
              <a:solidFill>
                <a:schemeClr val="tx1"/>
              </a:solidFill>
            </a:rPr>
            <a:t>mobiltelefon</a:t>
          </a:r>
          <a:r>
            <a:rPr lang="en-GB" sz="2100" kern="1200" dirty="0">
              <a:solidFill>
                <a:schemeClr val="tx1"/>
              </a:solidFill>
            </a:rPr>
            <a:t>, tablet, internet </a:t>
          </a:r>
          <a:r>
            <a:rPr lang="en-GB" sz="2100" kern="1200" dirty="0" err="1">
              <a:solidFill>
                <a:schemeClr val="tx1"/>
              </a:solidFill>
            </a:rPr>
            <a:t>osv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og</a:t>
          </a:r>
          <a:r>
            <a:rPr lang="en-GB" sz="2100" kern="1200" dirty="0">
              <a:solidFill>
                <a:schemeClr val="tx1"/>
              </a:solidFill>
            </a:rPr>
            <a:t> de holder </a:t>
          </a:r>
          <a:r>
            <a:rPr lang="en-GB" sz="2100" kern="1200" dirty="0" err="1">
              <a:solidFill>
                <a:schemeClr val="tx1"/>
              </a:solidFill>
            </a:rPr>
            <a:t>verdens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kunnskap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i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hånden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949352" y="940"/>
        <a:ext cx="2767193" cy="1660316"/>
      </dsp:txXfrm>
    </dsp:sp>
    <dsp:sp modelId="{2B11F20A-539B-4C9A-891E-E78670FC950D}">
      <dsp:nvSpPr>
        <dsp:cNvPr id="0" name=""/>
        <dsp:cNvSpPr/>
      </dsp:nvSpPr>
      <dsp:spPr>
        <a:xfrm>
          <a:off x="3983746" y="17560"/>
          <a:ext cx="2767193" cy="1660316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Ting </a:t>
          </a:r>
          <a:r>
            <a:rPr lang="en-GB" sz="2100" kern="1200" dirty="0" err="1">
              <a:solidFill>
                <a:schemeClr val="tx1"/>
              </a:solidFill>
            </a:rPr>
            <a:t>skal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skje</a:t>
          </a:r>
          <a:r>
            <a:rPr lang="en-GB" sz="2100" kern="1200" dirty="0">
              <a:solidFill>
                <a:schemeClr val="tx1"/>
              </a:solidFill>
            </a:rPr>
            <a:t> fort 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983746" y="17560"/>
        <a:ext cx="2767193" cy="1660316"/>
      </dsp:txXfrm>
    </dsp:sp>
    <dsp:sp modelId="{FDB2F2A0-F088-4859-A357-B7C645846F1C}">
      <dsp:nvSpPr>
        <dsp:cNvPr id="0" name=""/>
        <dsp:cNvSpPr/>
      </dsp:nvSpPr>
      <dsp:spPr>
        <a:xfrm>
          <a:off x="7037178" y="940"/>
          <a:ext cx="2767193" cy="1660316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Multitasking er </a:t>
          </a:r>
          <a:r>
            <a:rPr lang="en-GB" sz="2100" kern="1200" dirty="0" err="1">
              <a:solidFill>
                <a:schemeClr val="tx1"/>
              </a:solidFill>
            </a:rPr>
            <a:t>vanlig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7037178" y="940"/>
        <a:ext cx="2767193" cy="1660316"/>
      </dsp:txXfrm>
    </dsp:sp>
    <dsp:sp modelId="{5B1606A5-D8D2-4B27-A651-86028163208C}">
      <dsp:nvSpPr>
        <dsp:cNvPr id="0" name=""/>
        <dsp:cNvSpPr/>
      </dsp:nvSpPr>
      <dsp:spPr>
        <a:xfrm>
          <a:off x="949352" y="1937976"/>
          <a:ext cx="2767193" cy="1660316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>
              <a:solidFill>
                <a:schemeClr val="tx1"/>
              </a:solidFill>
            </a:rPr>
            <a:t>Kortere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oppmerksomhet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949352" y="1937976"/>
        <a:ext cx="2767193" cy="1660316"/>
      </dsp:txXfrm>
    </dsp:sp>
    <dsp:sp modelId="{81E87803-7035-402C-B8EA-7F17D5DBA853}">
      <dsp:nvSpPr>
        <dsp:cNvPr id="0" name=""/>
        <dsp:cNvSpPr/>
      </dsp:nvSpPr>
      <dsp:spPr>
        <a:xfrm>
          <a:off x="3993265" y="1937976"/>
          <a:ext cx="2767193" cy="1660316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solidFill>
                <a:schemeClr val="tx1"/>
              </a:solidFill>
            </a:rPr>
            <a:t>Mer hands-on, </a:t>
          </a:r>
          <a:r>
            <a:rPr lang="en-GB" sz="2100" kern="1200" dirty="0" err="1">
              <a:solidFill>
                <a:schemeClr val="tx1"/>
              </a:solidFill>
            </a:rPr>
            <a:t>vil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være</a:t>
          </a:r>
          <a:r>
            <a:rPr lang="en-GB" sz="2100" kern="1200" dirty="0">
              <a:solidFill>
                <a:schemeClr val="tx1"/>
              </a:solidFill>
            </a:rPr>
            <a:t> med å </a:t>
          </a:r>
          <a:r>
            <a:rPr lang="en-GB" sz="2100" kern="1200" dirty="0" err="1">
              <a:solidFill>
                <a:schemeClr val="tx1"/>
              </a:solidFill>
            </a:rPr>
            <a:t>utforme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undervisningen</a:t>
          </a:r>
          <a:r>
            <a:rPr lang="en-GB" sz="2100" kern="1200" dirty="0">
              <a:solidFill>
                <a:schemeClr val="tx1"/>
              </a:solidFill>
            </a:rPr>
            <a:t> (</a:t>
          </a:r>
          <a:r>
            <a:rPr lang="en-GB" sz="2100" kern="1200" dirty="0" err="1">
              <a:solidFill>
                <a:schemeClr val="tx1"/>
              </a:solidFill>
            </a:rPr>
            <a:t>elevmedvirkning</a:t>
          </a:r>
          <a:r>
            <a:rPr lang="en-GB" sz="2100" kern="1200" dirty="0">
              <a:solidFill>
                <a:schemeClr val="tx1"/>
              </a:solidFill>
            </a:rPr>
            <a:t>)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3993265" y="1937976"/>
        <a:ext cx="2767193" cy="1660316"/>
      </dsp:txXfrm>
    </dsp:sp>
    <dsp:sp modelId="{41D397D0-19B6-41EA-8925-0076FE93D520}">
      <dsp:nvSpPr>
        <dsp:cNvPr id="0" name=""/>
        <dsp:cNvSpPr/>
      </dsp:nvSpPr>
      <dsp:spPr>
        <a:xfrm>
          <a:off x="7037178" y="1937976"/>
          <a:ext cx="2767193" cy="1660316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>
              <a:solidFill>
                <a:schemeClr val="tx1"/>
              </a:solidFill>
            </a:rPr>
            <a:t>Samarbeider</a:t>
          </a:r>
          <a:r>
            <a:rPr lang="en-GB" sz="2100" kern="1200" dirty="0">
              <a:solidFill>
                <a:schemeClr val="tx1"/>
              </a:solidFill>
            </a:rPr>
            <a:t> for å </a:t>
          </a:r>
          <a:r>
            <a:rPr lang="en-GB" sz="2100" kern="1200" dirty="0" err="1">
              <a:solidFill>
                <a:schemeClr val="tx1"/>
              </a:solidFill>
            </a:rPr>
            <a:t>løse</a:t>
          </a:r>
          <a:r>
            <a:rPr lang="en-GB" sz="2100" kern="1200" dirty="0">
              <a:solidFill>
                <a:schemeClr val="tx1"/>
              </a:solidFill>
            </a:rPr>
            <a:t> </a:t>
          </a:r>
          <a:r>
            <a:rPr lang="en-GB" sz="2100" kern="1200" dirty="0" err="1">
              <a:solidFill>
                <a:schemeClr val="tx1"/>
              </a:solidFill>
            </a:rPr>
            <a:t>problemer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7037178" y="1937976"/>
        <a:ext cx="2767193" cy="1660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1349029-76C7-4F4A-91DF-EDF50F6CD2C0}" type="datetimeFigureOut">
              <a:rPr lang="en-GB" smtClean="0"/>
              <a:t>15/10/2023</a:t>
            </a:fld>
            <a:endParaRPr lang="en-GB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0DCCBBD-1F85-4BFC-AD5F-FD72131D5B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06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CCBBD-1F85-4BFC-AD5F-FD72131D5B9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424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973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CCBBD-1F85-4BFC-AD5F-FD72131D5B97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287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CCBBD-1F85-4BFC-AD5F-FD72131D5B9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218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Billedbøker</a:t>
            </a:r>
            <a:r>
              <a:rPr lang="en-GB" dirty="0"/>
              <a:t> </a:t>
            </a:r>
            <a:r>
              <a:rPr lang="en-GB" dirty="0" err="1"/>
              <a:t>leses</a:t>
            </a:r>
            <a:r>
              <a:rPr lang="en-GB" dirty="0"/>
              <a:t> </a:t>
            </a:r>
            <a:r>
              <a:rPr lang="en-GB" dirty="0" err="1"/>
              <a:t>høyt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YouTube. Se </a:t>
            </a:r>
            <a:r>
              <a:rPr lang="en-GB" dirty="0" err="1"/>
              <a:t>litt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Bear Hunt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CCBBD-1F85-4BFC-AD5F-FD72131D5B97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201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CCBBD-1F85-4BFC-AD5F-FD72131D5B97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108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CCBBD-1F85-4BFC-AD5F-FD72131D5B9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092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CCBBD-1F85-4BFC-AD5F-FD72131D5B9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911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CCBBD-1F85-4BFC-AD5F-FD72131D5B9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438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CCBBD-1F85-4BFC-AD5F-FD72131D5B9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65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CCBBD-1F85-4BFC-AD5F-FD72131D5B9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042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CCBBD-1F85-4BFC-AD5F-FD72131D5B9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974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CCBBD-1F85-4BFC-AD5F-FD72131D5B97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32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020DD-3FB8-4A22-B128-70A864CA14C7}" type="slidenum">
              <a:rPr lang="nn-NO" smtClean="0"/>
              <a:pPr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85851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CCBBD-1F85-4BFC-AD5F-FD72131D5B9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000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CCBBD-1F85-4BFC-AD5F-FD72131D5B9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305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Plassholder for lysbilde 1">
            <a:extLst>
              <a:ext uri="{FF2B5EF4-FFF2-40B4-BE49-F238E27FC236}">
                <a16:creationId xmlns:a16="http://schemas.microsoft.com/office/drawing/2014/main" id="{61640972-F446-4D20-9115-95ED2585D4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Plassholder for notater 2">
            <a:extLst>
              <a:ext uri="{FF2B5EF4-FFF2-40B4-BE49-F238E27FC236}">
                <a16:creationId xmlns:a16="http://schemas.microsoft.com/office/drawing/2014/main" id="{9FCB8616-1C99-405B-888D-736079FDE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/>
          </a:p>
        </p:txBody>
      </p:sp>
      <p:sp>
        <p:nvSpPr>
          <p:cNvPr id="77828" name="Plassholder for lysbildenummer 3">
            <a:extLst>
              <a:ext uri="{FF2B5EF4-FFF2-40B4-BE49-F238E27FC236}">
                <a16:creationId xmlns:a16="http://schemas.microsoft.com/office/drawing/2014/main" id="{E928B86F-7DB9-4866-9327-F9970DE87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001" indent="-30192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7694" indent="-24153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0771" indent="-24153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3849" indent="-24153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6926" indent="-241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0004" indent="-241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3081" indent="-241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6159" indent="-241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BC6A06-1946-4C8C-A017-DF8BE973FBDE}" type="slidenum">
              <a:rPr lang="nb-NO" altLang="nb-NO">
                <a:latin typeface="Times New Roman" panose="02020603050405020304" pitchFamily="18" charset="0"/>
              </a:rPr>
              <a:pPr/>
              <a:t>10</a:t>
            </a:fld>
            <a:endParaRPr lang="nb-NO" altLang="nb-NO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70CCD-5E13-4DEB-91A8-6F36111A674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458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CCBBD-1F85-4BFC-AD5F-FD72131D5B9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282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CCBBD-1F85-4BFC-AD5F-FD72131D5B9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81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7B19F2D-3254-455E-89B3-3F76BCC3B359}" type="datetimeFigureOut">
              <a:rPr lang="en-GB" smtClean="0"/>
              <a:t>15/10/2023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38DEC86-D99A-4E8D-8E44-71F4CCE79B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54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9F2D-3254-455E-89B3-3F76BCC3B359}" type="datetimeFigureOut">
              <a:rPr lang="en-GB" smtClean="0"/>
              <a:t>15/10/2023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EC86-D99A-4E8D-8E44-71F4CCE79B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27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9F2D-3254-455E-89B3-3F76BCC3B359}" type="datetimeFigureOut">
              <a:rPr lang="en-GB" smtClean="0"/>
              <a:t>15/10/2023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EC86-D99A-4E8D-8E44-71F4CCE79B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60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7FA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75253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9F2D-3254-455E-89B3-3F76BCC3B359}" type="datetimeFigureOut">
              <a:rPr lang="en-GB" smtClean="0"/>
              <a:t>15/10/2023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EC86-D99A-4E8D-8E44-71F4CCE79B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89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9F2D-3254-455E-89B3-3F76BCC3B359}" type="datetimeFigureOut">
              <a:rPr lang="en-GB" smtClean="0"/>
              <a:t>15/10/2023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EC86-D99A-4E8D-8E44-71F4CCE79B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13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9F2D-3254-455E-89B3-3F76BCC3B359}" type="datetimeFigureOut">
              <a:rPr lang="en-GB" smtClean="0"/>
              <a:t>15/10/2023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EC86-D99A-4E8D-8E44-71F4CCE79B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80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9F2D-3254-455E-89B3-3F76BCC3B359}" type="datetimeFigureOut">
              <a:rPr lang="en-GB" smtClean="0"/>
              <a:t>15/10/2023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EC86-D99A-4E8D-8E44-71F4CCE79B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07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9F2D-3254-455E-89B3-3F76BCC3B359}" type="datetimeFigureOut">
              <a:rPr lang="en-GB" smtClean="0"/>
              <a:t>15/10/2023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EC86-D99A-4E8D-8E44-71F4CCE79B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82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9F2D-3254-455E-89B3-3F76BCC3B359}" type="datetimeFigureOut">
              <a:rPr lang="en-GB" smtClean="0"/>
              <a:t>15/10/2023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DEC86-D99A-4E8D-8E44-71F4CCE79B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11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9F2D-3254-455E-89B3-3F76BCC3B359}" type="datetimeFigureOut">
              <a:rPr lang="en-GB" smtClean="0"/>
              <a:t>15/10/2023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38DEC86-D99A-4E8D-8E44-71F4CCE79B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16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7B19F2D-3254-455E-89B3-3F76BCC3B359}" type="datetimeFigureOut">
              <a:rPr lang="en-GB" smtClean="0"/>
              <a:t>15/10/2023</a:t>
            </a:fld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38DEC86-D99A-4E8D-8E44-71F4CCE79B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847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7B19F2D-3254-455E-89B3-3F76BCC3B359}" type="datetimeFigureOut">
              <a:rPr lang="en-GB" smtClean="0"/>
              <a:t>15/10/2023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38DEC86-D99A-4E8D-8E44-71F4CCE79B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01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rawpixel.com/image/99947/premium-photo-image-science-asian-beaker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vectors/van-vintage-cartoon-vehicle-2492912/" TargetMode="External"/><Relationship Id="rId13" Type="http://schemas.openxmlformats.org/officeDocument/2006/relationships/image" Target="../media/image13.png"/><Relationship Id="rId18" Type="http://schemas.openxmlformats.org/officeDocument/2006/relationships/hyperlink" Target="https://commons.wikimedia.org/wiki/File:K%C5%82oda.png" TargetMode="External"/><Relationship Id="rId3" Type="http://schemas.openxmlformats.org/officeDocument/2006/relationships/image" Target="../media/image7.png"/><Relationship Id="rId21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openxmlformats.org/officeDocument/2006/relationships/hyperlink" Target="https://pixabay.com/en/recycle-bin-green-can-open-lid-310938/" TargetMode="Externa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6" Type="http://schemas.openxmlformats.org/officeDocument/2006/relationships/hyperlink" Target="https://www.pngall.com/pug-png" TargetMode="External"/><Relationship Id="rId20" Type="http://schemas.openxmlformats.org/officeDocument/2006/relationships/hyperlink" Target="https://www.flickr.com/photos/123675224@N06/1397199221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reepngimg.com/png/18988-tap-png-clipart" TargetMode="External"/><Relationship Id="rId11" Type="http://schemas.openxmlformats.org/officeDocument/2006/relationships/image" Target="../media/image12.png"/><Relationship Id="rId24" Type="http://schemas.openxmlformats.org/officeDocument/2006/relationships/hyperlink" Target="https://pxhere.com/en/photo/1585879" TargetMode="External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23" Type="http://schemas.openxmlformats.org/officeDocument/2006/relationships/image" Target="../media/image18.jpg"/><Relationship Id="rId10" Type="http://schemas.openxmlformats.org/officeDocument/2006/relationships/hyperlink" Target="https://openclipart.org/detail/35701/hook-by-klaasvangend" TargetMode="External"/><Relationship Id="rId19" Type="http://schemas.openxmlformats.org/officeDocument/2006/relationships/image" Target="../media/image16.jp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hyperlink" Target="https://pixabay.com/en/fishing-pole-rod-2023262/" TargetMode="External"/><Relationship Id="rId22" Type="http://schemas.openxmlformats.org/officeDocument/2006/relationships/hyperlink" Target="https://freesvg.org/blue-pe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ectoropenstock.com/vectors/preview/125651/isolated-black-cat-illustration-set" TargetMode="External"/><Relationship Id="rId5" Type="http://schemas.openxmlformats.org/officeDocument/2006/relationships/image" Target="../media/image21.jpg"/><Relationship Id="rId4" Type="http://schemas.openxmlformats.org/officeDocument/2006/relationships/hyperlink" Target="https://pixabay.com/en/animal-black-cat-cat-kittie-meow-1295154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rynory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b21rpSEc3Ow" TargetMode="External"/><Relationship Id="rId5" Type="http://schemas.openxmlformats.org/officeDocument/2006/relationships/hyperlink" Target="https://www.youtube.com/watch?v=9cVBqcWrWzg" TargetMode="External"/><Relationship Id="rId4" Type="http://schemas.openxmlformats.org/officeDocument/2006/relationships/hyperlink" Target="https://www.youtube.com/watch?v=Iou5LV9dRP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xfordowl.co.uk/for-home/find-a-book/library-page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domainpictures.net/view-image.php?image=30932&amp;picture=&amp;jazyk=pt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imonjohnmarshall.com/?tag=learner-agenc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Laughing.jpg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esheninger.blogspot.com/2016/10/stop-homework-insanity-and-let-kids-b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cpUTa7joF8" TargetMode="External"/><Relationship Id="rId2" Type="http://schemas.openxmlformats.org/officeDocument/2006/relationships/hyperlink" Target="https://www.youtube.com/watch?v=ywJ5Krw0Nx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8CUF4WYs3Z8" TargetMode="External"/><Relationship Id="rId4" Type="http://schemas.openxmlformats.org/officeDocument/2006/relationships/hyperlink" Target="https://www.youtube.com/watch?v=388Q44ReOWE&amp;t=177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person, gutt">
            <a:extLst>
              <a:ext uri="{FF2B5EF4-FFF2-40B4-BE49-F238E27FC236}">
                <a16:creationId xmlns:a16="http://schemas.microsoft.com/office/drawing/2014/main" id="{20A3716E-498F-4C74-CAFC-3B206723FB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686" b="14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7A1812D-C70F-941E-6574-5A9F838FD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>
            <a:normAutofit/>
          </a:bodyPr>
          <a:lstStyle/>
          <a:p>
            <a:br>
              <a:rPr lang="nb-NO" sz="48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nb-NO" sz="48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Utforsk</a:t>
            </a:r>
            <a:r>
              <a:rPr lang="en-GB" sz="48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og </a:t>
            </a:r>
            <a:r>
              <a:rPr lang="en-GB" sz="4800" b="1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eksperimentering</a:t>
            </a:r>
            <a:r>
              <a:rPr lang="en-GB" sz="48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GB" sz="4800" b="1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</a:t>
            </a:r>
            <a:r>
              <a:rPr lang="en-GB" sz="48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GB" sz="4800" b="1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engelsk</a:t>
            </a:r>
            <a:r>
              <a:rPr lang="en-GB" sz="48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en-GB" sz="4800" b="1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på</a:t>
            </a:r>
            <a:r>
              <a:rPr lang="en-GB" sz="48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GB" sz="4800" b="1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barnetrinnet</a:t>
            </a:r>
            <a:r>
              <a:rPr lang="en-GB" sz="48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.</a:t>
            </a:r>
            <a:br>
              <a:rPr lang="en-GB" sz="4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nb-NO" sz="480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Å opprettholde elevenes motivasjon gjennom hele barneskolen</a:t>
            </a:r>
            <a:endParaRPr lang="en-GB" sz="4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5869370-41F4-B500-B7C0-BFC201CE5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 fontScale="47500" lnSpcReduction="20000"/>
          </a:bodyPr>
          <a:lstStyle/>
          <a:p>
            <a:endParaRPr lang="en-GB" sz="3000" dirty="0">
              <a:solidFill>
                <a:schemeClr val="tx1"/>
              </a:solidFill>
            </a:endParaRPr>
          </a:p>
          <a:p>
            <a:r>
              <a:rPr lang="en-GB" sz="58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Patricia Pritchard cand polit</a:t>
            </a:r>
          </a:p>
          <a:p>
            <a:r>
              <a:rPr lang="en-GB" sz="30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patricia.haugesund@gmail.com</a:t>
            </a:r>
          </a:p>
          <a:p>
            <a:endParaRPr lang="en-GB" sz="3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3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Fredag</a:t>
            </a:r>
            <a:r>
              <a:rPr lang="en-GB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, 20 </a:t>
            </a:r>
            <a:r>
              <a:rPr lang="en-GB" sz="3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oktober</a:t>
            </a:r>
            <a:r>
              <a:rPr lang="en-GB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217397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62D2A267-B1B1-4111-B71F-BD45FA024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76" y="344078"/>
            <a:ext cx="7564582" cy="217764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altLang="nb-NO" dirty="0">
                <a:solidFill>
                  <a:srgbClr val="000000"/>
                </a:solidFill>
                <a:latin typeface="Comic Sans MS" panose="030F0702030302020204" pitchFamily="66" charset="0"/>
              </a:rPr>
              <a:t>Hands </a:t>
            </a:r>
            <a:r>
              <a:rPr lang="nb-NO" altLang="nb-NO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on</a:t>
            </a:r>
            <a:br>
              <a:rPr lang="nb-NO" altLang="nb-NO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br>
              <a:rPr lang="nb-NO" altLang="nb-NO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nb-NO" altLang="nb-NO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Snakk og lag, herm og gjenta, bruk og samtale, skriv ordliste</a:t>
            </a:r>
            <a:br>
              <a:rPr lang="nb-NO" altLang="nb-NO" sz="24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endParaRPr lang="nb-NO" altLang="nb-NO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3" name="Plassholder for innhold 2">
            <a:extLst>
              <a:ext uri="{FF2B5EF4-FFF2-40B4-BE49-F238E27FC236}">
                <a16:creationId xmlns:a16="http://schemas.microsoft.com/office/drawing/2014/main" id="{184B73D4-F661-4930-8772-EB35A5C86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35" y="2645235"/>
            <a:ext cx="8104909" cy="3868687"/>
          </a:xfrm>
        </p:spPr>
        <p:txBody>
          <a:bodyPr anchor="ctr">
            <a:normAutofit lnSpcReduction="10000"/>
          </a:bodyPr>
          <a:lstStyle/>
          <a:p>
            <a:pPr>
              <a:defRPr/>
            </a:pPr>
            <a:endParaRPr lang="nb-NO" altLang="nb-NO" sz="15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nb-NO" altLang="nb-NO" dirty="0">
                <a:solidFill>
                  <a:srgbClr val="000000"/>
                </a:solidFill>
                <a:latin typeface="Comic Sans MS" panose="030F0702030302020204" pitchFamily="66" charset="0"/>
              </a:rPr>
              <a:t>Plant </a:t>
            </a:r>
            <a:r>
              <a:rPr lang="nb-NO" altLang="nb-NO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seeds</a:t>
            </a:r>
            <a:endParaRPr lang="nb-NO" altLang="nb-NO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nb-NO" altLang="nb-NO" dirty="0">
                <a:solidFill>
                  <a:srgbClr val="000000"/>
                </a:solidFill>
                <a:latin typeface="Comic Sans MS" panose="030F0702030302020204" pitchFamily="66" charset="0"/>
              </a:rPr>
              <a:t>Make a sandwich/</a:t>
            </a:r>
            <a:r>
              <a:rPr lang="nb-NO" altLang="nb-NO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food</a:t>
            </a:r>
            <a:r>
              <a:rPr lang="nb-NO" altLang="nb-NO" dirty="0">
                <a:solidFill>
                  <a:srgbClr val="000000"/>
                </a:solidFill>
                <a:latin typeface="Comic Sans MS" panose="030F0702030302020204" pitchFamily="66" charset="0"/>
              </a:rPr>
              <a:t> from </a:t>
            </a:r>
            <a:r>
              <a:rPr lang="nb-NO" altLang="nb-NO" dirty="0" err="1">
                <a:solidFill>
                  <a:srgbClr val="000000"/>
                </a:solidFill>
                <a:latin typeface="Comic Sans MS" panose="030F0702030302020204" pitchFamily="66" charset="0"/>
              </a:rPr>
              <a:t>other</a:t>
            </a:r>
            <a:r>
              <a:rPr lang="nb-NO" altLang="nb-NO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nb-NO" altLang="nb-NO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cultures</a:t>
            </a:r>
            <a:endParaRPr lang="nb-NO" altLang="nb-NO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nb-NO" altLang="nb-NO" dirty="0" err="1">
                <a:solidFill>
                  <a:srgbClr val="000000"/>
                </a:solidFill>
                <a:latin typeface="Comic Sans MS" panose="030F0702030302020204" pitchFamily="66" charset="0"/>
              </a:rPr>
              <a:t>Lay</a:t>
            </a:r>
            <a:r>
              <a:rPr lang="nb-NO" altLang="nb-NO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nb-NO" altLang="nb-NO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the</a:t>
            </a:r>
            <a:r>
              <a:rPr lang="nb-NO" altLang="nb-NO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nb-NO" altLang="nb-NO" dirty="0" err="1">
                <a:solidFill>
                  <a:srgbClr val="000000"/>
                </a:solidFill>
                <a:latin typeface="Comic Sans MS" panose="030F0702030302020204" pitchFamily="66" charset="0"/>
              </a:rPr>
              <a:t>table</a:t>
            </a:r>
            <a:r>
              <a:rPr lang="nb-NO" altLang="nb-NO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nb-NO" altLang="nb-NO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eat</a:t>
            </a:r>
            <a:r>
              <a:rPr lang="nb-NO" altLang="nb-NO" dirty="0">
                <a:solidFill>
                  <a:srgbClr val="000000"/>
                </a:solidFill>
                <a:latin typeface="Comic Sans MS" panose="030F0702030302020204" pitchFamily="66" charset="0"/>
              </a:rPr>
              <a:t> and </a:t>
            </a:r>
            <a:r>
              <a:rPr lang="nb-NO" altLang="nb-NO" dirty="0" err="1">
                <a:solidFill>
                  <a:srgbClr val="000000"/>
                </a:solidFill>
                <a:latin typeface="Comic Sans MS" panose="030F0702030302020204" pitchFamily="66" charset="0"/>
              </a:rPr>
              <a:t>wash</a:t>
            </a:r>
            <a:r>
              <a:rPr lang="nb-NO" altLang="nb-NO" dirty="0">
                <a:solidFill>
                  <a:srgbClr val="000000"/>
                </a:solidFill>
                <a:latin typeface="Comic Sans MS" panose="030F0702030302020204" pitchFamily="66" charset="0"/>
              </a:rPr>
              <a:t> up</a:t>
            </a:r>
          </a:p>
          <a:p>
            <a:pPr>
              <a:defRPr/>
            </a:pPr>
            <a:r>
              <a:rPr lang="nb-NO" altLang="nb-NO" dirty="0">
                <a:solidFill>
                  <a:srgbClr val="000000"/>
                </a:solidFill>
                <a:latin typeface="Comic Sans MS" panose="030F0702030302020204" pitchFamily="66" charset="0"/>
              </a:rPr>
              <a:t>Make a Christmas </a:t>
            </a:r>
            <a:r>
              <a:rPr lang="nb-NO" altLang="nb-NO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card</a:t>
            </a:r>
            <a:endParaRPr lang="nb-NO" altLang="nb-NO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nb-NO" altLang="nb-NO" dirty="0">
                <a:solidFill>
                  <a:srgbClr val="000000"/>
                </a:solidFill>
                <a:latin typeface="Comic Sans MS" panose="030F0702030302020204" pitchFamily="66" charset="0"/>
              </a:rPr>
              <a:t>Make a </a:t>
            </a:r>
            <a:r>
              <a:rPr lang="nb-NO" altLang="nb-NO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paper</a:t>
            </a:r>
            <a:r>
              <a:rPr lang="nb-NO" altLang="nb-NO" dirty="0">
                <a:solidFill>
                  <a:srgbClr val="000000"/>
                </a:solidFill>
                <a:latin typeface="Comic Sans MS" panose="030F0702030302020204" pitchFamily="66" charset="0"/>
              </a:rPr>
              <a:t> plane</a:t>
            </a:r>
          </a:p>
          <a:p>
            <a:pPr>
              <a:defRPr/>
            </a:pPr>
            <a:r>
              <a:rPr lang="nb-NO" altLang="nb-NO" dirty="0">
                <a:solidFill>
                  <a:srgbClr val="000000"/>
                </a:solidFill>
                <a:latin typeface="Comic Sans MS" panose="030F0702030302020204" pitchFamily="66" charset="0"/>
              </a:rPr>
              <a:t>Make a </a:t>
            </a:r>
            <a:r>
              <a:rPr lang="nb-NO" altLang="nb-NO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kite</a:t>
            </a:r>
            <a:endParaRPr lang="nb-NO" altLang="nb-NO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nb-NO" altLang="nb-NO" dirty="0">
                <a:solidFill>
                  <a:srgbClr val="000000"/>
                </a:solidFill>
                <a:latin typeface="Comic Sans MS" panose="030F0702030302020204" pitchFamily="66" charset="0"/>
              </a:rPr>
              <a:t>Make a </a:t>
            </a:r>
            <a:r>
              <a:rPr lang="nb-NO" altLang="nb-NO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fortune</a:t>
            </a:r>
            <a:r>
              <a:rPr lang="nb-NO" altLang="nb-NO" dirty="0">
                <a:solidFill>
                  <a:srgbClr val="000000"/>
                </a:solidFill>
                <a:latin typeface="Comic Sans MS" panose="030F0702030302020204" pitchFamily="66" charset="0"/>
              </a:rPr>
              <a:t> teller</a:t>
            </a:r>
          </a:p>
          <a:p>
            <a:pPr>
              <a:defRPr/>
            </a:pPr>
            <a:r>
              <a:rPr lang="nb-NO" altLang="nb-NO" dirty="0">
                <a:solidFill>
                  <a:srgbClr val="000000"/>
                </a:solidFill>
                <a:latin typeface="Comic Sans MS" panose="030F0702030302020204" pitchFamily="66" charset="0"/>
              </a:rPr>
              <a:t>Do an </a:t>
            </a:r>
            <a:r>
              <a:rPr lang="nb-NO" altLang="nb-NO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experiment</a:t>
            </a:r>
            <a:r>
              <a:rPr lang="nb-NO" altLang="nb-NO" dirty="0">
                <a:solidFill>
                  <a:srgbClr val="000000"/>
                </a:solidFill>
                <a:latin typeface="Comic Sans MS" panose="030F0702030302020204" pitchFamily="66" charset="0"/>
              </a:rPr>
              <a:t>!</a:t>
            </a:r>
          </a:p>
          <a:p>
            <a:pPr>
              <a:defRPr/>
            </a:pPr>
            <a:endParaRPr lang="nb-NO" altLang="nb-NO" sz="15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56FE96-12E1-AD7B-1048-B7DFF2D7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Utforsking</a:t>
            </a:r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på</a:t>
            </a:r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egen</a:t>
            </a:r>
            <a:r>
              <a:rPr lang="en-US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 hand</a:t>
            </a:r>
            <a:br>
              <a:rPr lang="en-US" sz="54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sz="31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Hva</a:t>
            </a:r>
            <a:r>
              <a:rPr lang="en-US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kan</a:t>
            </a:r>
            <a:r>
              <a:rPr lang="en-US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 vi </a:t>
            </a:r>
            <a:r>
              <a:rPr lang="en-US" sz="31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oppfordre</a:t>
            </a:r>
            <a:r>
              <a:rPr lang="en-US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 elevene </a:t>
            </a:r>
            <a:r>
              <a:rPr lang="en-US" sz="31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til</a:t>
            </a:r>
            <a:r>
              <a:rPr lang="en-US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 å </a:t>
            </a:r>
            <a:r>
              <a:rPr lang="en-US" sz="31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utforske</a:t>
            </a:r>
            <a:r>
              <a:rPr lang="en-US" sz="31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br>
              <a:rPr lang="en-US" sz="31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GB" sz="31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F0FC16D-5771-C2A3-6877-E8C551D35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224" y="1939945"/>
            <a:ext cx="4663440" cy="3767328"/>
          </a:xfrm>
        </p:spPr>
        <p:txBody>
          <a:bodyPr>
            <a:normAutofit fontScale="85000" lnSpcReduction="20000"/>
          </a:bodyPr>
          <a:lstStyle/>
          <a:p>
            <a:pPr marL="56693" indent="-56693" defTabSz="566928">
              <a:spcBef>
                <a:spcPts val="806"/>
              </a:spcBef>
            </a:pPr>
            <a:endParaRPr lang="en-GB" b="1" kern="12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  <a:ea typeface="+mn-ea"/>
              <a:cs typeface="+mn-cs"/>
            </a:endParaRPr>
          </a:p>
          <a:p>
            <a:pPr marL="56693" indent="-56693" defTabSz="566928">
              <a:spcBef>
                <a:spcPts val="806"/>
              </a:spcBef>
            </a:pPr>
            <a:r>
              <a:rPr lang="en-GB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Bottom up</a:t>
            </a:r>
          </a:p>
          <a:p>
            <a:pPr marL="56693" indent="-56693" defTabSz="566928">
              <a:spcBef>
                <a:spcPts val="806"/>
              </a:spcBef>
            </a:pPr>
            <a:endParaRPr lang="en-GB" kern="12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  <a:ea typeface="+mn-ea"/>
              <a:cs typeface="+mn-cs"/>
            </a:endParaRPr>
          </a:p>
          <a:p>
            <a:pPr marL="56693" indent="-56693" defTabSz="566928">
              <a:spcBef>
                <a:spcPts val="806"/>
              </a:spcBef>
            </a:pPr>
            <a:r>
              <a:rPr lang="nb-NO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Språklyder, stavemønstre</a:t>
            </a:r>
            <a:r>
              <a:rPr lang="nb-NO" dirty="0">
                <a:latin typeface="Comic Sans MS" panose="030F0702030302020204" pitchFamily="66" charset="0"/>
              </a:rPr>
              <a:t> og lydering av ord</a:t>
            </a:r>
          </a:p>
          <a:p>
            <a:pPr marL="56693" indent="-56693" defTabSz="566928">
              <a:spcBef>
                <a:spcPts val="806"/>
              </a:spcBef>
            </a:pPr>
            <a:endParaRPr lang="nb-NO" kern="12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marL="56693" indent="-56693" defTabSz="566928">
              <a:spcBef>
                <a:spcPts val="806"/>
              </a:spcBef>
            </a:pPr>
            <a:r>
              <a:rPr lang="nb-NO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Stavelser</a:t>
            </a:r>
          </a:p>
          <a:p>
            <a:pPr marL="56693" indent="-56693" defTabSz="566928">
              <a:spcBef>
                <a:spcPts val="806"/>
              </a:spcBef>
            </a:pPr>
            <a:endParaRPr lang="nb-NO" kern="12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marL="56693" indent="-56693" defTabSz="566928">
              <a:spcBef>
                <a:spcPts val="806"/>
              </a:spcBef>
            </a:pPr>
            <a:r>
              <a:rPr lang="nb-NO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Grammatikk (samsvar, endelser, prefiks)</a:t>
            </a:r>
          </a:p>
          <a:p>
            <a:pPr marL="56693" indent="-56693" defTabSz="566928">
              <a:spcBef>
                <a:spcPts val="806"/>
              </a:spcBef>
            </a:pPr>
            <a:endParaRPr lang="nb-NO" kern="12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marL="56693" indent="-56693" defTabSz="566928">
              <a:spcBef>
                <a:spcPts val="806"/>
              </a:spcBef>
            </a:pPr>
            <a:r>
              <a:rPr lang="nb-NO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Setningsoppbygging</a:t>
            </a:r>
            <a:endParaRPr lang="nb-NO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EA9C4297-ED0C-DBA2-0196-0C318ECBA2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56693" indent="-56693" defTabSz="566928">
              <a:spcBef>
                <a:spcPts val="806"/>
              </a:spcBef>
            </a:pPr>
            <a:endParaRPr lang="en-GB" b="1" kern="12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  <a:ea typeface="+mn-ea"/>
              <a:cs typeface="+mn-cs"/>
            </a:endParaRPr>
          </a:p>
          <a:p>
            <a:pPr marL="56693" indent="-56693" defTabSz="566928">
              <a:spcBef>
                <a:spcPts val="806"/>
              </a:spcBef>
            </a:pPr>
            <a:r>
              <a:rPr lang="en-GB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Top down</a:t>
            </a:r>
          </a:p>
          <a:p>
            <a:pPr marL="56693" indent="-56693" defTabSz="566928">
              <a:spcBef>
                <a:spcPts val="806"/>
              </a:spcBef>
            </a:pPr>
            <a:endParaRPr lang="en-GB" kern="12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  <a:ea typeface="+mn-ea"/>
              <a:cs typeface="+mn-cs"/>
            </a:endParaRPr>
          </a:p>
          <a:p>
            <a:pPr marL="56693" indent="-56693" defTabSz="566928">
              <a:spcBef>
                <a:spcPts val="806"/>
              </a:spcBef>
            </a:pPr>
            <a:r>
              <a:rPr lang="nb-NO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Layout, illustrasjoner, overskrifter</a:t>
            </a:r>
          </a:p>
          <a:p>
            <a:pPr marL="56693" indent="-56693" defTabSz="566928">
              <a:spcBef>
                <a:spcPts val="806"/>
              </a:spcBef>
            </a:pPr>
            <a:endParaRPr lang="nb-NO" kern="12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marL="56693" indent="-56693" defTabSz="566928">
              <a:spcBef>
                <a:spcPts val="806"/>
              </a:spcBef>
            </a:pPr>
            <a:r>
              <a:rPr lang="nb-NO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Ulike type tekster (genre) oppbygging: setting, karakterer, klimaks, løsning</a:t>
            </a:r>
          </a:p>
          <a:p>
            <a:pPr marL="56693" indent="-56693" defTabSz="566928">
              <a:spcBef>
                <a:spcPts val="806"/>
              </a:spcBef>
            </a:pPr>
            <a:endParaRPr lang="nb-NO" kern="12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marL="56693" indent="-56693" defTabSz="566928">
              <a:spcBef>
                <a:spcPts val="806"/>
              </a:spcBef>
            </a:pPr>
            <a:r>
              <a:rPr lang="nb-NO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Avsnittsoppbygging</a:t>
            </a:r>
          </a:p>
          <a:p>
            <a:pPr marL="56693" indent="-56693" defTabSz="566928">
              <a:spcBef>
                <a:spcPts val="806"/>
              </a:spcBef>
            </a:pPr>
            <a:endParaRPr lang="nb-NO" kern="12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marL="56693" indent="-56693" defTabSz="566928">
              <a:spcBef>
                <a:spcPts val="806"/>
              </a:spcBef>
            </a:pPr>
            <a:r>
              <a:rPr lang="nb-NO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Forfatterens formål, meninger og kilder</a:t>
            </a:r>
            <a:endParaRPr lang="nb-NO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199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9B7DDB-3F5D-D58B-08A9-953B97E3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433" y="757228"/>
            <a:ext cx="3401568" cy="1920240"/>
          </a:xfrm>
        </p:spPr>
        <p:txBody>
          <a:bodyPr anchor="b">
            <a:normAutofit fontScale="90000"/>
          </a:bodyPr>
          <a:lstStyle/>
          <a:p>
            <a:r>
              <a:rPr lang="nb-NO" sz="3400" b="1" dirty="0">
                <a:solidFill>
                  <a:schemeClr val="tx1"/>
                </a:solidFill>
                <a:latin typeface="Comic Sans MS" panose="030F0702030302020204" pitchFamily="66" charset="0"/>
              </a:rPr>
              <a:t>Utforsking av en engelsk tekst krever  pågangsmot.</a:t>
            </a:r>
            <a:br>
              <a:rPr lang="en-GB" sz="34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GB" sz="3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http://scontent.cdninstagram.com/t51.2885-15/s480x480/e15/10787892_317159825156592_3607838_n.jpg?ig_cache_key=ODQ1MDQyMjUyODczNjQyNjE4.2">
            <a:extLst>
              <a:ext uri="{FF2B5EF4-FFF2-40B4-BE49-F238E27FC236}">
                <a16:creationId xmlns:a16="http://schemas.microsoft.com/office/drawing/2014/main" id="{993F22F0-077A-C557-6740-2B09661C2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" r="-2" b="5496"/>
          <a:stretch/>
        </p:blipFill>
        <p:spPr bwMode="auto">
          <a:xfrm>
            <a:off x="633999" y="640080"/>
            <a:ext cx="6278529" cy="55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568728-2C2F-CBE2-0DDB-AF8DD94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6539" y="2569402"/>
            <a:ext cx="3992595" cy="3358092"/>
          </a:xfrm>
        </p:spPr>
        <p:txBody>
          <a:bodyPr>
            <a:normAutofit lnSpcReduction="10000"/>
          </a:bodyPr>
          <a:lstStyle/>
          <a:p>
            <a:endParaRPr lang="en-GB" sz="1800" dirty="0"/>
          </a:p>
          <a:p>
            <a:r>
              <a:rPr lang="nb-NO" sz="2800" dirty="0">
                <a:latin typeface="Comic Sans MS" panose="030F0702030302020204" pitchFamily="66" charset="0"/>
              </a:rPr>
              <a:t>Og det krever </a:t>
            </a:r>
            <a:r>
              <a:rPr lang="nb-NO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strategibruk.</a:t>
            </a:r>
          </a:p>
          <a:p>
            <a:r>
              <a:rPr lang="nb-NO" sz="2800" dirty="0">
                <a:latin typeface="Comic Sans MS" panose="030F0702030302020204" pitchFamily="66" charset="0"/>
              </a:rPr>
              <a:t>Overfør lese-strategier fra norsktimene og øve på de andre i engelsktimene som inkluderer …</a:t>
            </a:r>
          </a:p>
        </p:txBody>
      </p:sp>
    </p:spTree>
    <p:extLst>
      <p:ext uri="{BB962C8B-B14F-4D97-AF65-F5344CB8AC3E}">
        <p14:creationId xmlns:p14="http://schemas.microsoft.com/office/powerpoint/2010/main" val="2717015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tel 1">
            <a:extLst>
              <a:ext uri="{FF2B5EF4-FFF2-40B4-BE49-F238E27FC236}">
                <a16:creationId xmlns:a16="http://schemas.microsoft.com/office/drawing/2014/main" id="{387501F8-B002-1E2C-07E1-E0DB1B17E3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9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Noen</a:t>
            </a:r>
            <a:r>
              <a:rPr lang="en-US" altLang="en-US" sz="49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9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lesestrategier</a:t>
            </a:r>
            <a:br>
              <a:rPr lang="en-US" altLang="en-US" dirty="0">
                <a:latin typeface="Comic Sans MS" panose="030F0702030302020204" pitchFamily="66" charset="0"/>
              </a:rPr>
            </a:br>
            <a:br>
              <a:rPr lang="en-US" altLang="en-US" dirty="0">
                <a:latin typeface="Comic Sans MS" panose="030F0702030302020204" pitchFamily="66" charset="0"/>
              </a:rPr>
            </a:br>
            <a:endParaRPr lang="en-U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10595" name="Plassholder for innhold 2">
            <a:extLst>
              <a:ext uri="{FF2B5EF4-FFF2-40B4-BE49-F238E27FC236}">
                <a16:creationId xmlns:a16="http://schemas.microsoft.com/office/drawing/2014/main" id="{606B3A7D-2C7B-8078-8A1C-CA0F5885E8D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90156" y="1527141"/>
            <a:ext cx="5403634" cy="4756793"/>
          </a:xfrm>
        </p:spPr>
        <p:txBody>
          <a:bodyPr>
            <a:normAutofit fontScale="25000" lnSpcReduction="20000"/>
          </a:bodyPr>
          <a:lstStyle/>
          <a:p>
            <a:r>
              <a:rPr lang="en-US" altLang="en-US" sz="8000" dirty="0" err="1">
                <a:latin typeface="Comic Sans MS" panose="030F0702030302020204" pitchFamily="66" charset="0"/>
              </a:rPr>
              <a:t>Få</a:t>
            </a:r>
            <a:r>
              <a:rPr lang="en-US" altLang="en-US" sz="8000" dirty="0">
                <a:latin typeface="Comic Sans MS" panose="030F0702030302020204" pitchFamily="66" charset="0"/>
              </a:rPr>
              <a:t> </a:t>
            </a:r>
            <a:r>
              <a:rPr lang="en-US" altLang="en-US" sz="8000" dirty="0" err="1">
                <a:latin typeface="Comic Sans MS" panose="030F0702030302020204" pitchFamily="66" charset="0"/>
              </a:rPr>
              <a:t>informasjon</a:t>
            </a:r>
            <a:r>
              <a:rPr lang="en-US" altLang="en-US" sz="8000" dirty="0">
                <a:latin typeface="Comic Sans MS" panose="030F0702030302020204" pitchFamily="66" charset="0"/>
              </a:rPr>
              <a:t> fra </a:t>
            </a:r>
            <a:r>
              <a:rPr lang="en-US" altLang="en-US" sz="8000" dirty="0" err="1">
                <a:latin typeface="Comic Sans MS" panose="030F0702030302020204" pitchFamily="66" charset="0"/>
              </a:rPr>
              <a:t>bilder</a:t>
            </a:r>
            <a:r>
              <a:rPr lang="en-US" altLang="en-US" sz="8000" dirty="0">
                <a:latin typeface="Comic Sans MS" panose="030F0702030302020204" pitchFamily="66" charset="0"/>
              </a:rPr>
              <a:t>, </a:t>
            </a:r>
            <a:r>
              <a:rPr lang="en-US" altLang="en-US" sz="8000" dirty="0" err="1">
                <a:latin typeface="Comic Sans MS" panose="030F0702030302020204" pitchFamily="66" charset="0"/>
              </a:rPr>
              <a:t>overskrift</a:t>
            </a:r>
            <a:r>
              <a:rPr lang="en-US" altLang="en-US" sz="8000" dirty="0">
                <a:latin typeface="Comic Sans MS" panose="030F0702030302020204" pitchFamily="66" charset="0"/>
              </a:rPr>
              <a:t> </a:t>
            </a:r>
            <a:r>
              <a:rPr lang="en-US" altLang="en-US" sz="8000" dirty="0" err="1">
                <a:latin typeface="Comic Sans MS" panose="030F0702030302020204" pitchFamily="66" charset="0"/>
              </a:rPr>
              <a:t>og</a:t>
            </a:r>
            <a:r>
              <a:rPr lang="en-US" altLang="en-US" sz="8000" dirty="0">
                <a:latin typeface="Comic Sans MS" panose="030F0702030302020204" pitchFamily="66" charset="0"/>
              </a:rPr>
              <a:t> layout. </a:t>
            </a:r>
            <a:r>
              <a:rPr lang="en-US" altLang="en-US" sz="8000" dirty="0" err="1">
                <a:latin typeface="Comic Sans MS" panose="030F0702030302020204" pitchFamily="66" charset="0"/>
              </a:rPr>
              <a:t>Hva</a:t>
            </a:r>
            <a:r>
              <a:rPr lang="en-US" altLang="en-US" sz="8000" dirty="0">
                <a:latin typeface="Comic Sans MS" panose="030F0702030302020204" pitchFamily="66" charset="0"/>
              </a:rPr>
              <a:t> </a:t>
            </a:r>
            <a:r>
              <a:rPr lang="en-US" altLang="en-US" sz="8000" dirty="0" err="1">
                <a:latin typeface="Comic Sans MS" panose="030F0702030302020204" pitchFamily="66" charset="0"/>
              </a:rPr>
              <a:t>tror</a:t>
            </a:r>
            <a:r>
              <a:rPr lang="en-US" altLang="en-US" sz="8000" dirty="0">
                <a:latin typeface="Comic Sans MS" panose="030F0702030302020204" pitchFamily="66" charset="0"/>
              </a:rPr>
              <a:t> du </a:t>
            </a:r>
            <a:r>
              <a:rPr lang="en-US" altLang="en-US" sz="8000" dirty="0" err="1">
                <a:latin typeface="Comic Sans MS" panose="030F0702030302020204" pitchFamily="66" charset="0"/>
              </a:rPr>
              <a:t>teksten</a:t>
            </a:r>
            <a:r>
              <a:rPr lang="en-US" altLang="en-US" sz="8000" dirty="0">
                <a:latin typeface="Comic Sans MS" panose="030F0702030302020204" pitchFamily="66" charset="0"/>
              </a:rPr>
              <a:t> handler om?</a:t>
            </a:r>
          </a:p>
          <a:p>
            <a:endParaRPr lang="en-US" altLang="en-US" sz="8000" dirty="0">
              <a:latin typeface="Comic Sans MS" panose="030F0702030302020204" pitchFamily="66" charset="0"/>
            </a:endParaRPr>
          </a:p>
          <a:p>
            <a:r>
              <a:rPr lang="en-US" altLang="en-US" sz="8000" dirty="0" err="1">
                <a:latin typeface="Comic Sans MS" panose="030F0702030302020204" pitchFamily="66" charset="0"/>
              </a:rPr>
              <a:t>Forkunnskap</a:t>
            </a:r>
            <a:r>
              <a:rPr lang="en-US" altLang="en-US" sz="8000" dirty="0">
                <a:latin typeface="Comic Sans MS" panose="030F0702030302020204" pitchFamily="66" charset="0"/>
              </a:rPr>
              <a:t>. </a:t>
            </a:r>
            <a:r>
              <a:rPr lang="en-US" altLang="en-US" sz="8000" dirty="0" err="1">
                <a:latin typeface="Comic Sans MS" panose="030F0702030302020204" pitchFamily="66" charset="0"/>
              </a:rPr>
              <a:t>Hva</a:t>
            </a:r>
            <a:r>
              <a:rPr lang="en-US" altLang="en-US" sz="8000" dirty="0">
                <a:latin typeface="Comic Sans MS" panose="030F0702030302020204" pitchFamily="66" charset="0"/>
              </a:rPr>
              <a:t> vet du om </a:t>
            </a:r>
            <a:r>
              <a:rPr lang="en-US" altLang="en-US" sz="8000" dirty="0" err="1">
                <a:latin typeface="Comic Sans MS" panose="030F0702030302020204" pitchFamily="66" charset="0"/>
              </a:rPr>
              <a:t>temaet</a:t>
            </a:r>
            <a:r>
              <a:rPr lang="en-US" altLang="en-US" sz="8000" dirty="0">
                <a:latin typeface="Comic Sans MS" panose="030F0702030302020204" pitchFamily="66" charset="0"/>
              </a:rPr>
              <a:t>?</a:t>
            </a:r>
          </a:p>
          <a:p>
            <a:endParaRPr lang="en-US" altLang="en-US" sz="8000" dirty="0">
              <a:latin typeface="Comic Sans MS" panose="030F0702030302020204" pitchFamily="66" charset="0"/>
            </a:endParaRPr>
          </a:p>
          <a:p>
            <a:r>
              <a:rPr lang="en-US" altLang="en-US" sz="8000" b="1" i="1" dirty="0" err="1">
                <a:latin typeface="Comic Sans MS" panose="030F0702030302020204" pitchFamily="66" charset="0"/>
              </a:rPr>
              <a:t>Skann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teksten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og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finn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kjente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 ord.</a:t>
            </a:r>
          </a:p>
          <a:p>
            <a:endParaRPr lang="en-US" altLang="en-US" sz="8000" b="1" dirty="0">
              <a:latin typeface="Comic Sans MS" panose="030F0702030302020204" pitchFamily="66" charset="0"/>
            </a:endParaRPr>
          </a:p>
          <a:p>
            <a:r>
              <a:rPr lang="en-US" altLang="en-US" sz="8000" b="1" i="1" dirty="0">
                <a:latin typeface="Comic Sans MS" panose="030F0702030302020204" pitchFamily="66" charset="0"/>
              </a:rPr>
              <a:t>Husk ordbilder og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fraser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 og de 25/50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småordene</a:t>
            </a:r>
            <a:endParaRPr lang="en-US" altLang="en-US" sz="8000" b="1" i="1" dirty="0">
              <a:latin typeface="Comic Sans MS" panose="030F0702030302020204" pitchFamily="66" charset="0"/>
            </a:endParaRPr>
          </a:p>
          <a:p>
            <a:endParaRPr lang="en-US" altLang="en-US" sz="8000" b="1" i="1" dirty="0">
              <a:latin typeface="Comic Sans MS" panose="030F0702030302020204" pitchFamily="66" charset="0"/>
            </a:endParaRPr>
          </a:p>
          <a:p>
            <a:r>
              <a:rPr lang="nb-NO" sz="80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Finn engelske ord som ligner på norske ord og ord fra andre språk du kan</a:t>
            </a:r>
          </a:p>
          <a:p>
            <a:endParaRPr lang="nb-NO" sz="8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nb-NO" altLang="nb-NO" sz="8000" dirty="0">
                <a:latin typeface="Comic Sans MS" panose="030F0702030302020204" pitchFamily="66" charset="0"/>
              </a:rPr>
              <a:t>Klapp og del opp lange ord (in/vi/ta/</a:t>
            </a:r>
            <a:r>
              <a:rPr lang="nb-NO" altLang="nb-NO" sz="8000" dirty="0" err="1">
                <a:latin typeface="Comic Sans MS" panose="030F0702030302020204" pitchFamily="66" charset="0"/>
              </a:rPr>
              <a:t>tion</a:t>
            </a:r>
            <a:r>
              <a:rPr lang="nb-NO" altLang="nb-NO" sz="8000" dirty="0">
                <a:latin typeface="Comic Sans MS" panose="030F0702030302020204" pitchFamily="66" charset="0"/>
              </a:rPr>
              <a:t>) </a:t>
            </a:r>
          </a:p>
          <a:p>
            <a:endParaRPr lang="en-US" sz="8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US" altLang="en-US" sz="4200" dirty="0">
              <a:latin typeface="Comic Sans MS" panose="030F0702030302020204" pitchFamily="66" charset="0"/>
            </a:endParaRPr>
          </a:p>
          <a:p>
            <a:endParaRPr lang="en-GB" altLang="en-US" dirty="0"/>
          </a:p>
        </p:txBody>
      </p:sp>
      <p:sp>
        <p:nvSpPr>
          <p:cNvPr id="110596" name="Plassholder for innhold 3">
            <a:extLst>
              <a:ext uri="{FF2B5EF4-FFF2-40B4-BE49-F238E27FC236}">
                <a16:creationId xmlns:a16="http://schemas.microsoft.com/office/drawing/2014/main" id="{2064D9BC-01F4-7FDE-DC6B-34B7CFC09C0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011330" y="499533"/>
            <a:ext cx="5523446" cy="5858933"/>
          </a:xfrm>
        </p:spPr>
        <p:txBody>
          <a:bodyPr>
            <a:normAutofit fontScale="25000" lnSpcReduction="20000"/>
          </a:bodyPr>
          <a:lstStyle/>
          <a:p>
            <a:r>
              <a:rPr lang="nb-NO" altLang="nb-NO" sz="8000" dirty="0">
                <a:latin typeface="Comic Sans MS" panose="030F0702030302020204" pitchFamily="66" charset="0"/>
              </a:rPr>
              <a:t>Har et mål med å lese teksten – hva vil jeg vite og hvordan skal jeg lese?</a:t>
            </a:r>
          </a:p>
          <a:p>
            <a:endParaRPr lang="nb-NO" altLang="nb-NO" sz="8000" dirty="0">
              <a:latin typeface="Comic Sans MS" panose="030F0702030302020204" pitchFamily="66" charset="0"/>
            </a:endParaRPr>
          </a:p>
          <a:p>
            <a:r>
              <a:rPr lang="nb-NO" altLang="nb-NO" sz="8000" b="1" i="1" dirty="0">
                <a:latin typeface="Comic Sans MS" panose="030F0702030302020204" pitchFamily="66" charset="0"/>
              </a:rPr>
              <a:t>Les for å finne mening og sjekk at du forstår – </a:t>
            </a:r>
            <a:r>
              <a:rPr lang="nb-NO" altLang="nb-NO" sz="8000" b="1" i="1" dirty="0" err="1">
                <a:latin typeface="Comic Sans MS" panose="030F0702030302020204" pitchFamily="66" charset="0"/>
              </a:rPr>
              <a:t>lesenotater</a:t>
            </a:r>
            <a:r>
              <a:rPr lang="nb-NO" altLang="nb-NO" sz="8000" b="1" i="1" dirty="0">
                <a:latin typeface="Comic Sans MS" panose="030F0702030302020204" pitchFamily="66" charset="0"/>
              </a:rPr>
              <a:t>, diskuter, formidle videre muntlig og skriftlig</a:t>
            </a:r>
          </a:p>
          <a:p>
            <a:endParaRPr lang="nb-NO" altLang="nb-NO" sz="8000" dirty="0">
              <a:latin typeface="Comic Sans MS" panose="030F0702030302020204" pitchFamily="66" charset="0"/>
            </a:endParaRPr>
          </a:p>
          <a:p>
            <a:r>
              <a:rPr lang="en-US" altLang="en-US" sz="8000" b="1" i="1" dirty="0" err="1">
                <a:latin typeface="Comic Sans MS" panose="030F0702030302020204" pitchFamily="66" charset="0"/>
              </a:rPr>
              <a:t>Lyder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og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lytt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.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Kjenner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 du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igjen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ordet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?</a:t>
            </a:r>
          </a:p>
          <a:p>
            <a:endParaRPr lang="en-US" altLang="en-US" sz="8000" dirty="0">
              <a:latin typeface="Comic Sans MS" panose="030F0702030302020204" pitchFamily="66" charset="0"/>
            </a:endParaRPr>
          </a:p>
          <a:p>
            <a:r>
              <a:rPr lang="en-US" altLang="en-US" sz="8000" b="1" i="1" dirty="0" err="1">
                <a:latin typeface="Comic Sans MS" panose="030F0702030302020204" pitchFamily="66" charset="0"/>
              </a:rPr>
              <a:t>Når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 du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møter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 et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ukjent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ord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,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ikke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slutt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 å lese.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Gjett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ut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 fra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sammenheng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. Er det et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fornuftig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svar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?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Sjekk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etterpå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 om det var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riktig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.</a:t>
            </a:r>
          </a:p>
          <a:p>
            <a:endParaRPr lang="en-US" altLang="en-US" sz="8000" b="1" i="1" dirty="0">
              <a:latin typeface="Comic Sans MS" panose="030F0702030302020204" pitchFamily="66" charset="0"/>
            </a:endParaRPr>
          </a:p>
          <a:p>
            <a:r>
              <a:rPr lang="en-US" altLang="en-US" sz="8000" b="1" i="1" dirty="0">
                <a:latin typeface="Comic Sans MS" panose="030F0702030302020204" pitchFamily="66" charset="0"/>
              </a:rPr>
              <a:t>Bruk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ordboka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. (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ordklasser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)</a:t>
            </a:r>
          </a:p>
          <a:p>
            <a:endParaRPr lang="en-US" altLang="en-US" sz="8000" b="1" i="1" dirty="0">
              <a:latin typeface="Comic Sans MS" panose="030F0702030302020204" pitchFamily="66" charset="0"/>
            </a:endParaRPr>
          </a:p>
          <a:p>
            <a:r>
              <a:rPr lang="en-US" altLang="en-US" sz="8000" b="1" i="1" dirty="0">
                <a:latin typeface="Comic Sans MS" panose="030F0702030302020204" pitchFamily="66" charset="0"/>
              </a:rPr>
              <a:t>Les masse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engelske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 </a:t>
            </a:r>
            <a:r>
              <a:rPr lang="en-US" altLang="en-US" sz="8000" b="1" i="1" dirty="0" err="1">
                <a:latin typeface="Comic Sans MS" panose="030F0702030302020204" pitchFamily="66" charset="0"/>
              </a:rPr>
              <a:t>tekster</a:t>
            </a:r>
            <a:r>
              <a:rPr lang="en-US" altLang="en-US" sz="8000" b="1" i="1" dirty="0">
                <a:latin typeface="Comic Sans MS" panose="030F0702030302020204" pitchFamily="66" charset="0"/>
              </a:rPr>
              <a:t>!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55896548"/>
      </p:ext>
    </p:extLst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818A7E94-D5D3-2760-9BD1-5D19E2C1F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 fontScale="90000"/>
          </a:bodyPr>
          <a:lstStyle/>
          <a:p>
            <a:r>
              <a:rPr lang="en-GB" sz="5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Hvordan</a:t>
            </a:r>
            <a:r>
              <a:rPr lang="en-GB" sz="5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5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kan</a:t>
            </a:r>
            <a:r>
              <a:rPr lang="en-GB" sz="5000" dirty="0">
                <a:solidFill>
                  <a:schemeClr val="tx1"/>
                </a:solidFill>
                <a:latin typeface="Comic Sans MS" panose="030F0702030302020204" pitchFamily="66" charset="0"/>
              </a:rPr>
              <a:t> vi </a:t>
            </a:r>
            <a:r>
              <a:rPr lang="en-GB" sz="5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oppfordre</a:t>
            </a:r>
            <a:r>
              <a:rPr lang="en-GB" sz="5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5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elevene</a:t>
            </a:r>
            <a:r>
              <a:rPr lang="en-GB" sz="5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5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til</a:t>
            </a:r>
            <a:r>
              <a:rPr lang="en-GB" sz="5000" dirty="0">
                <a:solidFill>
                  <a:schemeClr val="tx1"/>
                </a:solidFill>
                <a:latin typeface="Comic Sans MS" panose="030F0702030302020204" pitchFamily="66" charset="0"/>
              </a:rPr>
              <a:t> å </a:t>
            </a:r>
            <a:r>
              <a:rPr lang="en-GB" sz="5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utforske</a:t>
            </a:r>
            <a:r>
              <a:rPr lang="en-GB" sz="5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5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språket</a:t>
            </a:r>
            <a:r>
              <a:rPr lang="en-GB" sz="5000" dirty="0">
                <a:solidFill>
                  <a:schemeClr val="tx1"/>
                </a:solidFill>
                <a:latin typeface="Comic Sans MS" panose="030F0702030302020204" pitchFamily="66" charset="0"/>
              </a:rPr>
              <a:t>? </a:t>
            </a:r>
            <a:endParaRPr lang="en-GB" sz="5000" dirty="0">
              <a:solidFill>
                <a:schemeClr val="tx1"/>
              </a:solidFill>
            </a:endParaRP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A6E092E-6E70-9E0F-9E76-A9B399D3A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7320188" cy="3766185"/>
          </a:xfrm>
        </p:spPr>
        <p:txBody>
          <a:bodyPr>
            <a:normAutofit/>
          </a:bodyPr>
          <a:lstStyle/>
          <a:p>
            <a:endParaRPr lang="nb-NO" sz="2000" dirty="0">
              <a:latin typeface="Comic Sans MS" panose="030F0702030302020204" pitchFamily="66" charset="0"/>
            </a:endParaRPr>
          </a:p>
          <a:p>
            <a:endParaRPr lang="nb-NO" sz="2000" dirty="0">
              <a:latin typeface="Comic Sans MS" panose="030F0702030302020204" pitchFamily="66" charset="0"/>
            </a:endParaRPr>
          </a:p>
          <a:p>
            <a:r>
              <a:rPr lang="nb-NO" dirty="0">
                <a:latin typeface="Comic Sans MS" panose="030F0702030302020204" pitchFamily="66" charset="0"/>
              </a:rPr>
              <a:t>Start </a:t>
            </a:r>
            <a:r>
              <a:rPr lang="nb-NO" dirty="0" err="1">
                <a:latin typeface="Comic Sans MS" panose="030F0702030302020204" pitchFamily="66" charset="0"/>
              </a:rPr>
              <a:t>with</a:t>
            </a:r>
            <a:r>
              <a:rPr lang="nb-NO" dirty="0">
                <a:latin typeface="Comic Sans MS" panose="030F0702030302020204" pitchFamily="66" charset="0"/>
              </a:rPr>
              <a:t> a </a:t>
            </a:r>
            <a:r>
              <a:rPr lang="nb-NO" dirty="0" err="1">
                <a:latin typeface="Comic Sans MS" panose="030F0702030302020204" pitchFamily="66" charset="0"/>
              </a:rPr>
              <a:t>question</a:t>
            </a:r>
            <a:r>
              <a:rPr lang="nb-NO" dirty="0">
                <a:latin typeface="Comic Sans MS" panose="030F0702030302020204" pitchFamily="66" charset="0"/>
              </a:rPr>
              <a:t> </a:t>
            </a:r>
            <a:r>
              <a:rPr lang="nb-NO" dirty="0" err="1">
                <a:latin typeface="Comic Sans MS" panose="030F0702030302020204" pitchFamily="66" charset="0"/>
              </a:rPr>
              <a:t>about</a:t>
            </a:r>
            <a:r>
              <a:rPr lang="nb-NO" dirty="0">
                <a:latin typeface="Comic Sans MS" panose="030F0702030302020204" pitchFamily="66" charset="0"/>
              </a:rPr>
              <a:t> </a:t>
            </a:r>
            <a:r>
              <a:rPr lang="nb-NO" dirty="0" err="1">
                <a:latin typeface="Comic Sans MS" panose="030F0702030302020204" pitchFamily="66" charset="0"/>
              </a:rPr>
              <a:t>how</a:t>
            </a:r>
            <a:r>
              <a:rPr lang="nb-NO" dirty="0">
                <a:latin typeface="Comic Sans MS" panose="030F0702030302020204" pitchFamily="66" charset="0"/>
              </a:rPr>
              <a:t> English </a:t>
            </a:r>
            <a:r>
              <a:rPr lang="nb-NO" dirty="0" err="1">
                <a:latin typeface="Comic Sans MS" panose="030F0702030302020204" pitchFamily="66" charset="0"/>
              </a:rPr>
              <a:t>works</a:t>
            </a:r>
            <a:r>
              <a:rPr lang="nb-NO" dirty="0">
                <a:latin typeface="Comic Sans MS" panose="030F0702030302020204" pitchFamily="66" charset="0"/>
              </a:rPr>
              <a:t>.</a:t>
            </a:r>
          </a:p>
          <a:p>
            <a:endParaRPr lang="nb-NO" dirty="0">
              <a:latin typeface="Comic Sans MS" panose="030F0702030302020204" pitchFamily="66" charset="0"/>
            </a:endParaRPr>
          </a:p>
          <a:p>
            <a:pPr algn="ctr"/>
            <a:r>
              <a:rPr lang="nb-NO" dirty="0" err="1">
                <a:latin typeface="Comic Sans MS" panose="030F0702030302020204" pitchFamily="66" charset="0"/>
              </a:rPr>
              <a:t>what</a:t>
            </a:r>
            <a:r>
              <a:rPr lang="nb-NO" dirty="0">
                <a:latin typeface="Comic Sans MS" panose="030F0702030302020204" pitchFamily="66" charset="0"/>
              </a:rPr>
              <a:t> </a:t>
            </a:r>
            <a:r>
              <a:rPr lang="nb-NO" dirty="0" err="1">
                <a:latin typeface="Comic Sans MS" panose="030F0702030302020204" pitchFamily="66" charset="0"/>
              </a:rPr>
              <a:t>where</a:t>
            </a:r>
            <a:r>
              <a:rPr lang="nb-NO" dirty="0">
                <a:latin typeface="Comic Sans MS" panose="030F0702030302020204" pitchFamily="66" charset="0"/>
              </a:rPr>
              <a:t> who when </a:t>
            </a:r>
            <a:r>
              <a:rPr lang="nb-NO" dirty="0" err="1">
                <a:latin typeface="Comic Sans MS" panose="030F0702030302020204" pitchFamily="66" charset="0"/>
              </a:rPr>
              <a:t>how</a:t>
            </a:r>
            <a:r>
              <a:rPr lang="nb-NO" dirty="0">
                <a:latin typeface="Comic Sans MS" panose="030F0702030302020204" pitchFamily="66" charset="0"/>
              </a:rPr>
              <a:t> why  </a:t>
            </a:r>
          </a:p>
          <a:p>
            <a:pPr algn="ctr"/>
            <a:endParaRPr lang="nb-NO" dirty="0">
              <a:latin typeface="Comic Sans MS" panose="030F0702030302020204" pitchFamily="66" charset="0"/>
            </a:endParaRPr>
          </a:p>
          <a:p>
            <a:pPr algn="ctr"/>
            <a:r>
              <a:rPr lang="nb-NO" dirty="0" err="1">
                <a:latin typeface="Comic Sans MS" panose="030F0702030302020204" pitchFamily="66" charset="0"/>
              </a:rPr>
              <a:t>compare</a:t>
            </a:r>
            <a:r>
              <a:rPr lang="nb-NO" dirty="0">
                <a:latin typeface="Comic Sans MS" panose="030F0702030302020204" pitchFamily="66" charset="0"/>
              </a:rPr>
              <a:t> (sammenlign L2 med L1)</a:t>
            </a:r>
          </a:p>
          <a:p>
            <a:endParaRPr lang="nb-NO" sz="2000" dirty="0">
              <a:latin typeface="Comic Sans MS" panose="030F0702030302020204" pitchFamily="66" charset="0"/>
            </a:endParaRPr>
          </a:p>
          <a:p>
            <a:endParaRPr lang="en-GB" sz="2000" dirty="0"/>
          </a:p>
        </p:txBody>
      </p:sp>
      <p:pic>
        <p:nvPicPr>
          <p:cNvPr id="8" name="Picture 7" descr="Spørsmålstegn på pastellgrønn bakgrunn">
            <a:extLst>
              <a:ext uri="{FF2B5EF4-FFF2-40B4-BE49-F238E27FC236}">
                <a16:creationId xmlns:a16="http://schemas.microsoft.com/office/drawing/2014/main" id="{B29DAEAD-12CC-C11B-1A3D-FBE6D8B05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22" r="7727" b="-2"/>
          <a:stretch/>
        </p:blipFill>
        <p:spPr>
          <a:xfrm>
            <a:off x="8114537" y="10"/>
            <a:ext cx="4077463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42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FA27D4-DCD8-40EA-B247-5DC6BE51F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nb-NO" sz="4400" dirty="0">
                <a:latin typeface="Comic Sans MS" panose="030F0702030302020204" pitchFamily="66" charset="0"/>
              </a:rPr>
            </a:br>
            <a:br>
              <a:rPr lang="nb-NO" sz="4400" dirty="0">
                <a:latin typeface="Comic Sans MS" panose="030F0702030302020204" pitchFamily="66" charset="0"/>
              </a:rPr>
            </a:br>
            <a:r>
              <a:rPr lang="nb-NO" sz="4400" dirty="0">
                <a:latin typeface="Comic Sans MS" panose="030F0702030302020204" pitchFamily="66" charset="0"/>
              </a:rPr>
              <a:t>Eksempler: </a:t>
            </a:r>
            <a:r>
              <a:rPr lang="nb-NO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Utforskende tilnærming til språklyder og leseopplæring</a:t>
            </a:r>
            <a:br>
              <a:rPr lang="nb-NO" dirty="0">
                <a:latin typeface="Comic Sans MS" panose="030F0702030302020204" pitchFamily="66" charset="0"/>
              </a:rPr>
            </a:br>
            <a:br>
              <a:rPr lang="nb-NO" dirty="0">
                <a:latin typeface="Comic Sans MS" panose="030F0702030302020204" pitchFamily="66" charset="0"/>
              </a:rPr>
            </a:b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765ACF2-9C23-48C1-A99B-C039637044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>
                <a:latin typeface="Comic Sans MS" panose="030F0702030302020204" pitchFamily="66" charset="0"/>
              </a:rPr>
              <a:t>Listen - </a:t>
            </a:r>
            <a:r>
              <a:rPr lang="nb-NO" dirty="0" err="1">
                <a:latin typeface="Comic Sans MS" panose="030F0702030302020204" pitchFamily="66" charset="0"/>
              </a:rPr>
              <a:t>what</a:t>
            </a:r>
            <a:r>
              <a:rPr lang="nb-NO" dirty="0">
                <a:latin typeface="Comic Sans MS" panose="030F0702030302020204" pitchFamily="66" charset="0"/>
              </a:rPr>
              <a:t> is </a:t>
            </a:r>
            <a:r>
              <a:rPr lang="nb-NO" dirty="0" err="1">
                <a:latin typeface="Comic Sans MS" panose="030F0702030302020204" pitchFamily="66" charset="0"/>
              </a:rPr>
              <a:t>the</a:t>
            </a:r>
            <a:r>
              <a:rPr lang="nb-NO" dirty="0">
                <a:latin typeface="Comic Sans MS" panose="030F0702030302020204" pitchFamily="66" charset="0"/>
              </a:rPr>
              <a:t> </a:t>
            </a:r>
            <a:r>
              <a:rPr lang="nb-NO" dirty="0" err="1">
                <a:latin typeface="Comic Sans MS" panose="030F0702030302020204" pitchFamily="66" charset="0"/>
              </a:rPr>
              <a:t>difference</a:t>
            </a:r>
            <a:r>
              <a:rPr lang="nb-NO" dirty="0">
                <a:latin typeface="Comic Sans MS" panose="030F0702030302020204" pitchFamily="66" charset="0"/>
              </a:rPr>
              <a:t>? </a:t>
            </a:r>
            <a:r>
              <a:rPr lang="nb-NO" sz="1800" dirty="0">
                <a:latin typeface="Comic Sans MS" panose="030F0702030302020204" pitchFamily="66" charset="0"/>
              </a:rPr>
              <a:t>(fonetikk oppmerksomhet)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9DE56A-561B-17B3-EEEC-F40BB61348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Sound out the words. What are the things called?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Bilde 2" descr="Beskrivelse: http://image.spreadshirt.net/image-server/image/product/18599703/view/1/type/png/width/280/height/280/norsk-flagg-klistremerke-40.png">
            <a:extLst>
              <a:ext uri="{FF2B5EF4-FFF2-40B4-BE49-F238E27FC236}">
                <a16:creationId xmlns:a16="http://schemas.microsoft.com/office/drawing/2014/main" id="{1F47D2A7-91E9-48C3-AEC5-B80DB42FE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69" y="3078182"/>
            <a:ext cx="1093271" cy="109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union-jack">
            <a:extLst>
              <a:ext uri="{FF2B5EF4-FFF2-40B4-BE49-F238E27FC236}">
                <a16:creationId xmlns:a16="http://schemas.microsoft.com/office/drawing/2014/main" id="{5E36EEB3-8FFD-48F8-A7D2-32D0B8EAF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52" y="3317747"/>
            <a:ext cx="1356731" cy="67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CB17316-A878-49F8-BA29-B119F5621C5E}"/>
              </a:ext>
            </a:extLst>
          </p:cNvPr>
          <p:cNvSpPr txBox="1"/>
          <p:nvPr/>
        </p:nvSpPr>
        <p:spPr>
          <a:xfrm>
            <a:off x="748146" y="4549433"/>
            <a:ext cx="11963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rgbClr val="0070C0"/>
                </a:solidFill>
                <a:latin typeface="Comic Sans MS" panose="030F0702030302020204" pitchFamily="66" charset="0"/>
              </a:rPr>
              <a:t>m</a:t>
            </a:r>
            <a:r>
              <a:rPr lang="nb-NO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nb-NO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</a:p>
          <a:p>
            <a:pPr algn="ctr"/>
            <a:endParaRPr lang="nb-NO" dirty="0">
              <a:latin typeface="Comic Sans MS" panose="030F0702030302020204" pitchFamily="66" charset="0"/>
            </a:endParaRPr>
          </a:p>
          <a:p>
            <a:pPr algn="ctr"/>
            <a:r>
              <a:rPr lang="nb-NO" dirty="0">
                <a:solidFill>
                  <a:srgbClr val="0070C0"/>
                </a:solidFill>
                <a:latin typeface="Comic Sans MS" panose="030F0702030302020204" pitchFamily="66" charset="0"/>
              </a:rPr>
              <a:t>p</a:t>
            </a:r>
            <a:r>
              <a:rPr lang="nb-NO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nb-NO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  <a:p>
            <a:pPr algn="ctr"/>
            <a:endParaRPr lang="nb-NO" dirty="0">
              <a:latin typeface="Comic Sans MS" panose="030F0702030302020204" pitchFamily="66" charset="0"/>
            </a:endParaRPr>
          </a:p>
          <a:p>
            <a:pPr algn="ctr"/>
            <a:r>
              <a:rPr lang="nb-NO" dirty="0">
                <a:solidFill>
                  <a:srgbClr val="0070C0"/>
                </a:solidFill>
                <a:latin typeface="Comic Sans MS" panose="030F0702030302020204" pitchFamily="66" charset="0"/>
              </a:rPr>
              <a:t>v</a:t>
            </a:r>
            <a:r>
              <a:rPr lang="nb-NO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nb-NO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687ADDF-8C39-49E2-8482-D4CBF4001D56}"/>
              </a:ext>
            </a:extLst>
          </p:cNvPr>
          <p:cNvSpPr txBox="1"/>
          <p:nvPr/>
        </p:nvSpPr>
        <p:spPr>
          <a:xfrm>
            <a:off x="2476610" y="4447309"/>
            <a:ext cx="22283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rgbClr val="0070C0"/>
                </a:solidFill>
                <a:latin typeface="Comic Sans MS" panose="030F0702030302020204" pitchFamily="66" charset="0"/>
              </a:rPr>
              <a:t>m</a:t>
            </a:r>
            <a:r>
              <a:rPr lang="nb-NO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nb-NO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nb-NO" dirty="0">
                <a:latin typeface="Comic Sans MS" panose="030F0702030302020204" pitchFamily="66" charset="0"/>
              </a:rPr>
              <a:t> </a:t>
            </a:r>
          </a:p>
          <a:p>
            <a:pPr algn="ctr"/>
            <a:endParaRPr lang="nb-NO" dirty="0">
              <a:latin typeface="Comic Sans MS" panose="030F0702030302020204" pitchFamily="66" charset="0"/>
            </a:endParaRPr>
          </a:p>
          <a:p>
            <a:pPr algn="ctr"/>
            <a:r>
              <a:rPr lang="nb-NO" dirty="0">
                <a:solidFill>
                  <a:srgbClr val="0070C0"/>
                </a:solidFill>
                <a:latin typeface="Comic Sans MS" panose="030F0702030302020204" pitchFamily="66" charset="0"/>
              </a:rPr>
              <a:t>p</a:t>
            </a:r>
            <a:r>
              <a:rPr lang="nb-NO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nb-NO" dirty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</a:p>
          <a:p>
            <a:pPr algn="ctr"/>
            <a:endParaRPr lang="nb-NO" dirty="0">
              <a:latin typeface="Comic Sans MS" panose="030F0702030302020204" pitchFamily="66" charset="0"/>
            </a:endParaRPr>
          </a:p>
          <a:p>
            <a:pPr algn="ctr"/>
            <a:r>
              <a:rPr lang="nb-NO" dirty="0">
                <a:solidFill>
                  <a:srgbClr val="0070C0"/>
                </a:solidFill>
                <a:latin typeface="Comic Sans MS" panose="030F0702030302020204" pitchFamily="66" charset="0"/>
              </a:rPr>
              <a:t>v</a:t>
            </a:r>
            <a:r>
              <a:rPr lang="nb-NO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nb-NO" dirty="0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7692D146-9053-6FD6-626B-8C2AEFF37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912463"/>
              </p:ext>
            </p:extLst>
          </p:nvPr>
        </p:nvGraphicFramePr>
        <p:xfrm>
          <a:off x="6384175" y="2718262"/>
          <a:ext cx="4290597" cy="32419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4149">
                  <a:extLst>
                    <a:ext uri="{9D8B030D-6E8A-4147-A177-3AD203B41FA5}">
                      <a16:colId xmlns:a16="http://schemas.microsoft.com/office/drawing/2014/main" val="2575851434"/>
                    </a:ext>
                  </a:extLst>
                </a:gridCol>
                <a:gridCol w="1078816">
                  <a:extLst>
                    <a:ext uri="{9D8B030D-6E8A-4147-A177-3AD203B41FA5}">
                      <a16:colId xmlns:a16="http://schemas.microsoft.com/office/drawing/2014/main" val="3068557596"/>
                    </a:ext>
                  </a:extLst>
                </a:gridCol>
                <a:gridCol w="1078816">
                  <a:extLst>
                    <a:ext uri="{9D8B030D-6E8A-4147-A177-3AD203B41FA5}">
                      <a16:colId xmlns:a16="http://schemas.microsoft.com/office/drawing/2014/main" val="1628469690"/>
                    </a:ext>
                  </a:extLst>
                </a:gridCol>
                <a:gridCol w="1078816">
                  <a:extLst>
                    <a:ext uri="{9D8B030D-6E8A-4147-A177-3AD203B41FA5}">
                      <a16:colId xmlns:a16="http://schemas.microsoft.com/office/drawing/2014/main" val="1423397505"/>
                    </a:ext>
                  </a:extLst>
                </a:gridCol>
              </a:tblGrid>
              <a:tr h="81049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897275"/>
                  </a:ext>
                </a:extLst>
              </a:tr>
              <a:tr h="81049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t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v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p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b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155290"/>
                  </a:ext>
                </a:extLst>
              </a:tr>
              <a:tr h="81049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</a:t>
                      </a:r>
                    </a:p>
                    <a:p>
                      <a:r>
                        <a:rPr lang="en-GB" dirty="0"/>
                        <a:t>1+2=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789917"/>
                  </a:ext>
                </a:extLst>
              </a:tr>
              <a:tr h="81049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r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l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p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s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537042"/>
                  </a:ext>
                </a:extLst>
              </a:tr>
            </a:tbl>
          </a:graphicData>
        </a:graphic>
      </p:graphicFrame>
      <p:pic>
        <p:nvPicPr>
          <p:cNvPr id="7" name="Bilde 6" descr="Et bilde som inneholder kran, baderom, plugg, hydrant&#10;&#10;Automatisk generert beskrivelse">
            <a:extLst>
              <a:ext uri="{FF2B5EF4-FFF2-40B4-BE49-F238E27FC236}">
                <a16:creationId xmlns:a16="http://schemas.microsoft.com/office/drawing/2014/main" id="{A072B464-9D93-A6B7-2C55-55D3E45E4A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80154" y="2826327"/>
            <a:ext cx="666379" cy="66637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1803C51-101A-E3D4-93A5-E707F2555D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467179" y="2757805"/>
            <a:ext cx="969010" cy="671195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3BB0A1BE-898B-F6D2-C2A9-B10C0DB531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H="1">
            <a:off x="8867757" y="2757805"/>
            <a:ext cx="587844" cy="67119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4CB8BBBF-F118-7001-C1BB-843D617972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060942" y="2721119"/>
            <a:ext cx="434259" cy="714125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CC6A4D79-B97E-E667-8AE5-49B16E4CD6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6504415" y="4491244"/>
            <a:ext cx="635635" cy="596900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4C0AF38-3511-964A-58EA-EB6A2D1768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 flipH="1">
            <a:off x="8646147" y="4431294"/>
            <a:ext cx="1052195" cy="572135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1DD0D6A6-A4D1-2F3E-58BC-F0160222B71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7529715" y="4608084"/>
            <a:ext cx="987425" cy="363220"/>
          </a:xfrm>
          <a:prstGeom prst="rect">
            <a:avLst/>
          </a:prstGeom>
        </p:spPr>
      </p:pic>
      <p:pic>
        <p:nvPicPr>
          <p:cNvPr id="19" name="Plassholder for innhold 18" descr="Et bilde som inneholder gress, grønn, matte&#10;&#10;Automatisk generert beskrivelse">
            <a:extLst>
              <a:ext uri="{FF2B5EF4-FFF2-40B4-BE49-F238E27FC236}">
                <a16:creationId xmlns:a16="http://schemas.microsoft.com/office/drawing/2014/main" id="{01602A65-ED96-B0A7-3405-1113AF61941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3832750" y="4416891"/>
            <a:ext cx="581503" cy="436128"/>
          </a:xfrm>
          <a:prstGeom prst="rect">
            <a:avLst/>
          </a:prstGeom>
        </p:spPr>
      </p:pic>
      <p:pic>
        <p:nvPicPr>
          <p:cNvPr id="20" name="Bilde 19" descr="Et bilde som inneholder skrivesaker, penn, kontorforsyninger, fyllepenn&#10;&#10;Automatisk generert beskrivelse">
            <a:extLst>
              <a:ext uri="{FF2B5EF4-FFF2-40B4-BE49-F238E27FC236}">
                <a16:creationId xmlns:a16="http://schemas.microsoft.com/office/drawing/2014/main" id="{62DE946B-462D-0B07-2C6C-02C0815EFB9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3886294" y="4948766"/>
            <a:ext cx="474414" cy="474414"/>
          </a:xfrm>
          <a:prstGeom prst="rect">
            <a:avLst/>
          </a:prstGeom>
        </p:spPr>
      </p:pic>
      <p:pic>
        <p:nvPicPr>
          <p:cNvPr id="21" name="Bilde 20" descr="Et bilde som inneholder pattedyr, hund, tegnefilm&#10;&#10;Automatisk generert beskrivelse">
            <a:extLst>
              <a:ext uri="{FF2B5EF4-FFF2-40B4-BE49-F238E27FC236}">
                <a16:creationId xmlns:a16="http://schemas.microsoft.com/office/drawing/2014/main" id="{DBA5E7F4-3957-5A5A-B4D2-BB06F0BCB5D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 rot="10800000" flipV="1">
            <a:off x="3869343" y="5469280"/>
            <a:ext cx="83566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31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2F97AF1A-4B87-850E-DEA6-772EACB4BFAB}"/>
              </a:ext>
            </a:extLst>
          </p:cNvPr>
          <p:cNvSpPr txBox="1"/>
          <p:nvPr/>
        </p:nvSpPr>
        <p:spPr>
          <a:xfrm>
            <a:off x="858981" y="-194813"/>
            <a:ext cx="10379827" cy="25904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GB" sz="3300" b="1" dirty="0">
              <a:latin typeface="Comic Sans MS" panose="030F0702030302020204" pitchFamily="66" charset="0"/>
            </a:endParaRPr>
          </a:p>
          <a:p>
            <a:pPr algn="ctr" defTabSz="412750" hangingPunct="0"/>
            <a:r>
              <a:rPr lang="en-GB" sz="3300" b="1" dirty="0">
                <a:latin typeface="Comic Sans MS" panose="030F0702030302020204" pitchFamily="66" charset="0"/>
              </a:rPr>
              <a:t>Read, listen and find long vowel a </a:t>
            </a:r>
            <a:r>
              <a:rPr lang="en-US" dirty="0"/>
              <a:t>/</a:t>
            </a:r>
            <a:r>
              <a:rPr lang="en-US" dirty="0" err="1"/>
              <a:t>eι</a:t>
            </a:r>
            <a:r>
              <a:rPr lang="en-US" dirty="0"/>
              <a:t>/</a:t>
            </a:r>
            <a:endParaRPr lang="en-GB" dirty="0"/>
          </a:p>
          <a:p>
            <a:pPr algn="ctr" defTabSz="412750" hangingPunct="0"/>
            <a:endParaRPr lang="en-GB" sz="3300" b="1" dirty="0">
              <a:solidFill>
                <a:srgbClr val="000000"/>
              </a:solidFill>
              <a:latin typeface="Comic Sans MS" panose="030F0702030302020204" pitchFamily="66" charset="0"/>
              <a:sym typeface="Helvetica Neue Medium"/>
            </a:endParaRPr>
          </a:p>
          <a:p>
            <a:pPr algn="ctr" defTabSz="412750" hangingPunct="0"/>
            <a:endParaRPr lang="en-GB" sz="3300" b="1" dirty="0">
              <a:latin typeface="Comic Sans MS" panose="030F0702030302020204" pitchFamily="66" charset="0"/>
            </a:endParaRPr>
          </a:p>
          <a:p>
            <a:pPr algn="ctr" defTabSz="412750" hangingPunct="0"/>
            <a:endParaRPr lang="en-GB" sz="3300" b="1" dirty="0">
              <a:solidFill>
                <a:srgbClr val="000000"/>
              </a:solidFill>
              <a:latin typeface="Comic Sans MS" panose="030F0702030302020204" pitchFamily="66" charset="0"/>
              <a:sym typeface="Helvetica Neue Medium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4C0D6AC-43E9-B9F5-CAB7-84118642A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81" y="880890"/>
            <a:ext cx="5101245" cy="5711103"/>
          </a:xfrm>
          <a:prstGeom prst="rect">
            <a:avLst/>
          </a:prstGeom>
        </p:spPr>
      </p:pic>
      <p:graphicFrame>
        <p:nvGraphicFramePr>
          <p:cNvPr id="10" name="Tabell 10">
            <a:extLst>
              <a:ext uri="{FF2B5EF4-FFF2-40B4-BE49-F238E27FC236}">
                <a16:creationId xmlns:a16="http://schemas.microsoft.com/office/drawing/2014/main" id="{0928A588-69F0-7042-60B4-DD2D7883C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557682"/>
              </p:ext>
            </p:extLst>
          </p:nvPr>
        </p:nvGraphicFramePr>
        <p:xfrm>
          <a:off x="6350924" y="1555499"/>
          <a:ext cx="4887885" cy="889815"/>
        </p:xfrm>
        <a:graphic>
          <a:graphicData uri="http://schemas.openxmlformats.org/drawingml/2006/table">
            <a:tbl>
              <a:tblPr firstRow="1" lastCol="1" bandRow="1">
                <a:tableStyleId>{5940675A-B579-460E-94D1-54222C63F5DA}</a:tableStyleId>
              </a:tblPr>
              <a:tblGrid>
                <a:gridCol w="785825">
                  <a:extLst>
                    <a:ext uri="{9D8B030D-6E8A-4147-A177-3AD203B41FA5}">
                      <a16:colId xmlns:a16="http://schemas.microsoft.com/office/drawing/2014/main" val="2678427278"/>
                    </a:ext>
                  </a:extLst>
                </a:gridCol>
                <a:gridCol w="820412">
                  <a:extLst>
                    <a:ext uri="{9D8B030D-6E8A-4147-A177-3AD203B41FA5}">
                      <a16:colId xmlns:a16="http://schemas.microsoft.com/office/drawing/2014/main" val="169922879"/>
                    </a:ext>
                  </a:extLst>
                </a:gridCol>
                <a:gridCol w="820412">
                  <a:extLst>
                    <a:ext uri="{9D8B030D-6E8A-4147-A177-3AD203B41FA5}">
                      <a16:colId xmlns:a16="http://schemas.microsoft.com/office/drawing/2014/main" val="2285051365"/>
                    </a:ext>
                  </a:extLst>
                </a:gridCol>
                <a:gridCol w="820412">
                  <a:extLst>
                    <a:ext uri="{9D8B030D-6E8A-4147-A177-3AD203B41FA5}">
                      <a16:colId xmlns:a16="http://schemas.microsoft.com/office/drawing/2014/main" val="1519483831"/>
                    </a:ext>
                  </a:extLst>
                </a:gridCol>
                <a:gridCol w="820412">
                  <a:extLst>
                    <a:ext uri="{9D8B030D-6E8A-4147-A177-3AD203B41FA5}">
                      <a16:colId xmlns:a16="http://schemas.microsoft.com/office/drawing/2014/main" val="2102896175"/>
                    </a:ext>
                  </a:extLst>
                </a:gridCol>
                <a:gridCol w="820412">
                  <a:extLst>
                    <a:ext uri="{9D8B030D-6E8A-4147-A177-3AD203B41FA5}">
                      <a16:colId xmlns:a16="http://schemas.microsoft.com/office/drawing/2014/main" val="69292060"/>
                    </a:ext>
                  </a:extLst>
                </a:gridCol>
              </a:tblGrid>
              <a:tr h="889815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-ay</a:t>
                      </a:r>
                    </a:p>
                  </a:txBody>
                  <a:tcPr marL="45720" marR="45720" marT="22860" marB="228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-ai</a:t>
                      </a:r>
                    </a:p>
                  </a:txBody>
                  <a:tcPr marL="45720" marR="45720" marT="22860" marB="228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-a-e</a:t>
                      </a:r>
                    </a:p>
                  </a:txBody>
                  <a:tcPr marL="45720" marR="45720" marT="22860" marB="228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</a:p>
                  </a:txBody>
                  <a:tcPr marL="45720" marR="45720" marT="22860" marB="228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lang="en-GB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aigh</a:t>
                      </a:r>
                      <a:endParaRPr lang="en-GB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5720" marR="45720" marT="22860" marB="228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GB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lang="en-GB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eigh</a:t>
                      </a:r>
                      <a:endParaRPr lang="en-GB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5720" marR="45720" marT="22860" marB="228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96898"/>
                  </a:ext>
                </a:extLst>
              </a:tr>
            </a:tbl>
          </a:graphicData>
        </a:graphic>
      </p:graphicFrame>
      <p:graphicFrame>
        <p:nvGraphicFramePr>
          <p:cNvPr id="2" name="Tabell 2">
            <a:extLst>
              <a:ext uri="{FF2B5EF4-FFF2-40B4-BE49-F238E27FC236}">
                <a16:creationId xmlns:a16="http://schemas.microsoft.com/office/drawing/2014/main" id="{1C708428-05FA-5F34-5FF5-8961133DD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27582"/>
              </p:ext>
            </p:extLst>
          </p:nvPr>
        </p:nvGraphicFramePr>
        <p:xfrm>
          <a:off x="6350924" y="2992582"/>
          <a:ext cx="4932222" cy="25270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037">
                  <a:extLst>
                    <a:ext uri="{9D8B030D-6E8A-4147-A177-3AD203B41FA5}">
                      <a16:colId xmlns:a16="http://schemas.microsoft.com/office/drawing/2014/main" val="2960023512"/>
                    </a:ext>
                  </a:extLst>
                </a:gridCol>
                <a:gridCol w="822037">
                  <a:extLst>
                    <a:ext uri="{9D8B030D-6E8A-4147-A177-3AD203B41FA5}">
                      <a16:colId xmlns:a16="http://schemas.microsoft.com/office/drawing/2014/main" val="1041441872"/>
                    </a:ext>
                  </a:extLst>
                </a:gridCol>
                <a:gridCol w="822037">
                  <a:extLst>
                    <a:ext uri="{9D8B030D-6E8A-4147-A177-3AD203B41FA5}">
                      <a16:colId xmlns:a16="http://schemas.microsoft.com/office/drawing/2014/main" val="2155458433"/>
                    </a:ext>
                  </a:extLst>
                </a:gridCol>
                <a:gridCol w="822037">
                  <a:extLst>
                    <a:ext uri="{9D8B030D-6E8A-4147-A177-3AD203B41FA5}">
                      <a16:colId xmlns:a16="http://schemas.microsoft.com/office/drawing/2014/main" val="1589135483"/>
                    </a:ext>
                  </a:extLst>
                </a:gridCol>
                <a:gridCol w="822037">
                  <a:extLst>
                    <a:ext uri="{9D8B030D-6E8A-4147-A177-3AD203B41FA5}">
                      <a16:colId xmlns:a16="http://schemas.microsoft.com/office/drawing/2014/main" val="3031464292"/>
                    </a:ext>
                  </a:extLst>
                </a:gridCol>
                <a:gridCol w="822037">
                  <a:extLst>
                    <a:ext uri="{9D8B030D-6E8A-4147-A177-3AD203B41FA5}">
                      <a16:colId xmlns:a16="http://schemas.microsoft.com/office/drawing/2014/main" val="2659018640"/>
                    </a:ext>
                  </a:extLst>
                </a:gridCol>
              </a:tblGrid>
              <a:tr h="2527069"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yesterd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ay</a:t>
                      </a:r>
                    </a:p>
                    <a:p>
                      <a:pPr algn="l"/>
                      <a:r>
                        <a:rPr lang="en-GB" sz="1400" dirty="0"/>
                        <a:t>lay</a:t>
                      </a:r>
                    </a:p>
                    <a:p>
                      <a:pPr algn="l"/>
                      <a:r>
                        <a:rPr lang="en-GB" sz="1400" dirty="0"/>
                        <a:t>delayed</a:t>
                      </a:r>
                    </a:p>
                    <a:p>
                      <a:pPr algn="l"/>
                      <a:r>
                        <a:rPr lang="en-GB" sz="1400" dirty="0"/>
                        <a:t>pay</a:t>
                      </a:r>
                    </a:p>
                    <a:p>
                      <a:endParaRPr lang="en-GB" sz="14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r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ai</a:t>
                      </a:r>
                      <a:r>
                        <a:rPr lang="en-GB" sz="1400" dirty="0"/>
                        <a:t>n</a:t>
                      </a:r>
                    </a:p>
                    <a:p>
                      <a:pPr algn="l"/>
                      <a:r>
                        <a:rPr lang="en-GB" sz="1400" dirty="0"/>
                        <a:t>snails</a:t>
                      </a:r>
                    </a:p>
                    <a:p>
                      <a:pPr algn="l"/>
                      <a:r>
                        <a:rPr lang="en-GB" sz="1400" dirty="0"/>
                        <a:t>Daisy</a:t>
                      </a:r>
                    </a:p>
                    <a:p>
                      <a:pPr algn="l"/>
                      <a:r>
                        <a:rPr lang="en-GB" sz="1400" dirty="0"/>
                        <a:t>afraid</a:t>
                      </a:r>
                    </a:p>
                    <a:p>
                      <a:pPr algn="l"/>
                      <a:r>
                        <a:rPr lang="en-GB" sz="1400" dirty="0"/>
                        <a:t>tail</a:t>
                      </a:r>
                    </a:p>
                    <a:p>
                      <a:endParaRPr lang="en-GB" sz="14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esc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GB" sz="1400" dirty="0"/>
                        <a:t>p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GB" sz="1400" dirty="0"/>
                        <a:t>d</a:t>
                      </a:r>
                    </a:p>
                    <a:p>
                      <a:pPr algn="l"/>
                      <a:r>
                        <a:rPr lang="en-GB" sz="1400" dirty="0"/>
                        <a:t>cage</a:t>
                      </a:r>
                    </a:p>
                    <a:p>
                      <a:pPr algn="l"/>
                      <a:r>
                        <a:rPr lang="en-GB" sz="1400" dirty="0"/>
                        <a:t>Blake</a:t>
                      </a:r>
                    </a:p>
                    <a:p>
                      <a:pPr algn="l"/>
                      <a:r>
                        <a:rPr lang="en-GB" sz="1400" dirty="0"/>
                        <a:t>stated</a:t>
                      </a:r>
                    </a:p>
                    <a:p>
                      <a:pPr algn="l"/>
                      <a:r>
                        <a:rPr lang="en-GB" sz="1400" dirty="0"/>
                        <a:t>whale snakes</a:t>
                      </a:r>
                    </a:p>
                    <a:p>
                      <a:pPr algn="l"/>
                      <a:r>
                        <a:rPr lang="en-GB" sz="1400" dirty="0"/>
                        <a:t>gave</a:t>
                      </a:r>
                    </a:p>
                    <a:p>
                      <a:pPr algn="l"/>
                      <a:r>
                        <a:rPr lang="en-GB" sz="1400" dirty="0"/>
                        <a:t>mane</a:t>
                      </a:r>
                    </a:p>
                    <a:p>
                      <a:pPr algn="l"/>
                      <a:r>
                        <a:rPr lang="en-GB" sz="1400" dirty="0"/>
                        <a:t>bravely</a:t>
                      </a:r>
                    </a:p>
                    <a:p>
                      <a:pPr algn="l"/>
                      <a:r>
                        <a:rPr lang="en-GB" sz="1400" dirty="0"/>
                        <a:t>hate</a:t>
                      </a:r>
                    </a:p>
                    <a:p>
                      <a:endParaRPr lang="en-GB" sz="14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l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GB" sz="1400" dirty="0"/>
                        <a:t>zy</a:t>
                      </a:r>
                    </a:p>
                    <a:p>
                      <a:pPr algn="l"/>
                      <a:endParaRPr lang="en-GB" sz="14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str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aigh</a:t>
                      </a:r>
                      <a:r>
                        <a:rPr lang="en-GB" sz="1400" dirty="0"/>
                        <a:t>t</a:t>
                      </a:r>
                    </a:p>
                    <a:p>
                      <a:pPr algn="l"/>
                      <a:endParaRPr lang="en-GB" sz="14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ei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gh</a:t>
                      </a:r>
                      <a:r>
                        <a:rPr lang="en-GB" sz="1400" dirty="0"/>
                        <a:t>t</a:t>
                      </a:r>
                    </a:p>
                    <a:p>
                      <a:pPr algn="l"/>
                      <a:r>
                        <a:rPr lang="en-GB" sz="1400" dirty="0"/>
                        <a:t>eighteen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1277407806"/>
                  </a:ext>
                </a:extLst>
              </a:tr>
            </a:tbl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B5956F9D-2383-6FA3-016A-416BA89F1E4A}"/>
              </a:ext>
            </a:extLst>
          </p:cNvPr>
          <p:cNvSpPr txBox="1"/>
          <p:nvPr/>
        </p:nvSpPr>
        <p:spPr>
          <a:xfrm>
            <a:off x="6217920" y="6234798"/>
            <a:ext cx="1363288" cy="282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GB" sz="1500" dirty="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Quest 4</a:t>
            </a:r>
          </a:p>
        </p:txBody>
      </p:sp>
    </p:spTree>
    <p:extLst>
      <p:ext uri="{BB962C8B-B14F-4D97-AF65-F5344CB8AC3E}">
        <p14:creationId xmlns:p14="http://schemas.microsoft.com/office/powerpoint/2010/main" val="190306346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8097CC-07ED-794F-98B9-B66F537F1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772" y="1144980"/>
            <a:ext cx="5063458" cy="1560716"/>
          </a:xfrm>
        </p:spPr>
        <p:txBody>
          <a:bodyPr>
            <a:normAutofit/>
          </a:bodyPr>
          <a:lstStyle/>
          <a:p>
            <a:r>
              <a:rPr lang="nb-NO" sz="3400" dirty="0">
                <a:solidFill>
                  <a:schemeClr val="tx1"/>
                </a:solidFill>
                <a:latin typeface="Comic Sans MS" panose="030F0702030302020204" pitchFamily="66" charset="0"/>
              </a:rPr>
              <a:t>Utforskende tilnærming til grammatikken.</a:t>
            </a:r>
            <a:endParaRPr lang="en-GB" sz="3400" dirty="0">
              <a:solidFill>
                <a:schemeClr val="tx1"/>
              </a:solidFill>
            </a:endParaRPr>
          </a:p>
        </p:txBody>
      </p:sp>
      <p:pic>
        <p:nvPicPr>
          <p:cNvPr id="6" name="Bilde 5" descr="Et bilde som inneholder objekt&#10;&#10;Automatisk generert beskrivelse">
            <a:extLst>
              <a:ext uri="{FF2B5EF4-FFF2-40B4-BE49-F238E27FC236}">
                <a16:creationId xmlns:a16="http://schemas.microsoft.com/office/drawing/2014/main" id="{B954694F-03B7-A1AA-1A93-7F87F1847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97897" y="316670"/>
            <a:ext cx="2719068" cy="321783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9A4E8AF-5FDE-3FF1-C897-8EF999FD1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801051" y="3690851"/>
            <a:ext cx="2820527" cy="2443155"/>
          </a:xfrm>
          <a:prstGeom prst="rect">
            <a:avLst/>
          </a:prstGeom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686949B-1224-BFCA-B936-C1B0B50BB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772" y="2978639"/>
            <a:ext cx="5063457" cy="2729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Comic Sans MS" panose="030F0702030302020204" pitchFamily="66" charset="0"/>
              </a:rPr>
              <a:t>Oppleve i naturlig samhandling og i tekst.</a:t>
            </a:r>
          </a:p>
          <a:p>
            <a:pPr marL="0" indent="0">
              <a:buNone/>
            </a:pPr>
            <a:r>
              <a:rPr lang="nb-NO" sz="2000" dirty="0">
                <a:latin typeface="Comic Sans MS" panose="030F0702030302020204" pitchFamily="66" charset="0"/>
              </a:rPr>
              <a:t>Samtale i par og bruk selv. </a:t>
            </a:r>
          </a:p>
          <a:p>
            <a:pPr marL="0" indent="0">
              <a:buNone/>
            </a:pPr>
            <a:r>
              <a:rPr lang="nb-NO" sz="2000" dirty="0">
                <a:latin typeface="Comic Sans MS" panose="030F0702030302020204" pitchFamily="66" charset="0"/>
              </a:rPr>
              <a:t>Diskuter. Oppdag regler selv.</a:t>
            </a:r>
          </a:p>
          <a:p>
            <a:endParaRPr lang="nb-NO" sz="2000" dirty="0">
              <a:latin typeface="Comic Sans MS" panose="030F0702030302020204" pitchFamily="66" charset="0"/>
            </a:endParaRPr>
          </a:p>
          <a:p>
            <a:r>
              <a:rPr lang="nb-NO" sz="2600" dirty="0">
                <a:latin typeface="Comic Sans MS" panose="030F0702030302020204" pitchFamily="66" charset="0"/>
              </a:rPr>
              <a:t>I </a:t>
            </a:r>
            <a:r>
              <a:rPr lang="nb-NO" sz="2600" dirty="0" err="1">
                <a:latin typeface="Comic Sans MS" panose="030F0702030302020204" pitchFamily="66" charset="0"/>
              </a:rPr>
              <a:t>can</a:t>
            </a:r>
            <a:r>
              <a:rPr lang="nb-NO" sz="2600" dirty="0">
                <a:latin typeface="Comic Sans MS" panose="030F0702030302020204" pitchFamily="66" charset="0"/>
              </a:rPr>
              <a:t> </a:t>
            </a:r>
            <a:r>
              <a:rPr lang="nb-NO" sz="2600" dirty="0" err="1">
                <a:latin typeface="Comic Sans MS" panose="030F0702030302020204" pitchFamily="66" charset="0"/>
              </a:rPr>
              <a:t>see</a:t>
            </a:r>
            <a:r>
              <a:rPr lang="nb-NO" sz="2600" dirty="0">
                <a:latin typeface="Comic Sans MS" panose="030F0702030302020204" pitchFamily="66" charset="0"/>
              </a:rPr>
              <a:t> </a:t>
            </a:r>
            <a:r>
              <a:rPr lang="nb-NO" sz="2600" dirty="0" err="1">
                <a:latin typeface="Comic Sans MS" panose="030F0702030302020204" pitchFamily="66" charset="0"/>
              </a:rPr>
              <a:t>one</a:t>
            </a:r>
            <a:r>
              <a:rPr lang="nb-NO" sz="2600" dirty="0">
                <a:latin typeface="Comic Sans MS" panose="030F0702030302020204" pitchFamily="66" charset="0"/>
              </a:rPr>
              <a:t> </a:t>
            </a:r>
            <a:r>
              <a:rPr lang="nb-NO" sz="2600" dirty="0" err="1">
                <a:latin typeface="Comic Sans MS" panose="030F0702030302020204" pitchFamily="66" charset="0"/>
              </a:rPr>
              <a:t>cat</a:t>
            </a:r>
            <a:r>
              <a:rPr lang="nb-NO" sz="2600" dirty="0">
                <a:latin typeface="Comic Sans MS" panose="030F0702030302020204" pitchFamily="66" charset="0"/>
              </a:rPr>
              <a:t>. </a:t>
            </a:r>
          </a:p>
          <a:p>
            <a:r>
              <a:rPr lang="nb-NO" sz="2600" dirty="0">
                <a:latin typeface="Comic Sans MS" panose="030F0702030302020204" pitchFamily="66" charset="0"/>
              </a:rPr>
              <a:t>I </a:t>
            </a:r>
            <a:r>
              <a:rPr lang="nb-NO" sz="2600" dirty="0" err="1">
                <a:latin typeface="Comic Sans MS" panose="030F0702030302020204" pitchFamily="66" charset="0"/>
              </a:rPr>
              <a:t>can</a:t>
            </a:r>
            <a:r>
              <a:rPr lang="nb-NO" sz="2600" dirty="0">
                <a:latin typeface="Comic Sans MS" panose="030F0702030302020204" pitchFamily="66" charset="0"/>
              </a:rPr>
              <a:t> </a:t>
            </a:r>
            <a:r>
              <a:rPr lang="nb-NO" sz="2600" dirty="0" err="1">
                <a:latin typeface="Comic Sans MS" panose="030F0702030302020204" pitchFamily="66" charset="0"/>
              </a:rPr>
              <a:t>see</a:t>
            </a:r>
            <a:r>
              <a:rPr lang="nb-NO" sz="2600" dirty="0">
                <a:latin typeface="Comic Sans MS" panose="030F0702030302020204" pitchFamily="66" charset="0"/>
              </a:rPr>
              <a:t> </a:t>
            </a:r>
            <a:r>
              <a:rPr lang="nb-NO" sz="2600" dirty="0" err="1">
                <a:latin typeface="Comic Sans MS" panose="030F0702030302020204" pitchFamily="66" charset="0"/>
              </a:rPr>
              <a:t>six</a:t>
            </a:r>
            <a:r>
              <a:rPr lang="nb-NO" sz="2600" dirty="0">
                <a:latin typeface="Comic Sans MS" panose="030F0702030302020204" pitchFamily="66" charset="0"/>
              </a:rPr>
              <a:t> </a:t>
            </a:r>
            <a:r>
              <a:rPr lang="nb-NO" sz="2600" dirty="0" err="1">
                <a:latin typeface="Comic Sans MS" panose="030F0702030302020204" pitchFamily="66" charset="0"/>
              </a:rPr>
              <a:t>cats</a:t>
            </a:r>
            <a:r>
              <a:rPr lang="nb-NO" sz="2600" dirty="0">
                <a:latin typeface="Comic Sans MS" panose="030F0702030302020204" pitchFamily="66" charset="0"/>
              </a:rPr>
              <a:t>.</a:t>
            </a:r>
          </a:p>
          <a:p>
            <a:endParaRPr lang="nb-NO" sz="2000" dirty="0">
              <a:latin typeface="Comic Sans MS" panose="030F0702030302020204" pitchFamily="66" charset="0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17690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A08AEA-D1B3-2E3E-FCE1-15DFE057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532391" cy="1658198"/>
          </a:xfrm>
        </p:spPr>
        <p:txBody>
          <a:bodyPr>
            <a:normAutofit/>
          </a:bodyPr>
          <a:lstStyle/>
          <a:p>
            <a:r>
              <a:rPr lang="en-GB" sz="4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Stasjonsundervisning</a:t>
            </a:r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gjør</a:t>
            </a:r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 et “comeback”!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AF7A7-0A40-6702-9A79-6F73E086A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2011680"/>
            <a:ext cx="10714587" cy="4549376"/>
          </a:xfrm>
        </p:spPr>
        <p:txBody>
          <a:bodyPr>
            <a:normAutofit/>
          </a:bodyPr>
          <a:lstStyle/>
          <a:p>
            <a:r>
              <a:rPr lang="nb-NO" sz="2800" b="0" i="0" dirty="0">
                <a:effectLst/>
                <a:latin typeface="Comic Sans MS" panose="030F0702030302020204" pitchFamily="66" charset="0"/>
              </a:rPr>
              <a:t>Fordi stasjonene kan inkludere: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>
                <a:latin typeface="Comic Sans MS" panose="030F0702030302020204" pitchFamily="66" charset="0"/>
              </a:rPr>
              <a:t>en fellesoppgave som innbyr til samarbeid, samtaler og oppdagelser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b="1" dirty="0">
                <a:latin typeface="Comic Sans MS" panose="030F0702030302020204" pitchFamily="66" charset="0"/>
              </a:rPr>
              <a:t>u</a:t>
            </a:r>
            <a:r>
              <a:rPr lang="nb-NO" sz="2800" b="1" i="0" dirty="0">
                <a:effectLst/>
                <a:latin typeface="Comic Sans MS" panose="030F0702030302020204" pitchFamily="66" charset="0"/>
              </a:rPr>
              <a:t>tforsking av tekst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b="1" dirty="0">
                <a:latin typeface="Comic Sans MS" panose="030F0702030302020204" pitchFamily="66" charset="0"/>
              </a:rPr>
              <a:t>e</a:t>
            </a:r>
            <a:r>
              <a:rPr lang="nb-NO" sz="2800" b="1" i="0" dirty="0">
                <a:effectLst/>
                <a:latin typeface="Comic Sans MS" panose="030F0702030302020204" pitchFamily="66" charset="0"/>
              </a:rPr>
              <a:t>ksperimentering med strategier og </a:t>
            </a:r>
            <a:r>
              <a:rPr lang="nb-NO" sz="2800" b="1" dirty="0">
                <a:latin typeface="Comic Sans MS" panose="030F0702030302020204" pitchFamily="66" charset="0"/>
              </a:rPr>
              <a:t>problemløsning</a:t>
            </a:r>
            <a:endParaRPr lang="nb-NO" sz="2800" b="1" i="0" dirty="0">
              <a:effectLst/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>
                <a:latin typeface="Comic Sans MS" panose="030F0702030302020204" pitchFamily="66" charset="0"/>
              </a:rPr>
              <a:t>bruk av skjerm </a:t>
            </a:r>
            <a:r>
              <a:rPr lang="nb-NO" sz="2800" u="sng" dirty="0">
                <a:latin typeface="Comic Sans MS" panose="030F0702030302020204" pitchFamily="66" charset="0"/>
              </a:rPr>
              <a:t>og</a:t>
            </a:r>
            <a:r>
              <a:rPr lang="nb-NO" sz="2800" dirty="0">
                <a:latin typeface="Comic Sans MS" panose="030F0702030302020204" pitchFamily="66" charset="0"/>
              </a:rPr>
              <a:t> papir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>
                <a:latin typeface="Comic Sans MS" panose="030F0702030302020204" pitchFamily="66" charset="0"/>
              </a:rPr>
              <a:t>valgmuligheter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>
                <a:latin typeface="Comic Sans MS" panose="030F0702030302020204" pitchFamily="66" charset="0"/>
              </a:rPr>
              <a:t>at elevene underviser og hjelper hverandre</a:t>
            </a:r>
          </a:p>
          <a:p>
            <a:endParaRPr lang="nb-NO" dirty="0">
              <a:latin typeface="Comic Sans MS" panose="030F0702030302020204" pitchFamily="66" charset="0"/>
            </a:endParaRPr>
          </a:p>
          <a:p>
            <a:endParaRPr lang="nb-NO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074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72FC63-8757-9D32-ECA0-EA1D2AABF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Lytt</a:t>
            </a:r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 og </a:t>
            </a:r>
            <a:r>
              <a:rPr lang="en-GB" sz="4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oppdag</a:t>
            </a:r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 nye </a:t>
            </a:r>
            <a:r>
              <a:rPr lang="en-GB" sz="4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ord</a:t>
            </a:r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 og </a:t>
            </a:r>
            <a:r>
              <a:rPr lang="en-GB" sz="4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uttrykk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75D0289-B779-62D3-F450-382BD65DB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Gratis </a:t>
            </a:r>
            <a:r>
              <a:rPr lang="en-GB" dirty="0" err="1">
                <a:latin typeface="Comic Sans MS" panose="030F0702030302020204" pitchFamily="66" charset="0"/>
              </a:rPr>
              <a:t>Audiobøker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141A04-B56E-4D31-5BCC-C93D91C4CE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sz="3200" dirty="0" err="1">
                <a:latin typeface="Comic Sans MS" panose="030F0702030302020204" pitchFamily="66" charset="0"/>
              </a:rPr>
              <a:t>Storynory</a:t>
            </a:r>
            <a:r>
              <a:rPr lang="en-GB" sz="3200" dirty="0">
                <a:latin typeface="Comic Sans MS" panose="030F0702030302020204" pitchFamily="66" charset="0"/>
              </a:rPr>
              <a:t>. </a:t>
            </a:r>
            <a:r>
              <a:rPr lang="en-GB" sz="3200" dirty="0" err="1">
                <a:latin typeface="Comic Sans MS" panose="030F0702030302020204" pitchFamily="66" charset="0"/>
              </a:rPr>
              <a:t>Lyd</a:t>
            </a:r>
            <a:r>
              <a:rPr lang="en-GB" sz="3200" dirty="0">
                <a:latin typeface="Comic Sans MS" panose="030F0702030302020204" pitchFamily="66" charset="0"/>
              </a:rPr>
              <a:t> og </a:t>
            </a:r>
            <a:r>
              <a:rPr lang="en-GB" sz="3200" dirty="0" err="1">
                <a:latin typeface="Comic Sans MS" panose="030F0702030302020204" pitchFamily="66" charset="0"/>
              </a:rPr>
              <a:t>tekst</a:t>
            </a: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  <a:hlinkClick r:id="rId3"/>
              </a:rPr>
              <a:t>https://www.storynory.com/</a:t>
            </a:r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Oxford Owl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British Council</a:t>
            </a:r>
          </a:p>
          <a:p>
            <a:endParaRPr lang="en-GB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1047C07-01D4-D095-9EC1-49289F3A8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>
                <a:latin typeface="Comic Sans MS" panose="030F0702030302020204" pitchFamily="66" charset="0"/>
              </a:rPr>
              <a:t>Høytlesing</a:t>
            </a:r>
            <a:r>
              <a:rPr lang="en-GB" dirty="0">
                <a:latin typeface="Comic Sans MS" panose="030F0702030302020204" pitchFamily="66" charset="0"/>
              </a:rPr>
              <a:t> – </a:t>
            </a:r>
            <a:r>
              <a:rPr lang="en-GB" dirty="0" err="1">
                <a:latin typeface="Comic Sans MS" panose="030F0702030302020204" pitchFamily="66" charset="0"/>
              </a:rPr>
              <a:t>billedbøker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3DA4C14-7492-A9BF-CC46-5D0EA75E8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7607" y="2610196"/>
            <a:ext cx="4833217" cy="3341194"/>
          </a:xfrm>
        </p:spPr>
        <p:txBody>
          <a:bodyPr>
            <a:normAutofit fontScale="55000" lnSpcReduction="20000"/>
          </a:bodyPr>
          <a:lstStyle/>
          <a:p>
            <a:r>
              <a:rPr lang="en-GB" sz="25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We’re Going on a Bear Hunt</a:t>
            </a:r>
            <a:r>
              <a:rPr lang="en-GB" sz="25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GB" sz="25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by </a:t>
            </a:r>
            <a:r>
              <a:rPr lang="en-GB" sz="25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M.Rosen</a:t>
            </a:r>
            <a:r>
              <a:rPr lang="en-GB" sz="25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1989</a:t>
            </a:r>
          </a:p>
          <a:p>
            <a:r>
              <a:rPr lang="en-GB" sz="25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hlinkClick r:id="rId4"/>
              </a:rPr>
              <a:t>https://www.youtube.com/watch?v=Iou5LV9dRP0</a:t>
            </a:r>
            <a:endParaRPr lang="en-GB" sz="25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5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Little Blue and Little Yellow</a:t>
            </a:r>
            <a:r>
              <a:rPr lang="en-GB" sz="2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by Leo </a:t>
            </a:r>
            <a:r>
              <a:rPr lang="en-GB" sz="25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Lionni</a:t>
            </a:r>
            <a:r>
              <a:rPr lang="en-GB" sz="2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1995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5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Little Beauty</a:t>
            </a:r>
            <a:r>
              <a:rPr lang="en-GB" sz="2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by Anthony Browne, 2008</a:t>
            </a:r>
          </a:p>
          <a:p>
            <a:r>
              <a:rPr lang="en-GB" sz="25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Ketchup on my Cornflakes</a:t>
            </a:r>
            <a:r>
              <a:rPr lang="en-GB" sz="2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by Nick </a:t>
            </a:r>
            <a:r>
              <a:rPr lang="en-GB" sz="25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Sharret</a:t>
            </a:r>
            <a:r>
              <a:rPr lang="en-GB" sz="2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1994 </a:t>
            </a:r>
            <a:endParaRPr lang="en-GB" sz="25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5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When Pencil met Eraser</a:t>
            </a:r>
            <a:r>
              <a:rPr lang="en-GB" sz="2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by Karen Kilpatrick, 2019</a:t>
            </a:r>
          </a:p>
          <a:p>
            <a:r>
              <a:rPr lang="en-GB" sz="25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https://www.youtube.com/watch?v=9cVBqcWrWzg</a:t>
            </a:r>
            <a:endParaRPr lang="en-GB" sz="2500" u="sng" dirty="0">
              <a:solidFill>
                <a:srgbClr val="0563C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5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Hello Robots</a:t>
            </a:r>
            <a:r>
              <a:rPr lang="en-GB" sz="2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by Joan Holub, 2019</a:t>
            </a:r>
          </a:p>
          <a:p>
            <a:r>
              <a:rPr lang="en-GB" sz="25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https://www.youtube.com/watch?v=b21rpSEc3Ow</a:t>
            </a:r>
            <a:endParaRPr lang="en-GB" sz="25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98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672834-48E2-0FCA-0F1F-FB78B01C6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Sted: H bygget, HU 023</a:t>
            </a:r>
            <a:br>
              <a:rPr lang="nb-NO" altLang="en-US" sz="900" b="1" dirty="0">
                <a:latin typeface="Comic Sans MS" panose="030F0702030302020204" pitchFamily="66" charset="0"/>
              </a:rPr>
            </a:br>
            <a:br>
              <a:rPr lang="en-GB" sz="1800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2800" kern="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Nettverk</a:t>
            </a:r>
            <a:r>
              <a:rPr lang="en-GB" sz="2800" kern="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:  </a:t>
            </a:r>
            <a:r>
              <a:rPr lang="en-GB" sz="2800" kern="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sorlandske</a:t>
            </a:r>
            <a:r>
              <a:rPr lang="en-GB" sz="2800" kern="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br>
              <a:rPr lang="en-GB" sz="2800" kern="1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800" kern="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Passord</a:t>
            </a:r>
            <a:r>
              <a:rPr lang="en-GB" sz="2800" kern="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:    Sorl-2022 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B5D3FA-085A-8F0B-907C-C7D3774F1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2"/>
            <a:endParaRPr lang="nb-NO" altLang="en-US" sz="5100" b="1" dirty="0">
              <a:latin typeface="Comic Sans MS" panose="030F0702030302020204" pitchFamily="66" charset="0"/>
            </a:endParaRPr>
          </a:p>
          <a:p>
            <a:pPr lvl="5"/>
            <a:r>
              <a:rPr lang="nb-NO" altLang="en-US" sz="7400" b="1" dirty="0">
                <a:latin typeface="Comic Sans MS" panose="030F0702030302020204" pitchFamily="66" charset="0"/>
              </a:rPr>
              <a:t>Program</a:t>
            </a:r>
          </a:p>
          <a:p>
            <a:pPr lvl="5"/>
            <a:endParaRPr lang="nb-NO" altLang="en-US" sz="7400" b="1" dirty="0">
              <a:latin typeface="Comic Sans MS" panose="030F0702030302020204" pitchFamily="66" charset="0"/>
            </a:endParaRPr>
          </a:p>
          <a:p>
            <a:pPr lvl="5"/>
            <a:r>
              <a:rPr lang="nb-NO" altLang="en-US" sz="4900" b="1" dirty="0">
                <a:latin typeface="Comic Sans MS" panose="030F0702030302020204" pitchFamily="66" charset="0"/>
              </a:rPr>
              <a:t>10:00 – 11:30 Kurs </a:t>
            </a:r>
          </a:p>
          <a:p>
            <a:pPr lvl="5"/>
            <a:r>
              <a:rPr lang="nb-NO" altLang="en-US" sz="4900" b="1" dirty="0">
                <a:latin typeface="Comic Sans MS" panose="030F0702030302020204" pitchFamily="66" charset="0"/>
              </a:rPr>
              <a:t>      Lunsj</a:t>
            </a:r>
          </a:p>
          <a:p>
            <a:pPr lvl="5"/>
            <a:r>
              <a:rPr lang="nb-NO" altLang="en-US" sz="4900" b="1" dirty="0">
                <a:latin typeface="Comic Sans MS" panose="030F0702030302020204" pitchFamily="66" charset="0"/>
              </a:rPr>
              <a:t>12:10 – 13:10 Kurs</a:t>
            </a:r>
          </a:p>
          <a:p>
            <a:pPr marL="971400" lvl="5" indent="0">
              <a:buNone/>
            </a:pPr>
            <a:r>
              <a:rPr lang="nb-NO" altLang="en-US" sz="4900" b="1" dirty="0">
                <a:latin typeface="Comic Sans MS" panose="030F0702030302020204" pitchFamily="66" charset="0"/>
              </a:rPr>
              <a:t>Besøk på læremiddelutstilling</a:t>
            </a:r>
          </a:p>
          <a:p>
            <a:pPr lvl="5"/>
            <a:r>
              <a:rPr lang="nb-NO" altLang="en-US" sz="4900" b="1" dirty="0">
                <a:latin typeface="Comic Sans MS" panose="030F0702030302020204" pitchFamily="66" charset="0"/>
              </a:rPr>
              <a:t>13:30 – 14:10 Kurs</a:t>
            </a:r>
          </a:p>
          <a:p>
            <a:pPr lvl="5"/>
            <a:r>
              <a:rPr lang="nb-NO" altLang="en-US" sz="4900" b="1" dirty="0">
                <a:latin typeface="Comic Sans MS" panose="030F0702030302020204" pitchFamily="66" charset="0"/>
              </a:rPr>
              <a:t>      Pause</a:t>
            </a:r>
          </a:p>
          <a:p>
            <a:pPr lvl="5"/>
            <a:r>
              <a:rPr lang="nb-NO" altLang="en-US" sz="4900" b="1" dirty="0">
                <a:latin typeface="Comic Sans MS" panose="030F0702030302020204" pitchFamily="66" charset="0"/>
              </a:rPr>
              <a:t>14:20 - 15:00 Kurs</a:t>
            </a:r>
          </a:p>
          <a:p>
            <a:endParaRPr lang="nb-NO" altLang="en-US" b="1" dirty="0">
              <a:highlight>
                <a:srgbClr val="00FFFF"/>
              </a:highlight>
              <a:latin typeface="Comic Sans MS" panose="030F0702030302020204" pitchFamily="66" charset="0"/>
            </a:endParaRPr>
          </a:p>
          <a:p>
            <a:r>
              <a:rPr lang="nb-NO" altLang="en-US" sz="6000" b="1" dirty="0">
                <a:latin typeface="Comic Sans MS" panose="030F0702030302020204" pitchFamily="66" charset="0"/>
              </a:rPr>
              <a:t>Vennligst svar på </a:t>
            </a:r>
            <a:r>
              <a:rPr lang="nb-NO" sz="6000" b="1" kern="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den elektroniske evalueringen du får.</a:t>
            </a:r>
            <a:endParaRPr lang="nb-NO" altLang="en-US" sz="6000" b="1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835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3590D4-A4B5-870D-8FDB-A4185C90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How to be a good listener. </a:t>
            </a:r>
            <a:r>
              <a:rPr lang="en-GB" sz="24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(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</a:t>
            </a:r>
            <a:r>
              <a:rPr lang="en-GB" sz="2400" b="0" i="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yttestrategier</a:t>
            </a:r>
            <a:r>
              <a:rPr lang="en-GB" sz="2400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)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6847EE-B75D-669A-4AE5-39A8519D3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46787"/>
          </a:xfrm>
        </p:spPr>
        <p:txBody>
          <a:bodyPr>
            <a:normAutofit fontScale="92500" lnSpcReduction="10000"/>
          </a:bodyPr>
          <a:lstStyle/>
          <a:p>
            <a:pPr fontAlgn="base">
              <a:buFont typeface="+mj-lt"/>
              <a:buAutoNum type="arabicPeriod"/>
            </a:pPr>
            <a:endParaRPr lang="nb-NO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fontAlgn="base">
              <a:buFont typeface="+mj-lt"/>
              <a:buAutoNum type="arabicPeriod"/>
            </a:pPr>
            <a:r>
              <a:rPr lang="nb-NO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Lytt og finne ut hva teksten handler om. Ikke tro at du vil forstå alt som blir sagt.</a:t>
            </a:r>
          </a:p>
          <a:p>
            <a:pPr fontAlgn="base">
              <a:buFont typeface="+mj-lt"/>
              <a:buAutoNum type="arabicPeriod"/>
            </a:pPr>
            <a:r>
              <a:rPr lang="nb-NO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Lytt etter gjentagelser.</a:t>
            </a:r>
          </a:p>
          <a:p>
            <a:pPr fontAlgn="base">
              <a:buFont typeface="+mj-lt"/>
              <a:buAutoNum type="arabicPeriod"/>
            </a:pPr>
            <a:r>
              <a:rPr lang="nb-NO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Gjett </a:t>
            </a:r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betydning ut fra sammenhengen</a:t>
            </a:r>
            <a:r>
              <a:rPr lang="nb-NO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nb-NO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Finn en forteller som du liker å høre på.</a:t>
            </a:r>
          </a:p>
          <a:p>
            <a:pPr fontAlgn="base">
              <a:buFont typeface="+mj-lt"/>
              <a:buAutoNum type="arabicPeriod"/>
            </a:pPr>
            <a:r>
              <a:rPr lang="nb-NO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Velg bøker som du synes er interessante eller velg ei bok som du kjenner til fra før.</a:t>
            </a:r>
          </a:p>
          <a:p>
            <a:pPr fontAlgn="base">
              <a:buFont typeface="+mj-lt"/>
              <a:buAutoNum type="arabicPeriod"/>
            </a:pPr>
            <a:r>
              <a:rPr lang="nb-NO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Prøv å unngå å oversette.</a:t>
            </a:r>
          </a:p>
          <a:p>
            <a:pPr fontAlgn="base">
              <a:buFont typeface="+mj-lt"/>
              <a:buAutoNum type="arabicPeriod"/>
            </a:pPr>
            <a:r>
              <a:rPr lang="nb-NO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Prøv å tenke på engelsk.</a:t>
            </a:r>
          </a:p>
          <a:p>
            <a:pPr fontAlgn="base">
              <a:buFont typeface="+mj-lt"/>
              <a:buAutoNum type="arabicPeriod"/>
            </a:pPr>
            <a:r>
              <a:rPr lang="nb-NO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Ikke gi opp. Det blir lettere </a:t>
            </a:r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etter hvert!</a:t>
            </a:r>
            <a:endParaRPr lang="nb-NO" b="0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155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BAF72D-432C-640C-A0FF-2EB3E24F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Utforske engelsk på egenhånd gjennom lesing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145C7B-8DE4-FB31-2DC7-BB3337A0D4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Intensive reading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Reading difficult, shorter texts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i="1" dirty="0">
                <a:latin typeface="Comic Sans MS" panose="030F0702030302020204" pitchFamily="66" charset="0"/>
              </a:rPr>
              <a:t>Slow</a:t>
            </a:r>
            <a:r>
              <a:rPr lang="en-GB" b="1" dirty="0">
                <a:latin typeface="Comic Sans MS" panose="030F0702030302020204" pitchFamily="66" charset="0"/>
              </a:rPr>
              <a:t>,</a:t>
            </a:r>
            <a:r>
              <a:rPr lang="en-GB" dirty="0">
                <a:latin typeface="Comic Sans MS" panose="030F0702030302020204" pitchFamily="66" charset="0"/>
              </a:rPr>
              <a:t> guided reading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Often in groups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4C879FF-CDB3-CF38-0601-0F12EECCB7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Extensive reading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Easy and interesting long texts – </a:t>
            </a:r>
            <a:r>
              <a:rPr lang="en-GB" b="1" i="1" dirty="0">
                <a:latin typeface="Comic Sans MS" panose="030F0702030302020204" pitchFamily="66" charset="0"/>
              </a:rPr>
              <a:t>fast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Silent reading, alone and often, at least 20 min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Graded reading texts at your reading level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No dictionaries unless absolutely necessary (guess from context)</a:t>
            </a:r>
          </a:p>
        </p:txBody>
      </p:sp>
    </p:spTree>
    <p:extLst>
      <p:ext uri="{BB962C8B-B14F-4D97-AF65-F5344CB8AC3E}">
        <p14:creationId xmlns:p14="http://schemas.microsoft.com/office/powerpoint/2010/main" val="357584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F3B26F-F146-4623-8DA9-F73AA9FC9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476" y="499533"/>
            <a:ext cx="10008524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Graded Reading Series. </a:t>
            </a:r>
            <a:r>
              <a:rPr lang="en-US" sz="2400" dirty="0" err="1">
                <a:solidFill>
                  <a:schemeClr val="tx1"/>
                </a:solidFill>
              </a:rPr>
              <a:t>Lydrette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E5AF04-5B66-4633-8E26-18324FD2D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4975" y="2011680"/>
            <a:ext cx="10075405" cy="3917780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indent="0">
              <a:defRPr/>
            </a:pPr>
            <a:r>
              <a:rPr lang="en-US" sz="3200" dirty="0">
                <a:latin typeface="Comic Sans MS" panose="030F0702030302020204" pitchFamily="66" charset="0"/>
              </a:rPr>
              <a:t>Oxford University Press:</a:t>
            </a:r>
            <a:endParaRPr lang="en-US" sz="3200" b="1" i="1" dirty="0">
              <a:latin typeface="Comic Sans MS" panose="030F0702030302020204" pitchFamily="66" charset="0"/>
            </a:endParaRPr>
          </a:p>
          <a:p>
            <a:pPr marL="320040" indent="-457200">
              <a:buFont typeface="Arial" panose="020B0604020202020204" pitchFamily="34" charset="0"/>
              <a:buChar char="•"/>
              <a:defRPr/>
            </a:pPr>
            <a:r>
              <a:rPr lang="en-US" sz="3200" i="1" dirty="0">
                <a:latin typeface="Comic Sans MS" panose="030F0702030302020204" pitchFamily="66" charset="0"/>
              </a:rPr>
              <a:t>Songbirds Phonics</a:t>
            </a:r>
          </a:p>
          <a:p>
            <a:pPr marL="320040" indent="-457200">
              <a:buFont typeface="Arial" panose="020B0604020202020204" pitchFamily="34" charset="0"/>
              <a:buChar char="•"/>
              <a:defRPr/>
            </a:pPr>
            <a:r>
              <a:rPr lang="en-US" sz="3200" i="1" dirty="0">
                <a:latin typeface="Comic Sans MS" panose="030F0702030302020204" pitchFamily="66" charset="0"/>
              </a:rPr>
              <a:t>Floppy’s Phonics</a:t>
            </a:r>
          </a:p>
          <a:p>
            <a:pPr marL="320040" indent="-457200">
              <a:buFont typeface="Arial" panose="020B0604020202020204" pitchFamily="34" charset="0"/>
              <a:buChar char="•"/>
              <a:defRPr/>
            </a:pPr>
            <a:r>
              <a:rPr lang="en-US" sz="3200" i="1" dirty="0">
                <a:latin typeface="Comic Sans MS" panose="030F0702030302020204" pitchFamily="66" charset="0"/>
              </a:rPr>
              <a:t>Read, Write Inc</a:t>
            </a:r>
          </a:p>
          <a:p>
            <a:pPr marL="320040" indent="-457200">
              <a:buFont typeface="Arial" panose="020B0604020202020204" pitchFamily="34" charset="0"/>
              <a:buChar char="•"/>
              <a:defRPr/>
            </a:pPr>
            <a:r>
              <a:rPr lang="en-US" sz="3200" i="1" dirty="0">
                <a:latin typeface="Comic Sans MS" panose="030F0702030302020204" pitchFamily="66" charset="0"/>
              </a:rPr>
              <a:t>Project X Codes</a:t>
            </a:r>
          </a:p>
          <a:p>
            <a:pPr marL="320040" indent="-457200">
              <a:buFont typeface="Arial" panose="020B0604020202020204" pitchFamily="34" charset="0"/>
              <a:buChar char="•"/>
              <a:defRPr/>
            </a:pPr>
            <a:r>
              <a:rPr lang="en-US" sz="3200" i="1" dirty="0">
                <a:latin typeface="Comic Sans MS" panose="030F0702030302020204" pitchFamily="66" charset="0"/>
              </a:rPr>
              <a:t>Fresh Start (</a:t>
            </a:r>
            <a:r>
              <a:rPr lang="en-US" sz="3200" dirty="0">
                <a:latin typeface="Comic Sans MS" panose="030F0702030302020204" pitchFamily="66" charset="0"/>
              </a:rPr>
              <a:t>for </a:t>
            </a:r>
            <a:r>
              <a:rPr lang="en-US" sz="3200" dirty="0" err="1">
                <a:latin typeface="Comic Sans MS" panose="030F0702030302020204" pitchFamily="66" charset="0"/>
              </a:rPr>
              <a:t>eldre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elever</a:t>
            </a:r>
            <a:r>
              <a:rPr lang="en-US" sz="3200" dirty="0">
                <a:latin typeface="Comic Sans MS" panose="030F0702030302020204" pitchFamily="66" charset="0"/>
              </a:rPr>
              <a:t>)</a:t>
            </a:r>
          </a:p>
          <a:p>
            <a:pPr indent="-228600">
              <a:defRPr/>
            </a:pPr>
            <a:endParaRPr lang="en-US" sz="3200" dirty="0">
              <a:latin typeface="Comic Sans MS" panose="030F0702030302020204" pitchFamily="66" charset="0"/>
            </a:endParaRPr>
          </a:p>
          <a:p>
            <a:pPr marL="0" indent="-228600">
              <a:defRPr/>
            </a:pPr>
            <a:r>
              <a:rPr lang="en-US" sz="3200" dirty="0">
                <a:latin typeface="Comic Sans MS" panose="030F0702030302020204" pitchFamily="66" charset="0"/>
              </a:rPr>
              <a:t>Gratis e-</a:t>
            </a:r>
            <a:r>
              <a:rPr lang="en-US" sz="3200" dirty="0" err="1">
                <a:latin typeface="Comic Sans MS" panose="030F0702030302020204" pitchFamily="66" charset="0"/>
              </a:rPr>
              <a:t>bøker</a:t>
            </a:r>
            <a:r>
              <a:rPr lang="en-US" sz="3200" dirty="0">
                <a:latin typeface="Comic Sans MS" panose="030F0702030302020204" pitchFamily="66" charset="0"/>
              </a:rPr>
              <a:t> fra </a:t>
            </a:r>
            <a:r>
              <a:rPr lang="en-US" sz="3200" dirty="0" err="1">
                <a:latin typeface="Comic Sans MS" panose="030F0702030302020204" pitchFamily="66" charset="0"/>
              </a:rPr>
              <a:t>Oxfordowl</a:t>
            </a:r>
            <a:r>
              <a:rPr lang="en-US" sz="3200" dirty="0">
                <a:latin typeface="Comic Sans MS" panose="030F0702030302020204" pitchFamily="66" charset="0"/>
              </a:rPr>
              <a:t>:</a:t>
            </a:r>
          </a:p>
          <a:p>
            <a:pPr marL="0" indent="-228600">
              <a:defRPr/>
            </a:pPr>
            <a:r>
              <a:rPr lang="en-US" sz="3200" dirty="0">
                <a:latin typeface="Comic Sans MS" panose="030F0702030302020204" pitchFamily="66" charset="0"/>
                <a:hlinkClick r:id="rId2"/>
              </a:rPr>
              <a:t>https://www.oxfordowl.co.uk/for-home/find-a-book/library-page</a:t>
            </a:r>
            <a:endParaRPr lang="en-US" sz="3200" dirty="0">
              <a:latin typeface="Comic Sans MS" panose="030F0702030302020204" pitchFamily="66" charset="0"/>
            </a:endParaRPr>
          </a:p>
          <a:p>
            <a:pPr marL="0" indent="-228600">
              <a:defRPr/>
            </a:pPr>
            <a:endParaRPr lang="en-US" sz="3200" dirty="0">
              <a:latin typeface="Comic Sans MS" panose="030F0702030302020204" pitchFamily="66" charset="0"/>
            </a:endParaRPr>
          </a:p>
          <a:p>
            <a:pPr marL="0" indent="-228600">
              <a:defRPr/>
            </a:pPr>
            <a:r>
              <a:rPr lang="en-US" sz="3200" b="1" dirty="0">
                <a:latin typeface="Comic Sans MS" panose="030F0702030302020204" pitchFamily="66" charset="0"/>
              </a:rPr>
              <a:t>NY! </a:t>
            </a:r>
            <a:r>
              <a:rPr lang="en-US" sz="3200" i="1" dirty="0">
                <a:latin typeface="Comic Sans MS" panose="030F0702030302020204" pitchFamily="66" charset="0"/>
              </a:rPr>
              <a:t>The Double-Decker</a:t>
            </a:r>
            <a:r>
              <a:rPr lang="en-US" sz="3200" dirty="0">
                <a:latin typeface="Comic Sans MS" panose="030F0702030302020204" pitchFamily="66" charset="0"/>
              </a:rPr>
              <a:t>. </a:t>
            </a:r>
            <a:r>
              <a:rPr lang="en-US" sz="3200" dirty="0" err="1">
                <a:latin typeface="Comic Sans MS" panose="030F0702030302020204" pitchFamily="66" charset="0"/>
              </a:rPr>
              <a:t>Aschehoug</a:t>
            </a:r>
            <a:endParaRPr lang="en-US" sz="3200" dirty="0">
              <a:latin typeface="Comic Sans MS" panose="030F0702030302020204" pitchFamily="66" charset="0"/>
            </a:endParaRPr>
          </a:p>
          <a:p>
            <a:pPr indent="-228600"/>
            <a:endParaRPr lang="en-US" sz="13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048D35C-1066-4EFC-93B0-A6AB136CF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5" y="5625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018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F6C39F02-D0D4-71C1-63B6-94AC5975E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Escape Room Games</a:t>
            </a:r>
            <a:endParaRPr lang="en-GB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5F27655-0D16-1C35-49BE-E1D90E64C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200" b="0" i="0" dirty="0" err="1">
                <a:effectLst/>
                <a:latin typeface="Comic Sans MS" panose="030F0702030302020204" pitchFamily="66" charset="0"/>
              </a:rPr>
              <a:t>Mål</a:t>
            </a:r>
            <a:r>
              <a:rPr lang="en-GB" sz="3200" b="0" i="0" dirty="0">
                <a:effectLst/>
                <a:latin typeface="Comic Sans MS" panose="030F0702030302020204" pitchFamily="66" charset="0"/>
              </a:rPr>
              <a:t>: </a:t>
            </a:r>
            <a:r>
              <a:rPr lang="en-GB" sz="3200" b="0" i="0" dirty="0" err="1">
                <a:effectLst/>
                <a:latin typeface="Comic Sans MS" panose="030F0702030302020204" pitchFamily="66" charset="0"/>
              </a:rPr>
              <a:t>engasjere</a:t>
            </a:r>
            <a:r>
              <a:rPr lang="en-GB" sz="3200" b="0" i="0" dirty="0">
                <a:effectLst/>
                <a:latin typeface="Comic Sans MS" panose="030F0702030302020204" pitchFamily="66" charset="0"/>
              </a:rPr>
              <a:t> og </a:t>
            </a:r>
            <a:r>
              <a:rPr lang="en-GB" sz="3200" b="0" i="0" dirty="0" err="1">
                <a:effectLst/>
                <a:latin typeface="Comic Sans MS" panose="030F0702030302020204" pitchFamily="66" charset="0"/>
              </a:rPr>
              <a:t>motivere</a:t>
            </a:r>
            <a:r>
              <a:rPr lang="en-GB" sz="32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GB" sz="3200" b="0" i="0" dirty="0" err="1">
                <a:effectLst/>
                <a:latin typeface="Comic Sans MS" panose="030F0702030302020204" pitchFamily="66" charset="0"/>
              </a:rPr>
              <a:t>elever</a:t>
            </a:r>
            <a:r>
              <a:rPr lang="en-GB" sz="3200" b="0" i="0" dirty="0">
                <a:effectLst/>
                <a:latin typeface="Comic Sans MS" panose="030F0702030302020204" pitchFamily="66" charset="0"/>
              </a:rPr>
              <a:t> med et spill </a:t>
            </a:r>
            <a:r>
              <a:rPr lang="en-GB" sz="3200" b="0" i="0" dirty="0" err="1">
                <a:effectLst/>
                <a:latin typeface="Comic Sans MS" panose="030F0702030302020204" pitchFamily="66" charset="0"/>
              </a:rPr>
              <a:t>basert</a:t>
            </a:r>
            <a:r>
              <a:rPr lang="en-GB" sz="32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GB" sz="3200" b="0" i="0" dirty="0" err="1">
                <a:effectLst/>
                <a:latin typeface="Comic Sans MS" panose="030F0702030302020204" pitchFamily="66" charset="0"/>
              </a:rPr>
              <a:t>på</a:t>
            </a:r>
            <a:r>
              <a:rPr lang="en-GB" sz="3200" b="0" i="0" dirty="0">
                <a:effectLst/>
                <a:latin typeface="Comic Sans MS" panose="030F0702030302020204" pitchFamily="66" charset="0"/>
              </a:rPr>
              <a:t> gaming (video games)</a:t>
            </a:r>
          </a:p>
          <a:p>
            <a:endParaRPr lang="en-GB" sz="3200" b="0" i="0" dirty="0">
              <a:effectLst/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spilles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i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grupper</a:t>
            </a:r>
            <a:r>
              <a:rPr lang="en-GB" sz="3200" dirty="0">
                <a:latin typeface="Comic Sans MS" panose="030F0702030302020204" pitchFamily="66" charset="0"/>
              </a:rPr>
              <a:t> - elevene </a:t>
            </a:r>
            <a:r>
              <a:rPr lang="en-GB" sz="3200" dirty="0" err="1">
                <a:latin typeface="Comic Sans MS" panose="030F0702030302020204" pitchFamily="66" charset="0"/>
              </a:rPr>
              <a:t>underviser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hverandre</a:t>
            </a:r>
            <a:r>
              <a:rPr lang="en-GB" sz="3200" dirty="0">
                <a:latin typeface="Comic Sans MS" panose="030F0702030302020204" pitchFamily="66" charset="0"/>
              </a:rPr>
              <a:t> (mixed ability)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32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oppfordre</a:t>
            </a:r>
            <a:r>
              <a:rPr lang="en-GB" sz="3200" dirty="0">
                <a:latin typeface="Comic Sans MS" panose="030F0702030302020204" pitchFamily="66" charset="0"/>
              </a:rPr>
              <a:t> e</a:t>
            </a:r>
            <a:r>
              <a:rPr lang="en-GB" sz="3200" b="0" i="0" dirty="0">
                <a:effectLst/>
                <a:latin typeface="Comic Sans MS" panose="030F0702030302020204" pitchFamily="66" charset="0"/>
              </a:rPr>
              <a:t>levene </a:t>
            </a:r>
            <a:r>
              <a:rPr lang="en-GB" sz="3200" b="0" i="0" dirty="0" err="1">
                <a:effectLst/>
                <a:latin typeface="Comic Sans MS" panose="030F0702030302020204" pitchFamily="66" charset="0"/>
              </a:rPr>
              <a:t>til</a:t>
            </a:r>
            <a:r>
              <a:rPr lang="en-GB" sz="3200" b="0" i="0" dirty="0">
                <a:effectLst/>
                <a:latin typeface="Comic Sans MS" panose="030F0702030302020204" pitchFamily="66" charset="0"/>
              </a:rPr>
              <a:t> å </a:t>
            </a:r>
            <a:r>
              <a:rPr lang="en-GB" sz="3200" b="0" i="0" dirty="0" err="1">
                <a:effectLst/>
                <a:latin typeface="Comic Sans MS" panose="030F0702030302020204" pitchFamily="66" charset="0"/>
              </a:rPr>
              <a:t>samarbeide</a:t>
            </a:r>
            <a:r>
              <a:rPr lang="en-GB" sz="3200" b="0" i="0" dirty="0">
                <a:effectLst/>
                <a:latin typeface="Comic Sans MS" panose="030F0702030302020204" pitchFamily="66" charset="0"/>
              </a:rPr>
              <a:t> og </a:t>
            </a:r>
            <a:r>
              <a:rPr lang="en-GB" sz="3200" b="0" i="0" dirty="0" err="1">
                <a:effectLst/>
                <a:latin typeface="Comic Sans MS" panose="030F0702030302020204" pitchFamily="66" charset="0"/>
              </a:rPr>
              <a:t>løse</a:t>
            </a:r>
            <a:r>
              <a:rPr lang="en-GB" sz="3200" b="0" i="0" dirty="0">
                <a:effectLst/>
                <a:latin typeface="Comic Sans MS" panose="030F0702030302020204" pitchFamily="66" charset="0"/>
              </a:rPr>
              <a:t> </a:t>
            </a:r>
            <a:r>
              <a:rPr lang="en-GB" sz="3200" b="0" i="0" dirty="0" err="1">
                <a:effectLst/>
                <a:latin typeface="Comic Sans MS" panose="030F0702030302020204" pitchFamily="66" charset="0"/>
              </a:rPr>
              <a:t>problemer</a:t>
            </a:r>
            <a:r>
              <a:rPr lang="en-GB" sz="3200" b="0" i="0" dirty="0">
                <a:effectLst/>
                <a:latin typeface="Comic Sans MS" panose="030F0702030302020204" pitchFamily="66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3200" b="0" i="0" dirty="0">
              <a:effectLst/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eksperimenter</a:t>
            </a:r>
            <a:r>
              <a:rPr lang="en-GB" sz="3200" dirty="0">
                <a:latin typeface="Comic Sans MS" panose="030F0702030302020204" pitchFamily="66" charset="0"/>
              </a:rPr>
              <a:t> og </a:t>
            </a:r>
            <a:r>
              <a:rPr lang="en-GB" sz="3200" dirty="0" err="1">
                <a:latin typeface="Comic Sans MS" panose="030F0702030302020204" pitchFamily="66" charset="0"/>
              </a:rPr>
              <a:t>utforske</a:t>
            </a:r>
            <a:r>
              <a:rPr lang="en-GB" sz="3200" dirty="0">
                <a:latin typeface="Comic Sans MS" panose="030F0702030302020204" pitchFamily="66" charset="0"/>
              </a:rPr>
              <a:t> (</a:t>
            </a:r>
            <a:r>
              <a:rPr lang="en-GB" sz="3200" u="sng" dirty="0" err="1">
                <a:latin typeface="Comic Sans MS" panose="030F0702030302020204" pitchFamily="66" charset="0"/>
              </a:rPr>
              <a:t>eller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  <a:r>
              <a:rPr lang="en-GB" sz="3200" dirty="0" err="1">
                <a:latin typeface="Comic Sans MS" panose="030F0702030302020204" pitchFamily="66" charset="0"/>
              </a:rPr>
              <a:t>r</a:t>
            </a:r>
            <a:r>
              <a:rPr lang="en-GB" sz="3200" b="0" i="0" dirty="0" err="1">
                <a:effectLst/>
                <a:latin typeface="Comic Sans MS" panose="030F0702030302020204" pitchFamily="66" charset="0"/>
              </a:rPr>
              <a:t>epeter</a:t>
            </a:r>
            <a:r>
              <a:rPr lang="en-GB" sz="3200" b="0" i="0" dirty="0">
                <a:effectLst/>
                <a:latin typeface="Comic Sans MS" panose="030F0702030302020204" pitchFamily="66" charset="0"/>
              </a:rPr>
              <a:t> og </a:t>
            </a:r>
            <a:r>
              <a:rPr lang="en-GB" sz="3200" b="0" i="0" dirty="0" err="1">
                <a:effectLst/>
                <a:latin typeface="Comic Sans MS" panose="030F0702030302020204" pitchFamily="66" charset="0"/>
              </a:rPr>
              <a:t>øve</a:t>
            </a:r>
            <a:r>
              <a:rPr lang="en-GB" sz="3200" b="0" i="0" dirty="0">
                <a:effectLst/>
                <a:latin typeface="Comic Sans MS" panose="030F0702030302020204" pitchFamily="66" charset="0"/>
              </a:rPr>
              <a:t>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921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2A01D3-B238-17F1-5E47-F50FCFF5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Utforsk</a:t>
            </a:r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hvordan</a:t>
            </a:r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 det er å </a:t>
            </a:r>
            <a:r>
              <a:rPr lang="en-GB" sz="4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snakke</a:t>
            </a:r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engelsk</a:t>
            </a:r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ulike</a:t>
            </a:r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situasjoner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D313B9-A74A-0C69-C4F8-1BBADB10A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Tips om “fillers”:</a:t>
            </a:r>
          </a:p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um/er, you see, well, you know, I mean, right, so, ok, listen, actually etc</a:t>
            </a:r>
          </a:p>
          <a:p>
            <a:r>
              <a:rPr lang="en-GB" dirty="0">
                <a:latin typeface="Comic Sans MS" panose="030F0702030302020204" pitchFamily="66" charset="0"/>
              </a:rPr>
              <a:t>Conversation games – Onion Rings, Non-stop Paper Switch, Guess Who etc</a:t>
            </a:r>
          </a:p>
          <a:p>
            <a:r>
              <a:rPr lang="en-GB" dirty="0">
                <a:latin typeface="Comic Sans MS" panose="030F0702030302020204" pitchFamily="66" charset="0"/>
              </a:rPr>
              <a:t>Conversation starters </a:t>
            </a:r>
          </a:p>
          <a:p>
            <a:r>
              <a:rPr lang="en-GB" dirty="0">
                <a:latin typeface="Comic Sans MS" panose="030F0702030302020204" pitchFamily="66" charset="0"/>
              </a:rPr>
              <a:t>Discussion starters</a:t>
            </a:r>
          </a:p>
          <a:p>
            <a:r>
              <a:rPr lang="en-GB" dirty="0">
                <a:latin typeface="Comic Sans MS" panose="030F0702030302020204" pitchFamily="66" charset="0"/>
              </a:rPr>
              <a:t>Talking on the phone and using SMS</a:t>
            </a:r>
          </a:p>
          <a:p>
            <a:r>
              <a:rPr lang="en-GB" dirty="0">
                <a:latin typeface="Comic Sans MS" panose="030F0702030302020204" pitchFamily="66" charset="0"/>
              </a:rPr>
              <a:t>Role play </a:t>
            </a:r>
          </a:p>
          <a:p>
            <a:r>
              <a:rPr lang="en-GB" dirty="0">
                <a:latin typeface="Comic Sans MS" panose="030F0702030302020204" pitchFamily="66" charset="0"/>
              </a:rPr>
              <a:t>Readers’ Theatre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8D370FC-DD3B-A691-FBE8-2082306AD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94244" y="4304175"/>
            <a:ext cx="284607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55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8CCFF0-9651-53F2-36D5-761B83F9A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Gi elevene eierskap av et eksperiment eller prosjekt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5C50A6-8A4C-E629-BCD0-836A12C0F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Introduser tema. Vi begynner med noen spørsmål.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What do you know about the theme? </a:t>
            </a:r>
          </a:p>
          <a:p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nb-NO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Elevmedvirkning til å formulere forskningsspørsmål og arbeidsplan.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chemeClr val="tx1"/>
                </a:solidFill>
                <a:latin typeface="Comic Sans MS" panose="030F0702030302020204" pitchFamily="66" charset="0"/>
              </a:rPr>
              <a:t>What</a:t>
            </a:r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 do you </a:t>
            </a:r>
            <a:r>
              <a:rPr lang="nb-NO" dirty="0" err="1">
                <a:solidFill>
                  <a:schemeClr val="tx1"/>
                </a:solidFill>
                <a:latin typeface="Comic Sans MS" panose="030F0702030302020204" pitchFamily="66" charset="0"/>
              </a:rPr>
              <a:t>want</a:t>
            </a:r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 to </a:t>
            </a:r>
            <a:r>
              <a:rPr lang="nb-NO" dirty="0" err="1">
                <a:solidFill>
                  <a:schemeClr val="tx1"/>
                </a:solidFill>
                <a:latin typeface="Comic Sans MS" panose="030F0702030302020204" pitchFamily="66" charset="0"/>
              </a:rPr>
              <a:t>know</a:t>
            </a:r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How </a:t>
            </a:r>
            <a:r>
              <a:rPr lang="nb-NO" dirty="0" err="1">
                <a:solidFill>
                  <a:schemeClr val="tx1"/>
                </a:solidFill>
                <a:latin typeface="Comic Sans MS" panose="030F0702030302020204" pitchFamily="66" charset="0"/>
              </a:rPr>
              <a:t>can</a:t>
            </a:r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nb-NO" dirty="0" err="1">
                <a:solidFill>
                  <a:schemeClr val="tx1"/>
                </a:solidFill>
                <a:latin typeface="Comic Sans MS" panose="030F0702030302020204" pitchFamily="66" charset="0"/>
              </a:rPr>
              <a:t>we</a:t>
            </a:r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nb-NO" dirty="0" err="1">
                <a:solidFill>
                  <a:schemeClr val="tx1"/>
                </a:solidFill>
                <a:latin typeface="Comic Sans MS" panose="030F0702030302020204" pitchFamily="66" charset="0"/>
              </a:rPr>
              <a:t>find</a:t>
            </a:r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nb-NO" dirty="0" err="1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nb-NO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answer</a:t>
            </a:r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? </a:t>
            </a:r>
            <a:r>
              <a:rPr lang="nb-NO" dirty="0" err="1">
                <a:solidFill>
                  <a:schemeClr val="tx1"/>
                </a:solidFill>
                <a:latin typeface="Comic Sans MS" panose="030F0702030302020204" pitchFamily="66" charset="0"/>
              </a:rPr>
              <a:t>What</a:t>
            </a:r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nb-NO" dirty="0" err="1">
                <a:solidFill>
                  <a:schemeClr val="tx1"/>
                </a:solidFill>
                <a:latin typeface="Comic Sans MS" panose="030F0702030302020204" pitchFamily="66" charset="0"/>
              </a:rPr>
              <a:t>can</a:t>
            </a:r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nb-NO" dirty="0" err="1">
                <a:solidFill>
                  <a:schemeClr val="tx1"/>
                </a:solidFill>
                <a:latin typeface="Comic Sans MS" panose="030F0702030302020204" pitchFamily="66" charset="0"/>
              </a:rPr>
              <a:t>we</a:t>
            </a:r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nb-NO" dirty="0" err="1">
                <a:solidFill>
                  <a:schemeClr val="tx1"/>
                </a:solidFill>
                <a:latin typeface="Comic Sans MS" panose="030F0702030302020204" pitchFamily="66" charset="0"/>
              </a:rPr>
              <a:t>use</a:t>
            </a:r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How </a:t>
            </a:r>
            <a:r>
              <a:rPr lang="nb-NO" dirty="0" err="1">
                <a:solidFill>
                  <a:schemeClr val="tx1"/>
                </a:solidFill>
                <a:latin typeface="Comic Sans MS" panose="030F0702030302020204" pitchFamily="66" charset="0"/>
              </a:rPr>
              <a:t>shall</a:t>
            </a:r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nb-NO" dirty="0" err="1">
                <a:solidFill>
                  <a:schemeClr val="tx1"/>
                </a:solidFill>
                <a:latin typeface="Comic Sans MS" panose="030F0702030302020204" pitchFamily="66" charset="0"/>
              </a:rPr>
              <a:t>we</a:t>
            </a:r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 present </a:t>
            </a:r>
            <a:r>
              <a:rPr lang="nb-NO" dirty="0" err="1">
                <a:solidFill>
                  <a:schemeClr val="tx1"/>
                </a:solidFill>
                <a:latin typeface="Comic Sans MS" panose="030F0702030302020204" pitchFamily="66" charset="0"/>
              </a:rPr>
              <a:t>our</a:t>
            </a:r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nb-NO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conclusion</a:t>
            </a:r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/</a:t>
            </a:r>
            <a:r>
              <a:rPr lang="nb-NO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product</a:t>
            </a:r>
            <a: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  <a:t>? </a:t>
            </a:r>
          </a:p>
          <a:p>
            <a:endParaRPr lang="nb-NO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75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6847A6-BD3B-10E7-D99E-DEC2171D9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Videre</a:t>
            </a:r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: “Café Discussions”</a:t>
            </a:r>
            <a:b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Identifying a problem. An example.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FF1282-123E-C54E-EBE9-8BBF54405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4" y="1998134"/>
            <a:ext cx="9838945" cy="3767328"/>
          </a:xfrm>
        </p:spPr>
        <p:txBody>
          <a:bodyPr>
            <a:normAutofit fontScale="25000" lnSpcReduction="20000"/>
          </a:bodyPr>
          <a:lstStyle/>
          <a:p>
            <a:endParaRPr lang="en-GB" sz="8000" dirty="0">
              <a:latin typeface="Comic Sans MS" panose="030F0702030302020204" pitchFamily="66" charset="0"/>
            </a:endParaRPr>
          </a:p>
          <a:p>
            <a:r>
              <a:rPr lang="en-GB" sz="8000" dirty="0">
                <a:latin typeface="Comic Sans MS" panose="030F0702030302020204" pitchFamily="66" charset="0"/>
              </a:rPr>
              <a:t>In groups discuss: What do you eat during the day at school? Write notes. </a:t>
            </a:r>
          </a:p>
          <a:p>
            <a:r>
              <a:rPr lang="en-GB" sz="8000" dirty="0">
                <a:latin typeface="Comic Sans MS" panose="030F0702030302020204" pitchFamily="66" charset="0"/>
              </a:rPr>
              <a:t>(Leave notes and switch tables)</a:t>
            </a:r>
          </a:p>
          <a:p>
            <a:endParaRPr lang="en-GB" sz="8000" dirty="0">
              <a:latin typeface="Comic Sans MS" panose="030F0702030302020204" pitchFamily="66" charset="0"/>
            </a:endParaRPr>
          </a:p>
          <a:p>
            <a:r>
              <a:rPr lang="en-GB" sz="8000" dirty="0">
                <a:latin typeface="Comic Sans MS" panose="030F0702030302020204" pitchFamily="66" charset="0"/>
              </a:rPr>
              <a:t>What would you like to eat during a school day? Why? </a:t>
            </a:r>
          </a:p>
          <a:p>
            <a:r>
              <a:rPr lang="en-GB" sz="8000" dirty="0">
                <a:latin typeface="Comic Sans MS" panose="030F0702030302020204" pitchFamily="66" charset="0"/>
              </a:rPr>
              <a:t>(Add to the notes on the table. Collect some answers in plenum. Switch tables)</a:t>
            </a:r>
          </a:p>
          <a:p>
            <a:endParaRPr lang="en-GB" sz="8000" dirty="0">
              <a:latin typeface="Comic Sans MS" panose="030F0702030302020204" pitchFamily="66" charset="0"/>
            </a:endParaRPr>
          </a:p>
          <a:p>
            <a:r>
              <a:rPr lang="en-GB" sz="8000" dirty="0">
                <a:latin typeface="Comic Sans MS" panose="030F0702030302020204" pitchFamily="66" charset="0"/>
              </a:rPr>
              <a:t>Do you think that any of the foods you would like to eat at school are healthy? Which?</a:t>
            </a:r>
          </a:p>
          <a:p>
            <a:endParaRPr lang="en-GB" sz="8000" dirty="0">
              <a:latin typeface="Comic Sans MS" panose="030F0702030302020204" pitchFamily="66" charset="0"/>
            </a:endParaRPr>
          </a:p>
          <a:p>
            <a:r>
              <a:rPr lang="en-GB" sz="8000" dirty="0">
                <a:latin typeface="Comic Sans MS" panose="030F0702030302020204" pitchFamily="66" charset="0"/>
              </a:rPr>
              <a:t>In plenum, collect information from discussions and identify a problem for research.</a:t>
            </a:r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9423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8A3295-4BA7-87AA-391E-99CB935EB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Research a problem’s causes and solutions. </a:t>
            </a:r>
            <a:b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Write.</a:t>
            </a:r>
            <a:b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2DE22E-350A-2642-029E-7CA2D8210B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GB" dirty="0">
                <a:solidFill>
                  <a:srgbClr val="333333"/>
                </a:solidFill>
                <a:latin typeface="Comic Sans MS" panose="030F0702030302020204" pitchFamily="66" charset="0"/>
              </a:rPr>
              <a:t>T</a:t>
            </a:r>
            <a:r>
              <a:rPr lang="en-GB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he </a:t>
            </a:r>
            <a:r>
              <a:rPr lang="en-GB" b="1" i="1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problem</a:t>
            </a:r>
            <a:endParaRPr lang="en-GB" b="0" i="0" dirty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dirty="0">
                <a:solidFill>
                  <a:srgbClr val="333333"/>
                </a:solidFill>
                <a:latin typeface="Comic Sans MS" panose="030F0702030302020204" pitchFamily="66" charset="0"/>
              </a:rPr>
              <a:t>T</a:t>
            </a:r>
            <a:r>
              <a:rPr lang="en-GB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he </a:t>
            </a:r>
            <a:r>
              <a:rPr lang="en-GB" b="1" i="1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causes</a:t>
            </a:r>
            <a:r>
              <a:rPr lang="en-GB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 of the problem (</a:t>
            </a:r>
            <a:r>
              <a:rPr lang="en-GB" b="0" i="1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Why is this a problem?)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>
                <a:solidFill>
                  <a:srgbClr val="333333"/>
                </a:solidFill>
                <a:latin typeface="Comic Sans MS" panose="030F0702030302020204" pitchFamily="66" charset="0"/>
              </a:rPr>
              <a:t>T</a:t>
            </a:r>
            <a:r>
              <a:rPr lang="en-GB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he </a:t>
            </a:r>
            <a:r>
              <a:rPr lang="en-GB" b="1" i="1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importance</a:t>
            </a:r>
            <a:r>
              <a:rPr lang="en-GB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/</a:t>
            </a:r>
            <a:r>
              <a:rPr lang="en-GB" b="0" i="1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impact</a:t>
            </a:r>
            <a:r>
              <a:rPr lang="en-GB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 of the issue (</a:t>
            </a:r>
            <a:r>
              <a:rPr lang="en-GB" b="0" i="1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Why should we care about this?)</a:t>
            </a:r>
            <a:r>
              <a:rPr lang="en-GB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>
                <a:solidFill>
                  <a:srgbClr val="333333"/>
                </a:solidFill>
                <a:latin typeface="Comic Sans MS" panose="030F0702030302020204" pitchFamily="66" charset="0"/>
              </a:rPr>
              <a:t>A</a:t>
            </a:r>
            <a:r>
              <a:rPr lang="en-GB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possible (</a:t>
            </a:r>
            <a:r>
              <a:rPr lang="en-GB" dirty="0">
                <a:solidFill>
                  <a:srgbClr val="333333"/>
                </a:solidFill>
                <a:latin typeface="Comic Sans MS" panose="030F0702030302020204" pitchFamily="66" charset="0"/>
              </a:rPr>
              <a:t>realistic/</a:t>
            </a:r>
            <a:r>
              <a:rPr lang="en-GB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authentic) </a:t>
            </a:r>
            <a:r>
              <a:rPr lang="en-GB" b="1" i="1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solution</a:t>
            </a:r>
            <a:r>
              <a:rPr lang="en-GB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 to the problem. </a:t>
            </a:r>
          </a:p>
          <a:p>
            <a:endParaRPr lang="en-GB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F6FD3D2-33E0-0C0B-91A5-53B6C67AA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329" y="1998134"/>
            <a:ext cx="5044597" cy="3767328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</a:t>
            </a:r>
            <a:r>
              <a:rPr lang="en-GB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he </a:t>
            </a:r>
            <a:r>
              <a:rPr lang="en-GB" i="1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problem is …</a:t>
            </a:r>
            <a:endParaRPr lang="en-GB" i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endParaRPr lang="en-GB" b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r>
              <a:rPr lang="en-GB" b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The causes of the problem are …</a:t>
            </a:r>
          </a:p>
          <a:p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We should care about this issue because …</a:t>
            </a:r>
          </a:p>
          <a:p>
            <a:endParaRPr lang="en-GB" b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 solution to the problem is to …</a:t>
            </a:r>
            <a:r>
              <a:rPr lang="en-GB" b="0" i="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  Another possible solution is …</a:t>
            </a:r>
          </a:p>
          <a:p>
            <a:endParaRPr lang="en-GB" b="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639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0B47B5-E2D4-3FB3-DBA2-541EFB21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Kreativ</a:t>
            </a:r>
            <a:r>
              <a:rPr lang="en-GB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avslutning</a:t>
            </a:r>
            <a:r>
              <a:rPr lang="en-GB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av</a:t>
            </a:r>
            <a:r>
              <a:rPr lang="en-GB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prosjektet</a:t>
            </a:r>
            <a:r>
              <a:rPr lang="en-GB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hvor</a:t>
            </a:r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 elevene </a:t>
            </a:r>
            <a:r>
              <a:rPr lang="en-GB" sz="4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bruker</a:t>
            </a:r>
            <a:r>
              <a:rPr lang="en-GB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 det nye </a:t>
            </a:r>
            <a:r>
              <a:rPr lang="en-GB" sz="4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ordforrådet</a:t>
            </a:r>
            <a:endParaRPr lang="en-GB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C22CCA-1B72-62F3-6AB6-DD9C4F9DF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 err="1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Hver</a:t>
            </a:r>
            <a:r>
              <a:rPr lang="en-GB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gruppe</a:t>
            </a:r>
            <a:r>
              <a:rPr lang="en-GB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333333"/>
                </a:solidFill>
                <a:latin typeface="Comic Sans MS" panose="030F0702030302020204" pitchFamily="66" charset="0"/>
              </a:rPr>
              <a:t>velger</a:t>
            </a:r>
            <a:r>
              <a:rPr lang="en-GB" dirty="0">
                <a:solidFill>
                  <a:srgbClr val="333333"/>
                </a:solidFill>
                <a:latin typeface="Comic Sans MS" panose="030F0702030302020204" pitchFamily="66" charset="0"/>
              </a:rPr>
              <a:t> å </a:t>
            </a:r>
            <a:r>
              <a:rPr lang="en-GB" dirty="0" err="1">
                <a:solidFill>
                  <a:srgbClr val="333333"/>
                </a:solidFill>
                <a:latin typeface="Comic Sans MS" panose="030F0702030302020204" pitchFamily="66" charset="0"/>
              </a:rPr>
              <a:t>produsere</a:t>
            </a:r>
            <a:r>
              <a:rPr lang="en-GB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333333"/>
                </a:solidFill>
                <a:latin typeface="Comic Sans MS" panose="030F0702030302020204" pitchFamily="66" charset="0"/>
              </a:rPr>
              <a:t>noe</a:t>
            </a:r>
            <a:r>
              <a:rPr lang="en-GB" dirty="0">
                <a:solidFill>
                  <a:srgbClr val="333333"/>
                </a:solidFill>
                <a:latin typeface="Comic Sans MS" panose="030F0702030302020204" pitchFamily="66" charset="0"/>
              </a:rPr>
              <a:t> om et </a:t>
            </a:r>
            <a:r>
              <a:rPr lang="en-GB" dirty="0" err="1">
                <a:solidFill>
                  <a:srgbClr val="333333"/>
                </a:solidFill>
                <a:latin typeface="Comic Sans MS" panose="030F0702030302020204" pitchFamily="66" charset="0"/>
              </a:rPr>
              <a:t>aspekt</a:t>
            </a:r>
            <a:r>
              <a:rPr lang="en-GB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333333"/>
                </a:solidFill>
                <a:latin typeface="Comic Sans MS" panose="030F0702030302020204" pitchFamily="66" charset="0"/>
              </a:rPr>
              <a:t>av</a:t>
            </a:r>
            <a:r>
              <a:rPr lang="en-GB" dirty="0">
                <a:solidFill>
                  <a:srgbClr val="333333"/>
                </a:solidFill>
                <a:latin typeface="Comic Sans MS" panose="030F0702030302020204" pitchFamily="66" charset="0"/>
              </a:rPr>
              <a:t>  “</a:t>
            </a:r>
            <a:r>
              <a:rPr lang="en-GB" dirty="0" err="1">
                <a:solidFill>
                  <a:srgbClr val="333333"/>
                </a:solidFill>
                <a:latin typeface="Comic Sans MS" panose="030F0702030302020204" pitchFamily="66" charset="0"/>
              </a:rPr>
              <a:t>problemet</a:t>
            </a:r>
            <a:r>
              <a:rPr lang="en-GB" dirty="0">
                <a:solidFill>
                  <a:srgbClr val="333333"/>
                </a:solidFill>
                <a:latin typeface="Comic Sans MS" panose="030F0702030302020204" pitchFamily="66" charset="0"/>
              </a:rPr>
              <a:t>” </a:t>
            </a:r>
            <a:r>
              <a:rPr lang="en-GB" dirty="0" err="1">
                <a:solidFill>
                  <a:srgbClr val="333333"/>
                </a:solidFill>
                <a:latin typeface="Comic Sans MS" panose="030F0702030302020204" pitchFamily="66" charset="0"/>
              </a:rPr>
              <a:t>som</a:t>
            </a:r>
            <a:r>
              <a:rPr lang="en-GB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333333"/>
                </a:solidFill>
                <a:latin typeface="Comic Sans MS" panose="030F0702030302020204" pitchFamily="66" charset="0"/>
              </a:rPr>
              <a:t>utgangspunkt</a:t>
            </a:r>
            <a:r>
              <a:rPr lang="en-GB" dirty="0">
                <a:solidFill>
                  <a:srgbClr val="333333"/>
                </a:solidFill>
                <a:latin typeface="Comic Sans MS" panose="030F0702030302020204" pitchFamily="66" charset="0"/>
              </a:rPr>
              <a:t> - </a:t>
            </a:r>
            <a:r>
              <a:rPr lang="en-GB" b="0" i="1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the problem,</a:t>
            </a:r>
            <a:r>
              <a:rPr lang="en-GB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 </a:t>
            </a:r>
            <a:r>
              <a:rPr lang="en-GB" b="0" i="1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the causes, the importance </a:t>
            </a:r>
            <a:r>
              <a:rPr lang="en-GB" b="0" dirty="0" err="1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eller</a:t>
            </a:r>
            <a:r>
              <a:rPr lang="en-GB" b="0" i="1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 the solution</a:t>
            </a:r>
          </a:p>
          <a:p>
            <a:endParaRPr lang="en-GB" i="1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r>
              <a:rPr lang="en-GB" i="1" dirty="0">
                <a:solidFill>
                  <a:srgbClr val="333333"/>
                </a:solidFill>
                <a:latin typeface="Comic Sans MS" panose="030F0702030302020204" pitchFamily="66" charset="0"/>
              </a:rPr>
              <a:t>De </a:t>
            </a:r>
            <a:r>
              <a:rPr lang="en-GB" i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kan</a:t>
            </a:r>
            <a:r>
              <a:rPr lang="en-GB" i="1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n-GB" i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lage</a:t>
            </a:r>
            <a:r>
              <a:rPr lang="en-GB" i="1" dirty="0">
                <a:solidFill>
                  <a:srgbClr val="333333"/>
                </a:solidFill>
                <a:latin typeface="Comic Sans MS" panose="030F0702030302020204" pitchFamily="66" charset="0"/>
              </a:rPr>
              <a:t> f. </a:t>
            </a:r>
            <a:r>
              <a:rPr lang="en-GB" i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eks</a:t>
            </a:r>
            <a:r>
              <a:rPr lang="en-GB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:</a:t>
            </a:r>
          </a:p>
          <a:p>
            <a:r>
              <a:rPr lang="en-GB" dirty="0">
                <a:solidFill>
                  <a:srgbClr val="333333"/>
                </a:solidFill>
                <a:latin typeface="Comic Sans MS" panose="030F0702030302020204" pitchFamily="66" charset="0"/>
              </a:rPr>
              <a:t>Short story, </a:t>
            </a:r>
            <a:r>
              <a:rPr lang="en-GB" dirty="0" err="1">
                <a:solidFill>
                  <a:srgbClr val="333333"/>
                </a:solidFill>
                <a:latin typeface="Comic Sans MS" panose="030F0702030302020204" pitchFamily="66" charset="0"/>
              </a:rPr>
              <a:t>transmodal</a:t>
            </a:r>
            <a:r>
              <a:rPr lang="en-GB" dirty="0">
                <a:solidFill>
                  <a:srgbClr val="333333"/>
                </a:solidFill>
                <a:latin typeface="Comic Sans MS" panose="030F0702030302020204" pitchFamily="66" charset="0"/>
              </a:rPr>
              <a:t> story, newspaper interview, graph, blog, poster, podcast, photo journal, advertisement, role play, quiz, cartoon, a speech, radio interview </a:t>
            </a:r>
            <a:r>
              <a:rPr lang="en-GB" dirty="0" err="1">
                <a:solidFill>
                  <a:srgbClr val="333333"/>
                </a:solidFill>
                <a:latin typeface="Comic Sans MS" panose="030F0702030302020204" pitchFamily="66" charset="0"/>
              </a:rPr>
              <a:t>o.a.</a:t>
            </a:r>
            <a:endParaRPr lang="en-GB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r>
              <a:rPr lang="en-GB" dirty="0" err="1">
                <a:solidFill>
                  <a:srgbClr val="333333"/>
                </a:solidFill>
                <a:latin typeface="Comic Sans MS" panose="030F0702030302020204" pitchFamily="66" charset="0"/>
              </a:rPr>
              <a:t>Feire</a:t>
            </a:r>
            <a:r>
              <a:rPr lang="en-GB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333333"/>
                </a:solidFill>
                <a:latin typeface="Comic Sans MS" panose="030F0702030302020204" pitchFamily="66" charset="0"/>
              </a:rPr>
              <a:t>deres</a:t>
            </a:r>
            <a:r>
              <a:rPr lang="en-GB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333333"/>
                </a:solidFill>
                <a:latin typeface="Comic Sans MS" panose="030F0702030302020204" pitchFamily="66" charset="0"/>
              </a:rPr>
              <a:t>løsninger</a:t>
            </a:r>
            <a:r>
              <a:rPr lang="en-GB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333333"/>
                </a:solidFill>
                <a:latin typeface="Comic Sans MS" panose="030F0702030302020204" pitchFamily="66" charset="0"/>
              </a:rPr>
              <a:t>og</a:t>
            </a:r>
            <a:r>
              <a:rPr lang="en-GB" dirty="0">
                <a:solidFill>
                  <a:srgbClr val="333333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rgbClr val="333333"/>
                </a:solidFill>
                <a:latin typeface="Comic Sans MS" panose="030F0702030302020204" pitchFamily="66" charset="0"/>
              </a:rPr>
              <a:t>arbeid</a:t>
            </a:r>
            <a:r>
              <a:rPr lang="en-GB" dirty="0">
                <a:solidFill>
                  <a:srgbClr val="333333"/>
                </a:solidFill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54881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042091-0F4C-450F-BB3A-5D24A258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Brainstorming – </a:t>
            </a:r>
            <a:r>
              <a:rPr lang="en-US" sz="4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oppdage</a:t>
            </a:r>
            <a:r>
              <a:rPr lang="en-US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hvordan</a:t>
            </a:r>
            <a:r>
              <a:rPr lang="en-US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 vi </a:t>
            </a:r>
            <a:r>
              <a:rPr lang="en-US" sz="4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kan</a:t>
            </a:r>
            <a:r>
              <a:rPr lang="en-US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bygge</a:t>
            </a:r>
            <a:r>
              <a:rPr lang="en-US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på</a:t>
            </a:r>
            <a:r>
              <a:rPr lang="en-US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andres</a:t>
            </a:r>
            <a:r>
              <a:rPr lang="en-US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ideer</a:t>
            </a:r>
            <a:endParaRPr lang="en-US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C588A5-5866-4D7E-9A32-B11228739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5" y="2011680"/>
            <a:ext cx="10420836" cy="420624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nb-NO" dirty="0">
                <a:latin typeface="Comic Sans MS" panose="030F0702030302020204" pitchFamily="66" charset="0"/>
              </a:rPr>
              <a:t>Begynn med lek f eks </a:t>
            </a:r>
            <a:r>
              <a:rPr lang="nb-NO" i="1" dirty="0">
                <a:latin typeface="Comic Sans MS" panose="030F0702030302020204" pitchFamily="66" charset="0"/>
              </a:rPr>
              <a:t>In my basket…</a:t>
            </a:r>
          </a:p>
          <a:p>
            <a:endParaRPr lang="nb-NO" dirty="0">
              <a:latin typeface="Comic Sans MS" panose="030F0702030302020204" pitchFamily="66" charset="0"/>
            </a:endParaRPr>
          </a:p>
          <a:p>
            <a:r>
              <a:rPr lang="nb-NO" dirty="0">
                <a:latin typeface="Comic Sans MS" panose="030F0702030302020204" pitchFamily="66" charset="0"/>
              </a:rPr>
              <a:t>Gi en oppgave f eks </a:t>
            </a:r>
            <a:r>
              <a:rPr lang="nb-NO" b="1" dirty="0">
                <a:latin typeface="Comic Sans MS" panose="030F0702030302020204" pitchFamily="66" charset="0"/>
              </a:rPr>
              <a:t>kreativ </a:t>
            </a:r>
            <a:r>
              <a:rPr lang="nb-NO" dirty="0">
                <a:latin typeface="Comic Sans MS" panose="030F0702030302020204" pitchFamily="66" charset="0"/>
              </a:rPr>
              <a:t>fortelling, eller noe </a:t>
            </a:r>
            <a:r>
              <a:rPr lang="nb-NO" b="1" dirty="0">
                <a:latin typeface="Comic Sans MS" panose="030F0702030302020204" pitchFamily="66" charset="0"/>
              </a:rPr>
              <a:t>om seg selv </a:t>
            </a:r>
            <a:r>
              <a:rPr lang="nb-NO" dirty="0">
                <a:latin typeface="Comic Sans MS" panose="030F0702030302020204" pitchFamily="66" charset="0"/>
              </a:rPr>
              <a:t>m.m.</a:t>
            </a:r>
          </a:p>
          <a:p>
            <a:endParaRPr lang="nb-NO" dirty="0"/>
          </a:p>
          <a:p>
            <a:r>
              <a:rPr lang="nb-NO" b="1" dirty="0">
                <a:latin typeface="Comic Sans MS" panose="030F0702030302020204" pitchFamily="66" charset="0"/>
              </a:rPr>
              <a:t>I par</a:t>
            </a:r>
            <a:r>
              <a:rPr lang="nb-NO" dirty="0">
                <a:latin typeface="Comic Sans MS" panose="030F0702030302020204" pitchFamily="66" charset="0"/>
              </a:rPr>
              <a:t>, finne på gode ideer, spørsmål, ord og fraser.</a:t>
            </a:r>
          </a:p>
          <a:p>
            <a:endParaRPr lang="nb-NO" dirty="0"/>
          </a:p>
          <a:p>
            <a:r>
              <a:rPr lang="nb-NO" dirty="0">
                <a:latin typeface="Comic Sans MS" panose="030F0702030302020204" pitchFamily="66" charset="0"/>
              </a:rPr>
              <a:t>Samle ideene i plenum. Elevene kan velge å bruke disse i eget arbeid.</a:t>
            </a:r>
          </a:p>
          <a:p>
            <a:endParaRPr lang="nb-NO" dirty="0">
              <a:latin typeface="Comic Sans MS" panose="030F0702030302020204" pitchFamily="66" charset="0"/>
            </a:endParaRPr>
          </a:p>
          <a:p>
            <a:r>
              <a:rPr lang="nb-NO" dirty="0">
                <a:latin typeface="Comic Sans MS" panose="030F0702030302020204" pitchFamily="66" charset="0"/>
              </a:rPr>
              <a:t>Gi valgmuligheter – å skrive alene eller i par – bruk papir og skjerm - bruk ulike medier og lag sammensatte(transmodal) tekster.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45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541993-5851-078C-B282-66E471719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sz="5400" b="1" dirty="0">
                <a:solidFill>
                  <a:schemeClr val="tx1"/>
                </a:solidFill>
                <a:latin typeface="Comic Sans MS" panose="030F0702030302020204" pitchFamily="66" charset="0"/>
              </a:rPr>
              <a:t>Hvordan utvikles </a:t>
            </a:r>
            <a:br>
              <a:rPr lang="nb-NO" sz="54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nb-NO" sz="5400" b="1" dirty="0">
                <a:solidFill>
                  <a:schemeClr val="tx1"/>
                </a:solidFill>
                <a:latin typeface="Comic Sans MS" panose="030F0702030302020204" pitchFamily="66" charset="0"/>
              </a:rPr>
              <a:t>muntlig og skriftlig språk?</a:t>
            </a:r>
            <a:br>
              <a:rPr lang="nb-NO" sz="54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D7311A-0D0F-B56A-B2D9-EB879F23A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4360" lvl="3" indent="0" algn="ctr">
              <a:buNone/>
              <a:defRPr/>
            </a:pPr>
            <a:r>
              <a:rPr lang="nb-NO" sz="3600" b="1" dirty="0">
                <a:latin typeface="Comic Sans MS" panose="030F0702030302020204" pitchFamily="66" charset="0"/>
              </a:rPr>
              <a:t>Læring v tilegnelse </a:t>
            </a:r>
          </a:p>
          <a:p>
            <a:pPr marL="594360" lvl="3" indent="0" algn="ctr">
              <a:buNone/>
              <a:defRPr/>
            </a:pPr>
            <a:r>
              <a:rPr lang="nb-NO" sz="3600" b="1" dirty="0">
                <a:latin typeface="Comic Sans MS" panose="030F0702030302020204" pitchFamily="66" charset="0"/>
              </a:rPr>
              <a:t>Hva er forskjellen?</a:t>
            </a:r>
            <a:endParaRPr lang="nb-NO" altLang="nb-NO" sz="3600" b="1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nb-NO" altLang="nb-NO" b="1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nb-NO" altLang="nb-NO" b="1" dirty="0">
                <a:latin typeface="Comic Sans MS" panose="030F0702030302020204" pitchFamily="66" charset="0"/>
              </a:rPr>
              <a:t>Læring</a:t>
            </a:r>
            <a:r>
              <a:rPr lang="nb-NO" altLang="nb-NO" dirty="0">
                <a:latin typeface="Comic Sans MS" panose="030F0702030302020204" pitchFamily="66" charset="0"/>
              </a:rPr>
              <a:t>: bevisst, systematisk prosess</a:t>
            </a:r>
          </a:p>
          <a:p>
            <a:pPr>
              <a:defRPr/>
            </a:pPr>
            <a:endParaRPr lang="nb-NO" altLang="nb-NO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nb-NO" altLang="nb-NO" b="1" dirty="0">
                <a:latin typeface="Comic Sans MS" panose="030F0702030302020204" pitchFamily="66" charset="0"/>
              </a:rPr>
              <a:t>Tilegnelse</a:t>
            </a:r>
            <a:r>
              <a:rPr lang="nb-NO" altLang="nb-NO" dirty="0">
                <a:latin typeface="Comic Sans MS" panose="030F0702030302020204" pitchFamily="66" charset="0"/>
              </a:rPr>
              <a:t>: en ubevisst prosess i samhandling med andre  </a:t>
            </a:r>
          </a:p>
          <a:p>
            <a:pPr>
              <a:defRPr/>
            </a:pPr>
            <a:endParaRPr lang="nb-NO" altLang="nb-NO" sz="1700" b="1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873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773E86-96F4-4D7F-BCEF-AC424BBE2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Reader’s </a:t>
            </a:r>
            <a:r>
              <a:rPr lang="nb-NO" sz="4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Theatre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BCB161-36EA-46F1-A50C-87D7C227B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78012"/>
            <a:ext cx="8229600" cy="48481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On top of spaghetti...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all covered with cheese,  (Yum yum)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I lost my poor meatball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when somebody sneezed. (</a:t>
            </a:r>
            <a:r>
              <a:rPr lang="en-GB" sz="28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Achooooo</a:t>
            </a:r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!) 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It rolled off the table and onto the floor (thud)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and then my poor meatball rolled straight out the door. (sob, sob) </a:t>
            </a:r>
            <a:b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Into the garden and under a bush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and then when I found it, (oh no!) </a:t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It was nothing but mush.....!!!!</a:t>
            </a:r>
            <a:endParaRPr lang="nb-NO" sz="2800" dirty="0">
              <a:latin typeface="Comic Sans MS" panose="030F0702030302020204" pitchFamily="66" charset="0"/>
            </a:endParaRPr>
          </a:p>
          <a:p>
            <a:endParaRPr lang="nb-NO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4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0AFE59-4518-821D-5F54-700E6E435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en-GB" sz="4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Hva</a:t>
            </a:r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karakteriserer</a:t>
            </a:r>
            <a:r>
              <a:rPr lang="en-GB" sz="4800" dirty="0">
                <a:solidFill>
                  <a:schemeClr val="tx1"/>
                </a:solidFill>
                <a:latin typeface="Comic Sans MS" panose="030F0702030302020204" pitchFamily="66" charset="0"/>
              </a:rPr>
              <a:t> “Generation Z”?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239F69AC-0819-910C-C03F-218FFFF4F0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166265"/>
              </p:ext>
            </p:extLst>
          </p:nvPr>
        </p:nvGraphicFramePr>
        <p:xfrm>
          <a:off x="676275" y="2373549"/>
          <a:ext cx="10753725" cy="359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121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8371B7-8A01-4AF1-9CE4-0EA991D1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336" y="499533"/>
            <a:ext cx="6788663" cy="16581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Den “nye” </a:t>
            </a:r>
            <a:r>
              <a:rPr lang="en-US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lærerrollen</a:t>
            </a:r>
            <a:br>
              <a:rPr lang="en-US" dirty="0">
                <a:solidFill>
                  <a:srgbClr val="702B62"/>
                </a:solidFill>
              </a:rPr>
            </a:br>
            <a:endParaRPr lang="en-US" dirty="0">
              <a:solidFill>
                <a:srgbClr val="702B62"/>
              </a:solidFill>
            </a:endParaRPr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CC550C68-8BE7-4EBD-BC67-1C72A24D13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2" b="4854"/>
          <a:stretch/>
        </p:blipFill>
        <p:spPr>
          <a:xfrm>
            <a:off x="798670" y="804672"/>
            <a:ext cx="3384317" cy="2543895"/>
          </a:xfrm>
          <a:prstGeom prst="rect">
            <a:avLst/>
          </a:prstGeom>
        </p:spPr>
      </p:pic>
      <p:pic>
        <p:nvPicPr>
          <p:cNvPr id="6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2D33B646-552E-4E76-A466-10C4235621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2" b="4843"/>
          <a:stretch/>
        </p:blipFill>
        <p:spPr>
          <a:xfrm rot="10800000">
            <a:off x="1181436" y="3575936"/>
            <a:ext cx="3383936" cy="2543893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36AA72D2-00C4-45A1-8F13-B636F22D3DBB}"/>
              </a:ext>
            </a:extLst>
          </p:cNvPr>
          <p:cNvSpPr txBox="1"/>
          <p:nvPr/>
        </p:nvSpPr>
        <p:spPr>
          <a:xfrm>
            <a:off x="4641336" y="2011680"/>
            <a:ext cx="6789044" cy="37661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Lærerstyrt-undervisning-papirbasert-enveis-passive elever-konsument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nb-NO" sz="24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nb-NO" sz="24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Elevstyrt – hva vet jeg, hva vil jeg vite? (area </a:t>
            </a:r>
            <a:r>
              <a:rPr lang="nb-NO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of</a:t>
            </a:r>
            <a: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nb-NO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inquiry</a:t>
            </a:r>
            <a: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Engasjerte elever som utforsker og lærer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Digitalt – Interaktivt - Samhandling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Kreativ produsent med oversikt og forståelse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nb-NO" sz="24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lvl="1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(Ikke kast bøkene!)</a:t>
            </a:r>
          </a:p>
        </p:txBody>
      </p:sp>
    </p:spTree>
    <p:extLst>
      <p:ext uri="{BB962C8B-B14F-4D97-AF65-F5344CB8AC3E}">
        <p14:creationId xmlns:p14="http://schemas.microsoft.com/office/powerpoint/2010/main" val="80642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224C17-D3D2-90E4-B0AB-7C2A4F884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Vi trenger:</a:t>
            </a:r>
            <a:br>
              <a:rPr lang="nb-NO" sz="5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C3F496-9100-FF7B-A3C5-72A4AA074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Comic Sans MS" panose="030F0702030302020204" pitchFamily="66" charset="0"/>
              </a:rPr>
              <a:t> å aktivisere elevene fordi da husker de bedre det de har lært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Comic Sans MS" panose="030F0702030302020204" pitchFamily="66" charset="0"/>
              </a:rPr>
              <a:t> elevsentrerte opplegg – gi valgmuligheter og oppgaver med en hensikt.   Det forbedrer engasjementet blant elevene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Comic Sans MS" panose="030F0702030302020204" pitchFamily="66" charset="0"/>
              </a:rPr>
              <a:t> engasjerte elever trives i klasserommet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Comic Sans MS" panose="030F0702030302020204" pitchFamily="66" charset="0"/>
              </a:rPr>
              <a:t> samarbeid blant elevene bidrar til et godt klassemiljø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651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5634B1-8AF4-8EC4-864E-7CAEF3982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Hvis</a:t>
            </a:r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 vi setter alt </a:t>
            </a:r>
            <a:r>
              <a:rPr lang="en-GB" sz="4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dette</a:t>
            </a:r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sammen</a:t>
            </a:r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n-GB" sz="4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hvilke</a:t>
            </a:r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4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undervisningsmåter</a:t>
            </a:r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 passer?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3677AC-8AD5-3B1B-F4E3-D24F81647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Games and roleplay</a:t>
            </a:r>
          </a:p>
          <a:p>
            <a:r>
              <a:rPr lang="en-GB" dirty="0">
                <a:latin typeface="Comic Sans MS" panose="030F0702030302020204" pitchFamily="66" charset="0"/>
              </a:rPr>
              <a:t>Hands On</a:t>
            </a:r>
          </a:p>
          <a:p>
            <a:r>
              <a:rPr lang="en-GB" dirty="0">
                <a:latin typeface="Comic Sans MS" panose="030F0702030302020204" pitchFamily="66" charset="0"/>
              </a:rPr>
              <a:t>Exploring English in groups and individually using various strategies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GB" sz="2400" i="0" dirty="0">
                <a:latin typeface="Comic Sans MS" panose="030F0702030302020204" pitchFamily="66" charset="0"/>
              </a:rPr>
              <a:t>Work station/rotation teaching (</a:t>
            </a:r>
            <a:r>
              <a:rPr lang="en-GB" sz="2400" i="0" dirty="0" err="1">
                <a:latin typeface="Comic Sans MS" panose="030F0702030302020204" pitchFamily="66" charset="0"/>
              </a:rPr>
              <a:t>stasjonsundervisning</a:t>
            </a:r>
            <a:r>
              <a:rPr lang="en-GB" sz="2400" i="0" dirty="0">
                <a:latin typeface="Comic Sans MS" panose="030F0702030302020204" pitchFamily="66" charset="0"/>
              </a:rPr>
              <a:t>)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GB" sz="2400" i="0" dirty="0">
                <a:latin typeface="Comic Sans MS" panose="030F0702030302020204" pitchFamily="66" charset="0"/>
              </a:rPr>
              <a:t>Extensive listening and reading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GB" sz="2400" i="0" dirty="0">
                <a:latin typeface="Comic Sans MS" panose="030F0702030302020204" pitchFamily="66" charset="0"/>
              </a:rPr>
              <a:t>Escape Rooms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GB" sz="2400" dirty="0">
                <a:latin typeface="Comic Sans MS" panose="030F0702030302020204" pitchFamily="66" charset="0"/>
              </a:rPr>
              <a:t>Experimenting with </a:t>
            </a:r>
            <a:r>
              <a:rPr lang="en-GB" sz="2400" dirty="0" err="1">
                <a:latin typeface="Comic Sans MS" panose="030F0702030302020204" pitchFamily="66" charset="0"/>
              </a:rPr>
              <a:t>transmodal</a:t>
            </a:r>
            <a:r>
              <a:rPr lang="en-GB" sz="2400" dirty="0">
                <a:latin typeface="Comic Sans MS" panose="030F0702030302020204" pitchFamily="66" charset="0"/>
              </a:rPr>
              <a:t> storytelling</a:t>
            </a:r>
            <a:endParaRPr lang="en-GB" sz="2400" i="0" dirty="0">
              <a:latin typeface="Comic Sans MS" panose="030F0702030302020204" pitchFamily="66" charset="0"/>
            </a:endParaRPr>
          </a:p>
          <a:p>
            <a:pPr lvl="4">
              <a:buFont typeface="Wingdings" panose="05000000000000000000" pitchFamily="2" charset="2"/>
              <a:buChar char="q"/>
            </a:pPr>
            <a:r>
              <a:rPr lang="en-GB" sz="2400" dirty="0">
                <a:latin typeface="Comic Sans MS" panose="030F0702030302020204" pitchFamily="66" charset="0"/>
              </a:rPr>
              <a:t>Speaking English in different situations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GB" sz="2400" dirty="0">
                <a:latin typeface="Comic Sans MS" panose="030F0702030302020204" pitchFamily="66" charset="0"/>
              </a:rPr>
              <a:t>   Cross-curricular learning (</a:t>
            </a:r>
            <a:r>
              <a:rPr lang="nb-NO" sz="2400" dirty="0">
                <a:latin typeface="Comic Sans MS" panose="030F0702030302020204" pitchFamily="66" charset="0"/>
              </a:rPr>
              <a:t>flerfaglige og tverrfaglige temaer</a:t>
            </a:r>
            <a:r>
              <a:rPr lang="en-GB" sz="2400" dirty="0">
                <a:latin typeface="Comic Sans MS" panose="030F0702030302020204" pitchFamily="66" charset="0"/>
              </a:rPr>
              <a:t>)   </a:t>
            </a:r>
          </a:p>
        </p:txBody>
      </p:sp>
    </p:spTree>
    <p:extLst>
      <p:ext uri="{BB962C8B-B14F-4D97-AF65-F5344CB8AC3E}">
        <p14:creationId xmlns:p14="http://schemas.microsoft.com/office/powerpoint/2010/main" val="192961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F32EC9-032E-CF24-CE69-DB3A9325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Hvorfor bruker lek, spill og rollespill i engelsktimene?</a:t>
            </a:r>
            <a:br>
              <a:rPr lang="nb-NO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1E1C19-85C1-529F-691A-F3383A728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36" y="1065229"/>
            <a:ext cx="11155646" cy="5293237"/>
          </a:xfrm>
        </p:spPr>
        <p:txBody>
          <a:bodyPr>
            <a:normAutofit fontScale="55000" lnSpcReduction="20000"/>
          </a:bodyPr>
          <a:lstStyle/>
          <a:p>
            <a:endParaRPr lang="nb-NO" dirty="0"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nb-NO" sz="40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b-NO" sz="4000" dirty="0">
                <a:latin typeface="Comic Sans MS" panose="030F0702030302020204" pitchFamily="66" charset="0"/>
              </a:rPr>
              <a:t>Hvis elevene har det gøy, da…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nb-NO" sz="40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sz="4000" dirty="0">
                <a:latin typeface="Comic Sans MS" panose="030F0702030302020204" pitchFamily="66" charset="0"/>
              </a:rPr>
              <a:t>er de motiverte, avslappet og trygge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sz="4000" dirty="0">
                <a:latin typeface="Comic Sans MS" panose="030F0702030302020204" pitchFamily="66" charset="0"/>
              </a:rPr>
              <a:t>er selvtilliten på topp og de har viljen til å delta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sz="4000" dirty="0">
                <a:latin typeface="Comic Sans MS" panose="030F0702030302020204" pitchFamily="66" charset="0"/>
              </a:rPr>
              <a:t>bruker de det de har tilegnet seg og merker fremgang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sz="4000" dirty="0">
                <a:latin typeface="Comic Sans MS" panose="030F0702030302020204" pitchFamily="66" charset="0"/>
              </a:rPr>
              <a:t>takler de ulike typer muntlig samhandling </a:t>
            </a:r>
          </a:p>
          <a:p>
            <a:pPr>
              <a:lnSpc>
                <a:spcPct val="150000"/>
              </a:lnSpc>
              <a:defRPr/>
            </a:pPr>
            <a:r>
              <a:rPr lang="nb-NO" sz="4000" dirty="0">
                <a:solidFill>
                  <a:schemeClr val="hlink"/>
                </a:solidFill>
                <a:latin typeface="Comic Sans MS" panose="030F0702030302020204" pitchFamily="66" charset="0"/>
              </a:rPr>
              <a:t>    (”</a:t>
            </a:r>
            <a:r>
              <a:rPr lang="nb-NO" sz="4000" dirty="0" err="1">
                <a:solidFill>
                  <a:schemeClr val="hlink"/>
                </a:solidFill>
                <a:latin typeface="Comic Sans MS" panose="030F0702030302020204" pitchFamily="66" charset="0"/>
              </a:rPr>
              <a:t>teacher</a:t>
            </a:r>
            <a:r>
              <a:rPr lang="nb-NO" sz="4000" dirty="0">
                <a:solidFill>
                  <a:schemeClr val="hlink"/>
                </a:solidFill>
                <a:latin typeface="Comic Sans MS" panose="030F0702030302020204" pitchFamily="66" charset="0"/>
              </a:rPr>
              <a:t> talk”, ”</a:t>
            </a:r>
            <a:r>
              <a:rPr lang="nb-NO" sz="4000" dirty="0" err="1">
                <a:solidFill>
                  <a:schemeClr val="hlink"/>
                </a:solidFill>
                <a:latin typeface="Comic Sans MS" panose="030F0702030302020204" pitchFamily="66" charset="0"/>
              </a:rPr>
              <a:t>pupil</a:t>
            </a:r>
            <a:r>
              <a:rPr lang="nb-NO" sz="4000" dirty="0">
                <a:solidFill>
                  <a:schemeClr val="hlink"/>
                </a:solidFill>
                <a:latin typeface="Comic Sans MS" panose="030F0702030302020204" pitchFamily="66" charset="0"/>
              </a:rPr>
              <a:t> talk”, «native talk»)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sz="4000" dirty="0">
                <a:latin typeface="Comic Sans MS" panose="030F0702030302020204" pitchFamily="66" charset="0"/>
              </a:rPr>
              <a:t>eksperimenterer de med å bruke engelsk </a:t>
            </a:r>
            <a:endParaRPr lang="en-GB" sz="4000" dirty="0"/>
          </a:p>
          <a:p>
            <a:endParaRPr lang="en-GB" dirty="0"/>
          </a:p>
        </p:txBody>
      </p:sp>
      <p:pic>
        <p:nvPicPr>
          <p:cNvPr id="4" name="Bilde 3" descr="Et bilde som inneholder tekst, person, bord, vegg&#10;&#10;Automatisk generert beskrivelse">
            <a:extLst>
              <a:ext uri="{FF2B5EF4-FFF2-40B4-BE49-F238E27FC236}">
                <a16:creationId xmlns:a16="http://schemas.microsoft.com/office/drawing/2014/main" id="{5AEA9CE4-6E4D-90DB-CAD3-F45F7D421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01574" y="1110306"/>
            <a:ext cx="2429108" cy="231869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B7A0A1C-3B3A-A5D3-2566-728F8A087CFB}"/>
              </a:ext>
            </a:extLst>
          </p:cNvPr>
          <p:cNvSpPr txBox="1"/>
          <p:nvPr/>
        </p:nvSpPr>
        <p:spPr>
          <a:xfrm>
            <a:off x="9294829" y="3474077"/>
            <a:ext cx="2582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Det </a:t>
            </a:r>
            <a:r>
              <a:rPr lang="en-GB" dirty="0" err="1">
                <a:latin typeface="Comic Sans MS" panose="030F0702030302020204" pitchFamily="66" charset="0"/>
              </a:rPr>
              <a:t>affektive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filteret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9" name="Bilde 8" descr="Et bilde som inneholder klær, person, Menneskeansikt, utendørs&#10;&#10;Automatisk generert beskrivelse">
            <a:extLst>
              <a:ext uri="{FF2B5EF4-FFF2-40B4-BE49-F238E27FC236}">
                <a16:creationId xmlns:a16="http://schemas.microsoft.com/office/drawing/2014/main" id="{105DF801-FC31-F37C-9847-F9D0204945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896991" y="4193257"/>
            <a:ext cx="2980782" cy="198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89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19FC50CE-4C49-1B65-BDC2-49B483FBC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Har “</a:t>
            </a:r>
            <a:r>
              <a:rPr lang="nb-NO" sz="4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brain</a:t>
            </a:r>
            <a:r>
              <a:rPr lang="nb-NO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 breaks” og spill den samme funksjon?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6018EBE-EBB2-82BA-A66A-744DF57FD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Letter Freeze Dance </a:t>
            </a:r>
            <a:r>
              <a:rPr lang="en-GB" sz="2400" dirty="0">
                <a:hlinkClick r:id="rId2"/>
              </a:rPr>
              <a:t>https://www.youtube.com/watch?v=ywJ5Krw0Nx4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Stomp to the beat </a:t>
            </a:r>
            <a:r>
              <a:rPr lang="en-GB" sz="2400" dirty="0">
                <a:hlinkClick r:id="rId3"/>
              </a:rPr>
              <a:t>https://www.youtube.com/watch?v=kcpUTa7joF8</a:t>
            </a:r>
            <a:endParaRPr lang="en-GB" sz="2400" dirty="0"/>
          </a:p>
          <a:p>
            <a:r>
              <a:rPr lang="en-GB" sz="2400" dirty="0"/>
              <a:t>(long vowel e: beat/feet)</a:t>
            </a:r>
          </a:p>
          <a:p>
            <a:endParaRPr lang="en-GB" sz="2400" dirty="0"/>
          </a:p>
          <a:p>
            <a:r>
              <a:rPr lang="en-GB" sz="2400" dirty="0"/>
              <a:t>Move and Freeze </a:t>
            </a:r>
            <a:r>
              <a:rPr lang="en-GB" sz="2400" dirty="0">
                <a:hlinkClick r:id="rId4"/>
              </a:rPr>
              <a:t>https://www.youtube.com/watch?v=388Q44ReOWE&amp;t=177s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Such a beautiful day </a:t>
            </a:r>
            <a:r>
              <a:rPr lang="en-GB" sz="2400" dirty="0">
                <a:hlinkClick r:id="rId5"/>
              </a:rPr>
              <a:t>https://www.youtube.com/watch?v=8CUF4WYs3Z8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68181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t">
  <a:themeElements>
    <a:clrScheme name="Metropolitt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TM03457491[[fn=Metropolitt]]</Template>
  <TotalTime>2102</TotalTime>
  <Words>1990</Words>
  <Application>Microsoft Office PowerPoint</Application>
  <PresentationFormat>Widescreen</PresentationFormat>
  <Paragraphs>377</Paragraphs>
  <Slides>30</Slides>
  <Notes>20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Helvetica Neue Medium</vt:lpstr>
      <vt:lpstr>Times New Roman</vt:lpstr>
      <vt:lpstr>Wingdings</vt:lpstr>
      <vt:lpstr>Metropolitt</vt:lpstr>
      <vt:lpstr> Utforsk og eksperimentering i engelsk, på barnetrinnet. Å opprettholde elevenes motivasjon gjennom hele barneskolen</vt:lpstr>
      <vt:lpstr>Sted: H bygget, HU 023  Nettverk:  sorlandske  Passord:    Sorl-2022 </vt:lpstr>
      <vt:lpstr>Hvordan utvikles  muntlig og skriftlig språk? </vt:lpstr>
      <vt:lpstr>Hva karakteriserer “Generation Z”?</vt:lpstr>
      <vt:lpstr>Den “nye” lærerrollen </vt:lpstr>
      <vt:lpstr>Vi trenger: </vt:lpstr>
      <vt:lpstr>Hvis vi setter alt dette sammen, hvilke undervisningsmåter passer?</vt:lpstr>
      <vt:lpstr>Hvorfor bruker lek, spill og rollespill i engelsktimene? </vt:lpstr>
      <vt:lpstr>Har “brain breaks” og spill den samme funksjon?</vt:lpstr>
      <vt:lpstr>Hands on  Snakk og lag, herm og gjenta, bruk og samtale, skriv ordliste </vt:lpstr>
      <vt:lpstr>Utforsking på egen hand Hva kan vi oppfordre elevene til å utforske? </vt:lpstr>
      <vt:lpstr>Utforsking av en engelsk tekst krever  pågangsmot. </vt:lpstr>
      <vt:lpstr>Noen lesestrategier  </vt:lpstr>
      <vt:lpstr>Hvordan kan vi oppfordre elevene til å utforske språket? </vt:lpstr>
      <vt:lpstr>  Eksempler: Utforskende tilnærming til språklyder og leseopplæring  </vt:lpstr>
      <vt:lpstr>PowerPoint-presentasjon</vt:lpstr>
      <vt:lpstr>Utforskende tilnærming til grammatikken.</vt:lpstr>
      <vt:lpstr>Stasjonsundervisning gjør et “comeback”!</vt:lpstr>
      <vt:lpstr>Lytt og oppdag nye ord og uttrykk</vt:lpstr>
      <vt:lpstr>How to be a good listener. (Lyttestrategier)</vt:lpstr>
      <vt:lpstr>Utforske engelsk på egenhånd gjennom lesing</vt:lpstr>
      <vt:lpstr>Graded Reading Series. Lydrette</vt:lpstr>
      <vt:lpstr>Escape Room Games</vt:lpstr>
      <vt:lpstr>Utforsk hvordan det er å snakke engelsk i ulike situasjoner</vt:lpstr>
      <vt:lpstr>Gi elevene eierskap av et eksperiment eller prosjekt</vt:lpstr>
      <vt:lpstr>Videre: “Café Discussions” Identifying a problem. An example.</vt:lpstr>
      <vt:lpstr>Research a problem’s causes and solutions.  Write. </vt:lpstr>
      <vt:lpstr>Kreativ avslutning av prosjektet hvor elevene bruker det nye ordforrådet</vt:lpstr>
      <vt:lpstr>Brainstorming – oppdage hvordan vi kan bygge på andres ideer</vt:lpstr>
      <vt:lpstr>Reader’s Theatre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PATRICIA PRITCHARD</dc:creator>
  <cp:lastModifiedBy>PATRICIA PRITCHARD</cp:lastModifiedBy>
  <cp:revision>93</cp:revision>
  <cp:lastPrinted>2023-10-15T14:17:52Z</cp:lastPrinted>
  <dcterms:created xsi:type="dcterms:W3CDTF">2023-03-31T11:54:56Z</dcterms:created>
  <dcterms:modified xsi:type="dcterms:W3CDTF">2023-10-15T14:18:22Z</dcterms:modified>
</cp:coreProperties>
</file>