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0.xml" ContentType="application/vnd.openxmlformats-officedocument.presentationml.notesSlide+xml"/>
  <Override PartName="/ppt/media/image81.jpg" ContentType="image/png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72"/>
  </p:notesMasterIdLst>
  <p:sldIdLst>
    <p:sldId id="268" r:id="rId2"/>
    <p:sldId id="275" r:id="rId3"/>
    <p:sldId id="276" r:id="rId4"/>
    <p:sldId id="848" r:id="rId5"/>
    <p:sldId id="300" r:id="rId6"/>
    <p:sldId id="857" r:id="rId7"/>
    <p:sldId id="849" r:id="rId8"/>
    <p:sldId id="850" r:id="rId9"/>
    <p:sldId id="265" r:id="rId10"/>
    <p:sldId id="372" r:id="rId11"/>
    <p:sldId id="539" r:id="rId12"/>
    <p:sldId id="540" r:id="rId13"/>
    <p:sldId id="542" r:id="rId14"/>
    <p:sldId id="543" r:id="rId15"/>
    <p:sldId id="284" r:id="rId16"/>
    <p:sldId id="285" r:id="rId17"/>
    <p:sldId id="286" r:id="rId18"/>
    <p:sldId id="287" r:id="rId19"/>
    <p:sldId id="365" r:id="rId20"/>
    <p:sldId id="277" r:id="rId21"/>
    <p:sldId id="280" r:id="rId22"/>
    <p:sldId id="281" r:id="rId23"/>
    <p:sldId id="288" r:id="rId24"/>
    <p:sldId id="290" r:id="rId25"/>
    <p:sldId id="278" r:id="rId26"/>
    <p:sldId id="841" r:id="rId27"/>
    <p:sldId id="291" r:id="rId28"/>
    <p:sldId id="292" r:id="rId29"/>
    <p:sldId id="293" r:id="rId30"/>
    <p:sldId id="279" r:id="rId31"/>
    <p:sldId id="299" r:id="rId32"/>
    <p:sldId id="301" r:id="rId33"/>
    <p:sldId id="856" r:id="rId34"/>
    <p:sldId id="302" r:id="rId35"/>
    <p:sldId id="303" r:id="rId36"/>
    <p:sldId id="526" r:id="rId37"/>
    <p:sldId id="304" r:id="rId38"/>
    <p:sldId id="527" r:id="rId39"/>
    <p:sldId id="528" r:id="rId40"/>
    <p:sldId id="529" r:id="rId41"/>
    <p:sldId id="851" r:id="rId42"/>
    <p:sldId id="530" r:id="rId43"/>
    <p:sldId id="410" r:id="rId44"/>
    <p:sldId id="853" r:id="rId45"/>
    <p:sldId id="531" r:id="rId46"/>
    <p:sldId id="537" r:id="rId47"/>
    <p:sldId id="846" r:id="rId48"/>
    <p:sldId id="256" r:id="rId49"/>
    <p:sldId id="855" r:id="rId50"/>
    <p:sldId id="364" r:id="rId51"/>
    <p:sldId id="826" r:id="rId52"/>
    <p:sldId id="858" r:id="rId53"/>
    <p:sldId id="532" r:id="rId54"/>
    <p:sldId id="845" r:id="rId55"/>
    <p:sldId id="368" r:id="rId56"/>
    <p:sldId id="259" r:id="rId57"/>
    <p:sldId id="296" r:id="rId58"/>
    <p:sldId id="533" r:id="rId59"/>
    <p:sldId id="458" r:id="rId60"/>
    <p:sldId id="305" r:id="rId61"/>
    <p:sldId id="534" r:id="rId62"/>
    <p:sldId id="541" r:id="rId63"/>
    <p:sldId id="860" r:id="rId64"/>
    <p:sldId id="333" r:id="rId65"/>
    <p:sldId id="443" r:id="rId66"/>
    <p:sldId id="295" r:id="rId67"/>
    <p:sldId id="535" r:id="rId68"/>
    <p:sldId id="297" r:id="rId69"/>
    <p:sldId id="861" r:id="rId70"/>
    <p:sldId id="844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0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540664-46C6-4824-B6B8-65BB9D884A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52EF5E-657B-4306-B471-5DE742A0C2C6}">
      <dgm:prSet/>
      <dgm:spPr/>
      <dgm:t>
        <a:bodyPr/>
        <a:lstStyle/>
        <a:p>
          <a:r>
            <a:rPr lang="nb-NO" dirty="0">
              <a:latin typeface="Comic Sans MS" panose="030F0702030302020204" pitchFamily="66" charset="0"/>
            </a:rPr>
            <a:t>for å kunne gjenkjenne ord og uttrykk, og finne mening i det de leser …</a:t>
          </a:r>
          <a:endParaRPr lang="en-US" dirty="0">
            <a:latin typeface="Comic Sans MS" panose="030F0702030302020204" pitchFamily="66" charset="0"/>
          </a:endParaRPr>
        </a:p>
      </dgm:t>
    </dgm:pt>
    <dgm:pt modelId="{3EE3770B-83A8-428F-B5DD-068C4BAAF455}" type="parTrans" cxnId="{DADD19F3-2F79-4BDE-9895-9E260AC3DC71}">
      <dgm:prSet/>
      <dgm:spPr/>
      <dgm:t>
        <a:bodyPr/>
        <a:lstStyle/>
        <a:p>
          <a:endParaRPr lang="en-US"/>
        </a:p>
      </dgm:t>
    </dgm:pt>
    <dgm:pt modelId="{46F55561-2218-481C-90E1-FC45577FE06C}" type="sibTrans" cxnId="{DADD19F3-2F79-4BDE-9895-9E260AC3DC71}">
      <dgm:prSet/>
      <dgm:spPr/>
      <dgm:t>
        <a:bodyPr/>
        <a:lstStyle/>
        <a:p>
          <a:endParaRPr lang="en-US"/>
        </a:p>
      </dgm:t>
    </dgm:pt>
    <dgm:pt modelId="{9489ED62-8846-4432-88BF-597BE03653CA}">
      <dgm:prSet/>
      <dgm:spPr/>
      <dgm:t>
        <a:bodyPr/>
        <a:lstStyle/>
        <a:p>
          <a:r>
            <a:rPr lang="nb-NO" dirty="0">
              <a:latin typeface="Comic Sans MS" panose="030F0702030302020204" pitchFamily="66" charset="0"/>
            </a:rPr>
            <a:t>og for å ha ord å «smake på», lytte til, se på og analysere slik at de kan utvikle </a:t>
          </a:r>
          <a:r>
            <a:rPr lang="nb-NO" b="1" dirty="0">
              <a:latin typeface="Comic Sans MS" panose="030F0702030302020204" pitchFamily="66" charset="0"/>
            </a:rPr>
            <a:t>fonemisk bevissthet</a:t>
          </a:r>
          <a:r>
            <a:rPr lang="nb-NO" dirty="0">
              <a:latin typeface="Comic Sans MS" panose="030F0702030302020204" pitchFamily="66" charset="0"/>
            </a:rPr>
            <a:t>. (Bruk alle sansene!)</a:t>
          </a:r>
          <a:endParaRPr lang="en-US" dirty="0">
            <a:latin typeface="Comic Sans MS" panose="030F0702030302020204" pitchFamily="66" charset="0"/>
          </a:endParaRPr>
        </a:p>
      </dgm:t>
    </dgm:pt>
    <dgm:pt modelId="{5D87BAF1-CBF3-4804-BCA0-E0AF216EB9C2}" type="parTrans" cxnId="{29D373F5-15EA-4CF2-9E5F-967BD376833F}">
      <dgm:prSet/>
      <dgm:spPr/>
      <dgm:t>
        <a:bodyPr/>
        <a:lstStyle/>
        <a:p>
          <a:endParaRPr lang="en-US"/>
        </a:p>
      </dgm:t>
    </dgm:pt>
    <dgm:pt modelId="{E8921B72-9C03-4CB8-AAE0-95D5E3FFF114}" type="sibTrans" cxnId="{29D373F5-15EA-4CF2-9E5F-967BD376833F}">
      <dgm:prSet/>
      <dgm:spPr/>
      <dgm:t>
        <a:bodyPr/>
        <a:lstStyle/>
        <a:p>
          <a:endParaRPr lang="en-US"/>
        </a:p>
      </dgm:t>
    </dgm:pt>
    <dgm:pt modelId="{019B799E-928C-4DC3-BF29-A90D7FE03C96}" type="pres">
      <dgm:prSet presAssocID="{C6540664-46C6-4824-B6B8-65BB9D884A78}" presName="linear" presStyleCnt="0">
        <dgm:presLayoutVars>
          <dgm:animLvl val="lvl"/>
          <dgm:resizeHandles val="exact"/>
        </dgm:presLayoutVars>
      </dgm:prSet>
      <dgm:spPr/>
    </dgm:pt>
    <dgm:pt modelId="{36D69B9A-A497-44D2-8244-4817330AC418}" type="pres">
      <dgm:prSet presAssocID="{0E52EF5E-657B-4306-B471-5DE742A0C2C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CF80D24-99C8-4B92-B30B-9ECA13861266}" type="pres">
      <dgm:prSet presAssocID="{46F55561-2218-481C-90E1-FC45577FE06C}" presName="spacer" presStyleCnt="0"/>
      <dgm:spPr/>
    </dgm:pt>
    <dgm:pt modelId="{12500D4C-D6D0-46FC-BF61-6AFB9A2A8C48}" type="pres">
      <dgm:prSet presAssocID="{9489ED62-8846-4432-88BF-597BE03653C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AD2E328F-9104-4B81-A412-000E3278A606}" type="presOf" srcId="{C6540664-46C6-4824-B6B8-65BB9D884A78}" destId="{019B799E-928C-4DC3-BF29-A90D7FE03C96}" srcOrd="0" destOrd="0" presId="urn:microsoft.com/office/officeart/2005/8/layout/vList2"/>
    <dgm:cxn modelId="{F58A029A-5DEB-4A72-BBD4-929168903E67}" type="presOf" srcId="{9489ED62-8846-4432-88BF-597BE03653CA}" destId="{12500D4C-D6D0-46FC-BF61-6AFB9A2A8C48}" srcOrd="0" destOrd="0" presId="urn:microsoft.com/office/officeart/2005/8/layout/vList2"/>
    <dgm:cxn modelId="{09933FDC-673C-4991-966D-CFA9A0210D4D}" type="presOf" srcId="{0E52EF5E-657B-4306-B471-5DE742A0C2C6}" destId="{36D69B9A-A497-44D2-8244-4817330AC418}" srcOrd="0" destOrd="0" presId="urn:microsoft.com/office/officeart/2005/8/layout/vList2"/>
    <dgm:cxn modelId="{DADD19F3-2F79-4BDE-9895-9E260AC3DC71}" srcId="{C6540664-46C6-4824-B6B8-65BB9D884A78}" destId="{0E52EF5E-657B-4306-B471-5DE742A0C2C6}" srcOrd="0" destOrd="0" parTransId="{3EE3770B-83A8-428F-B5DD-068C4BAAF455}" sibTransId="{46F55561-2218-481C-90E1-FC45577FE06C}"/>
    <dgm:cxn modelId="{29D373F5-15EA-4CF2-9E5F-967BD376833F}" srcId="{C6540664-46C6-4824-B6B8-65BB9D884A78}" destId="{9489ED62-8846-4432-88BF-597BE03653CA}" srcOrd="1" destOrd="0" parTransId="{5D87BAF1-CBF3-4804-BCA0-E0AF216EB9C2}" sibTransId="{E8921B72-9C03-4CB8-AAE0-95D5E3FFF114}"/>
    <dgm:cxn modelId="{2AB40F4C-C134-481A-AECC-68D0E9A9C266}" type="presParOf" srcId="{019B799E-928C-4DC3-BF29-A90D7FE03C96}" destId="{36D69B9A-A497-44D2-8244-4817330AC418}" srcOrd="0" destOrd="0" presId="urn:microsoft.com/office/officeart/2005/8/layout/vList2"/>
    <dgm:cxn modelId="{86B2205D-AD1E-46E4-90A6-E28CE195058D}" type="presParOf" srcId="{019B799E-928C-4DC3-BF29-A90D7FE03C96}" destId="{9CF80D24-99C8-4B92-B30B-9ECA13861266}" srcOrd="1" destOrd="0" presId="urn:microsoft.com/office/officeart/2005/8/layout/vList2"/>
    <dgm:cxn modelId="{52AF2EC9-4712-4799-A38B-1D43BC569207}" type="presParOf" srcId="{019B799E-928C-4DC3-BF29-A90D7FE03C96}" destId="{12500D4C-D6D0-46FC-BF61-6AFB9A2A8C4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76F320-300D-459E-843B-E4EBE80A8759}" type="doc">
      <dgm:prSet loTypeId="urn:microsoft.com/office/officeart/2005/8/layout/hierarchy2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nb-NO"/>
        </a:p>
      </dgm:t>
    </dgm:pt>
    <dgm:pt modelId="{7CB680DE-8849-47CE-8171-6EBDB3590454}">
      <dgm:prSet phldrT="[Tekst]"/>
      <dgm:spPr/>
      <dgm:t>
        <a:bodyPr/>
        <a:lstStyle/>
        <a:p>
          <a:r>
            <a:rPr lang="nb-NO" b="1" dirty="0"/>
            <a:t>Tekst  </a:t>
          </a:r>
          <a:r>
            <a:rPr lang="nb-NO" b="1" dirty="0" err="1"/>
            <a:t>X</a:t>
          </a:r>
          <a:r>
            <a:rPr lang="nb-NO" b="1" dirty="0"/>
            <a:t> (felles L1 intro og L2 </a:t>
          </a:r>
          <a:r>
            <a:rPr lang="nb-NO" b="1" dirty="0" err="1"/>
            <a:t>preveiw</a:t>
          </a:r>
          <a:r>
            <a:rPr lang="nb-NO" b="1" dirty="0"/>
            <a:t>. Høytlesing og felleslesing)</a:t>
          </a:r>
        </a:p>
      </dgm:t>
    </dgm:pt>
    <dgm:pt modelId="{2AEB0740-C332-4931-A313-1D0FBAEBA0B1}" type="parTrans" cxnId="{306A7D73-ED42-49FD-B03B-489C09962EA7}">
      <dgm:prSet/>
      <dgm:spPr/>
      <dgm:t>
        <a:bodyPr/>
        <a:lstStyle/>
        <a:p>
          <a:endParaRPr lang="nb-NO"/>
        </a:p>
      </dgm:t>
    </dgm:pt>
    <dgm:pt modelId="{EEDACB0D-F522-4F00-8577-2C982B3E5F41}" type="sibTrans" cxnId="{306A7D73-ED42-49FD-B03B-489C09962EA7}">
      <dgm:prSet/>
      <dgm:spPr/>
      <dgm:t>
        <a:bodyPr/>
        <a:lstStyle/>
        <a:p>
          <a:endParaRPr lang="nb-NO"/>
        </a:p>
      </dgm:t>
    </dgm:pt>
    <dgm:pt modelId="{A7972741-DC2F-4DD9-93E7-69CF2B7657D7}">
      <dgm:prSet phldrT="[Tekst]"/>
      <dgm:spPr/>
      <dgm:t>
        <a:bodyPr/>
        <a:lstStyle/>
        <a:p>
          <a:r>
            <a:rPr lang="nb-NO" dirty="0"/>
            <a:t>«</a:t>
          </a:r>
          <a:r>
            <a:rPr lang="nb-NO" dirty="0" err="1"/>
            <a:t>Talking</a:t>
          </a:r>
          <a:r>
            <a:rPr lang="nb-NO" dirty="0"/>
            <a:t> partners» jobber med veiledet lesing, «</a:t>
          </a:r>
          <a:r>
            <a:rPr lang="nb-NO" dirty="0" err="1"/>
            <a:t>teaching</a:t>
          </a:r>
          <a:r>
            <a:rPr lang="nb-NO" dirty="0"/>
            <a:t> </a:t>
          </a:r>
          <a:r>
            <a:rPr lang="nb-NO" dirty="0" err="1"/>
            <a:t>stick</a:t>
          </a:r>
          <a:r>
            <a:rPr lang="nb-NO" dirty="0"/>
            <a:t>» og oppgaver. Velger ny tekst  med samme temaet. Selvstendig lesing og oppgaver</a:t>
          </a:r>
        </a:p>
      </dgm:t>
    </dgm:pt>
    <dgm:pt modelId="{1433E725-0782-4DBB-9097-26B7D401EA4A}" type="parTrans" cxnId="{A7694971-5A28-4C56-BC4B-B28F870B9401}">
      <dgm:prSet/>
      <dgm:spPr/>
      <dgm:t>
        <a:bodyPr/>
        <a:lstStyle/>
        <a:p>
          <a:endParaRPr lang="nb-NO"/>
        </a:p>
      </dgm:t>
    </dgm:pt>
    <dgm:pt modelId="{53BFC58A-EE14-4926-9908-18C5CF20EF3C}" type="sibTrans" cxnId="{A7694971-5A28-4C56-BC4B-B28F870B9401}">
      <dgm:prSet/>
      <dgm:spPr/>
      <dgm:t>
        <a:bodyPr/>
        <a:lstStyle/>
        <a:p>
          <a:endParaRPr lang="nb-NO"/>
        </a:p>
      </dgm:t>
    </dgm:pt>
    <dgm:pt modelId="{A9CD2756-8809-4746-A27C-C0CEF5CE33B6}">
      <dgm:prSet phldrT="[Tekst]"/>
      <dgm:spPr/>
      <dgm:t>
        <a:bodyPr/>
        <a:lstStyle/>
        <a:p>
          <a:r>
            <a:rPr lang="nb-NO" dirty="0"/>
            <a:t>Lek med ordkort. Avkoding. Finn mening. Felleslesing og/eller høytlesing.</a:t>
          </a:r>
        </a:p>
        <a:p>
          <a:r>
            <a:rPr lang="nb-NO" dirty="0"/>
            <a:t>Oppgaver. </a:t>
          </a:r>
        </a:p>
      </dgm:t>
    </dgm:pt>
    <dgm:pt modelId="{C953B7EB-BE05-4DB6-B415-B8A047273B5A}" type="parTrans" cxnId="{53D28CF8-887B-4191-85D3-9DDC0C51CD98}">
      <dgm:prSet/>
      <dgm:spPr/>
      <dgm:t>
        <a:bodyPr/>
        <a:lstStyle/>
        <a:p>
          <a:endParaRPr lang="nb-NO"/>
        </a:p>
      </dgm:t>
    </dgm:pt>
    <dgm:pt modelId="{BB6A47A4-EDBC-47F8-822A-16D70A65416C}" type="sibTrans" cxnId="{53D28CF8-887B-4191-85D3-9DDC0C51CD98}">
      <dgm:prSet/>
      <dgm:spPr/>
      <dgm:t>
        <a:bodyPr/>
        <a:lstStyle/>
        <a:p>
          <a:endParaRPr lang="nb-NO"/>
        </a:p>
      </dgm:t>
    </dgm:pt>
    <dgm:pt modelId="{47F331DE-4635-4D58-978A-A2FC0AE440E2}">
      <dgm:prSet phldrT="[Tekst]"/>
      <dgm:spPr/>
      <dgm:t>
        <a:bodyPr/>
        <a:lstStyle/>
        <a:p>
          <a:r>
            <a:rPr lang="nb-NO" dirty="0"/>
            <a:t>Samle hele klassen til felles aktivitet og bruk ny-innlært  språk f eks i sang og lek</a:t>
          </a:r>
        </a:p>
      </dgm:t>
    </dgm:pt>
    <dgm:pt modelId="{1007C77A-14C7-471E-ADCB-35C2D4375B78}" type="parTrans" cxnId="{77F353A5-7E62-4983-A9D1-F072E4126E63}">
      <dgm:prSet/>
      <dgm:spPr/>
      <dgm:t>
        <a:bodyPr/>
        <a:lstStyle/>
        <a:p>
          <a:endParaRPr lang="nb-NO"/>
        </a:p>
      </dgm:t>
    </dgm:pt>
    <dgm:pt modelId="{17E9BDAC-C033-4911-882F-0BF07A7DD9ED}" type="sibTrans" cxnId="{77F353A5-7E62-4983-A9D1-F072E4126E63}">
      <dgm:prSet/>
      <dgm:spPr/>
      <dgm:t>
        <a:bodyPr/>
        <a:lstStyle/>
        <a:p>
          <a:endParaRPr lang="nb-NO"/>
        </a:p>
      </dgm:t>
    </dgm:pt>
    <dgm:pt modelId="{A657B9EB-22E4-433E-8FEC-F7651DB4D4B8}">
      <dgm:prSet/>
      <dgm:spPr/>
      <dgm:t>
        <a:bodyPr/>
        <a:lstStyle/>
        <a:p>
          <a:r>
            <a:rPr lang="nb-NO" dirty="0"/>
            <a:t>Lek med ordkort. Avkoding. Finn mening.  Felleslesing. TP. Veiledet lesing, </a:t>
          </a:r>
          <a:r>
            <a:rPr lang="nb-NO" dirty="0" err="1"/>
            <a:t>teaching</a:t>
          </a:r>
          <a:r>
            <a:rPr lang="nb-NO" dirty="0"/>
            <a:t> </a:t>
          </a:r>
          <a:r>
            <a:rPr lang="nb-NO" dirty="0" err="1"/>
            <a:t>stick</a:t>
          </a:r>
          <a:r>
            <a:rPr lang="nb-NO" dirty="0"/>
            <a:t>. </a:t>
          </a:r>
        </a:p>
        <a:p>
          <a:r>
            <a:rPr lang="nb-NO" dirty="0"/>
            <a:t>Presentasjon. Oppgaver.</a:t>
          </a:r>
        </a:p>
        <a:p>
          <a:endParaRPr lang="nb-NO" dirty="0"/>
        </a:p>
      </dgm:t>
    </dgm:pt>
    <dgm:pt modelId="{A7742603-A110-4196-872C-781F9D88E291}" type="parTrans" cxnId="{1AB0AFAE-E537-4AFF-AE98-D6E6C0E5A00C}">
      <dgm:prSet/>
      <dgm:spPr/>
      <dgm:t>
        <a:bodyPr/>
        <a:lstStyle/>
        <a:p>
          <a:endParaRPr lang="nb-NO"/>
        </a:p>
      </dgm:t>
    </dgm:pt>
    <dgm:pt modelId="{2291B1BD-D4B6-4E4A-8CA5-13CDB59A8E6F}" type="sibTrans" cxnId="{1AB0AFAE-E537-4AFF-AE98-D6E6C0E5A00C}">
      <dgm:prSet/>
      <dgm:spPr/>
      <dgm:t>
        <a:bodyPr/>
        <a:lstStyle/>
        <a:p>
          <a:endParaRPr lang="nb-NO"/>
        </a:p>
      </dgm:t>
    </dgm:pt>
    <dgm:pt modelId="{4457AE14-2637-4D60-80FA-59808360B94A}" type="pres">
      <dgm:prSet presAssocID="{4276F320-300D-459E-843B-E4EBE80A875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2D0DBE9-F7C7-482F-9076-04C40460FFBE}" type="pres">
      <dgm:prSet presAssocID="{7CB680DE-8849-47CE-8171-6EBDB3590454}" presName="root1" presStyleCnt="0"/>
      <dgm:spPr/>
    </dgm:pt>
    <dgm:pt modelId="{1770AB23-5D29-40A6-81A1-3C7B1B04F803}" type="pres">
      <dgm:prSet presAssocID="{7CB680DE-8849-47CE-8171-6EBDB3590454}" presName="LevelOneTextNode" presStyleLbl="node0" presStyleIdx="0" presStyleCnt="1">
        <dgm:presLayoutVars>
          <dgm:chPref val="3"/>
        </dgm:presLayoutVars>
      </dgm:prSet>
      <dgm:spPr/>
    </dgm:pt>
    <dgm:pt modelId="{8AA47F2C-9854-4C78-A73D-79B062BA3421}" type="pres">
      <dgm:prSet presAssocID="{7CB680DE-8849-47CE-8171-6EBDB3590454}" presName="level2hierChild" presStyleCnt="0"/>
      <dgm:spPr/>
    </dgm:pt>
    <dgm:pt modelId="{EC32D9B1-F516-405D-A25F-D024F3BE15B5}" type="pres">
      <dgm:prSet presAssocID="{1433E725-0782-4DBB-9097-26B7D401EA4A}" presName="conn2-1" presStyleLbl="parChTrans1D2" presStyleIdx="0" presStyleCnt="3"/>
      <dgm:spPr/>
    </dgm:pt>
    <dgm:pt modelId="{603C61D4-BE4B-4F41-8870-A9A91292A008}" type="pres">
      <dgm:prSet presAssocID="{1433E725-0782-4DBB-9097-26B7D401EA4A}" presName="connTx" presStyleLbl="parChTrans1D2" presStyleIdx="0" presStyleCnt="3"/>
      <dgm:spPr/>
    </dgm:pt>
    <dgm:pt modelId="{54A1888F-2018-4C79-B91C-5A95F579A63B}" type="pres">
      <dgm:prSet presAssocID="{A7972741-DC2F-4DD9-93E7-69CF2B7657D7}" presName="root2" presStyleCnt="0"/>
      <dgm:spPr/>
    </dgm:pt>
    <dgm:pt modelId="{6E05455E-130E-471E-94CD-7DA160E47485}" type="pres">
      <dgm:prSet presAssocID="{A7972741-DC2F-4DD9-93E7-69CF2B7657D7}" presName="LevelTwoTextNode" presStyleLbl="node2" presStyleIdx="0" presStyleCnt="3">
        <dgm:presLayoutVars>
          <dgm:chPref val="3"/>
        </dgm:presLayoutVars>
      </dgm:prSet>
      <dgm:spPr/>
    </dgm:pt>
    <dgm:pt modelId="{0DF23188-2615-4693-815D-BE6FEBBF37C1}" type="pres">
      <dgm:prSet presAssocID="{A7972741-DC2F-4DD9-93E7-69CF2B7657D7}" presName="level3hierChild" presStyleCnt="0"/>
      <dgm:spPr/>
    </dgm:pt>
    <dgm:pt modelId="{7466B2D7-6C87-4A24-A285-02EC63199618}" type="pres">
      <dgm:prSet presAssocID="{A7742603-A110-4196-872C-781F9D88E291}" presName="conn2-1" presStyleLbl="parChTrans1D2" presStyleIdx="1" presStyleCnt="3"/>
      <dgm:spPr/>
    </dgm:pt>
    <dgm:pt modelId="{52884082-4848-41C3-82A9-B54D128986E8}" type="pres">
      <dgm:prSet presAssocID="{A7742603-A110-4196-872C-781F9D88E291}" presName="connTx" presStyleLbl="parChTrans1D2" presStyleIdx="1" presStyleCnt="3"/>
      <dgm:spPr/>
    </dgm:pt>
    <dgm:pt modelId="{F7D11266-0CFF-4B8F-BBCE-F44C1184D465}" type="pres">
      <dgm:prSet presAssocID="{A657B9EB-22E4-433E-8FEC-F7651DB4D4B8}" presName="root2" presStyleCnt="0"/>
      <dgm:spPr/>
    </dgm:pt>
    <dgm:pt modelId="{36B98A77-3EC4-4679-93B5-F4E23FDB44C4}" type="pres">
      <dgm:prSet presAssocID="{A657B9EB-22E4-433E-8FEC-F7651DB4D4B8}" presName="LevelTwoTextNode" presStyleLbl="node2" presStyleIdx="1" presStyleCnt="3">
        <dgm:presLayoutVars>
          <dgm:chPref val="3"/>
        </dgm:presLayoutVars>
      </dgm:prSet>
      <dgm:spPr/>
    </dgm:pt>
    <dgm:pt modelId="{DBE65D6A-7105-4B38-BB29-C8D13C17DEC2}" type="pres">
      <dgm:prSet presAssocID="{A657B9EB-22E4-433E-8FEC-F7651DB4D4B8}" presName="level3hierChild" presStyleCnt="0"/>
      <dgm:spPr/>
    </dgm:pt>
    <dgm:pt modelId="{3BF4055A-1FAD-4C98-B74A-EA9B8F4B693A}" type="pres">
      <dgm:prSet presAssocID="{C953B7EB-BE05-4DB6-B415-B8A047273B5A}" presName="conn2-1" presStyleLbl="parChTrans1D2" presStyleIdx="2" presStyleCnt="3"/>
      <dgm:spPr/>
    </dgm:pt>
    <dgm:pt modelId="{11AA2CA5-4F9A-432F-BDEE-97882D94EB61}" type="pres">
      <dgm:prSet presAssocID="{C953B7EB-BE05-4DB6-B415-B8A047273B5A}" presName="connTx" presStyleLbl="parChTrans1D2" presStyleIdx="2" presStyleCnt="3"/>
      <dgm:spPr/>
    </dgm:pt>
    <dgm:pt modelId="{DF90F106-2BF3-42E1-ABB8-DFE4A15AC925}" type="pres">
      <dgm:prSet presAssocID="{A9CD2756-8809-4746-A27C-C0CEF5CE33B6}" presName="root2" presStyleCnt="0"/>
      <dgm:spPr/>
    </dgm:pt>
    <dgm:pt modelId="{6BE7BAFF-D479-47B4-B491-FFA9887E1B8D}" type="pres">
      <dgm:prSet presAssocID="{A9CD2756-8809-4746-A27C-C0CEF5CE33B6}" presName="LevelTwoTextNode" presStyleLbl="node2" presStyleIdx="2" presStyleCnt="3">
        <dgm:presLayoutVars>
          <dgm:chPref val="3"/>
        </dgm:presLayoutVars>
      </dgm:prSet>
      <dgm:spPr/>
    </dgm:pt>
    <dgm:pt modelId="{AAC5AF4B-BDFD-4FF9-BD39-E97BCCA19650}" type="pres">
      <dgm:prSet presAssocID="{A9CD2756-8809-4746-A27C-C0CEF5CE33B6}" presName="level3hierChild" presStyleCnt="0"/>
      <dgm:spPr/>
    </dgm:pt>
    <dgm:pt modelId="{F1FE73E2-F0BE-4F00-9C81-D65261C2EB03}" type="pres">
      <dgm:prSet presAssocID="{1007C77A-14C7-471E-ADCB-35C2D4375B78}" presName="conn2-1" presStyleLbl="parChTrans1D3" presStyleIdx="0" presStyleCnt="1"/>
      <dgm:spPr/>
    </dgm:pt>
    <dgm:pt modelId="{EEEFA171-7DE5-47AE-873E-401656F87E36}" type="pres">
      <dgm:prSet presAssocID="{1007C77A-14C7-471E-ADCB-35C2D4375B78}" presName="connTx" presStyleLbl="parChTrans1D3" presStyleIdx="0" presStyleCnt="1"/>
      <dgm:spPr/>
    </dgm:pt>
    <dgm:pt modelId="{230EE70A-26EC-41A4-BC8C-73E346F3A9DC}" type="pres">
      <dgm:prSet presAssocID="{47F331DE-4635-4D58-978A-A2FC0AE440E2}" presName="root2" presStyleCnt="0"/>
      <dgm:spPr/>
    </dgm:pt>
    <dgm:pt modelId="{00ADA707-ADED-4826-94D3-8906A2E1616A}" type="pres">
      <dgm:prSet presAssocID="{47F331DE-4635-4D58-978A-A2FC0AE440E2}" presName="LevelTwoTextNode" presStyleLbl="node3" presStyleIdx="0" presStyleCnt="1">
        <dgm:presLayoutVars>
          <dgm:chPref val="3"/>
        </dgm:presLayoutVars>
      </dgm:prSet>
      <dgm:spPr/>
    </dgm:pt>
    <dgm:pt modelId="{84D90C03-9514-4770-A0F1-4C8581F1976F}" type="pres">
      <dgm:prSet presAssocID="{47F331DE-4635-4D58-978A-A2FC0AE440E2}" presName="level3hierChild" presStyleCnt="0"/>
      <dgm:spPr/>
    </dgm:pt>
  </dgm:ptLst>
  <dgm:cxnLst>
    <dgm:cxn modelId="{E9F22702-D4B1-400F-9A7E-85A1AB546408}" type="presOf" srcId="{A657B9EB-22E4-433E-8FEC-F7651DB4D4B8}" destId="{36B98A77-3EC4-4679-93B5-F4E23FDB44C4}" srcOrd="0" destOrd="0" presId="urn:microsoft.com/office/officeart/2005/8/layout/hierarchy2"/>
    <dgm:cxn modelId="{D648790F-E66C-45E6-A062-CE11B9536F46}" type="presOf" srcId="{C953B7EB-BE05-4DB6-B415-B8A047273B5A}" destId="{3BF4055A-1FAD-4C98-B74A-EA9B8F4B693A}" srcOrd="0" destOrd="0" presId="urn:microsoft.com/office/officeart/2005/8/layout/hierarchy2"/>
    <dgm:cxn modelId="{1A8D1A1B-DBD8-47A3-BAC0-DC739809D484}" type="presOf" srcId="{4276F320-300D-459E-843B-E4EBE80A8759}" destId="{4457AE14-2637-4D60-80FA-59808360B94A}" srcOrd="0" destOrd="0" presId="urn:microsoft.com/office/officeart/2005/8/layout/hierarchy2"/>
    <dgm:cxn modelId="{8670E02C-4A72-4C2B-80F4-16F330BCBA39}" type="presOf" srcId="{47F331DE-4635-4D58-978A-A2FC0AE440E2}" destId="{00ADA707-ADED-4826-94D3-8906A2E1616A}" srcOrd="0" destOrd="0" presId="urn:microsoft.com/office/officeart/2005/8/layout/hierarchy2"/>
    <dgm:cxn modelId="{D5E1C646-15A6-4D20-B55F-45B917C91585}" type="presOf" srcId="{1433E725-0782-4DBB-9097-26B7D401EA4A}" destId="{EC32D9B1-F516-405D-A25F-D024F3BE15B5}" srcOrd="0" destOrd="0" presId="urn:microsoft.com/office/officeart/2005/8/layout/hierarchy2"/>
    <dgm:cxn modelId="{66505A47-3F6C-4CFF-B943-1E15C05E035F}" type="presOf" srcId="{1433E725-0782-4DBB-9097-26B7D401EA4A}" destId="{603C61D4-BE4B-4F41-8870-A9A91292A008}" srcOrd="1" destOrd="0" presId="urn:microsoft.com/office/officeart/2005/8/layout/hierarchy2"/>
    <dgm:cxn modelId="{E3ED6148-1C61-4204-B40F-62CBFBDBAA96}" type="presOf" srcId="{C953B7EB-BE05-4DB6-B415-B8A047273B5A}" destId="{11AA2CA5-4F9A-432F-BDEE-97882D94EB61}" srcOrd="1" destOrd="0" presId="urn:microsoft.com/office/officeart/2005/8/layout/hierarchy2"/>
    <dgm:cxn modelId="{A7694971-5A28-4C56-BC4B-B28F870B9401}" srcId="{7CB680DE-8849-47CE-8171-6EBDB3590454}" destId="{A7972741-DC2F-4DD9-93E7-69CF2B7657D7}" srcOrd="0" destOrd="0" parTransId="{1433E725-0782-4DBB-9097-26B7D401EA4A}" sibTransId="{53BFC58A-EE14-4926-9908-18C5CF20EF3C}"/>
    <dgm:cxn modelId="{306A7D73-ED42-49FD-B03B-489C09962EA7}" srcId="{4276F320-300D-459E-843B-E4EBE80A8759}" destId="{7CB680DE-8849-47CE-8171-6EBDB3590454}" srcOrd="0" destOrd="0" parTransId="{2AEB0740-C332-4931-A313-1D0FBAEBA0B1}" sibTransId="{EEDACB0D-F522-4F00-8577-2C982B3E5F41}"/>
    <dgm:cxn modelId="{5CD4717F-93DD-430A-AEAD-719BBF64DCAD}" type="presOf" srcId="{7CB680DE-8849-47CE-8171-6EBDB3590454}" destId="{1770AB23-5D29-40A6-81A1-3C7B1B04F803}" srcOrd="0" destOrd="0" presId="urn:microsoft.com/office/officeart/2005/8/layout/hierarchy2"/>
    <dgm:cxn modelId="{77F353A5-7E62-4983-A9D1-F072E4126E63}" srcId="{A9CD2756-8809-4746-A27C-C0CEF5CE33B6}" destId="{47F331DE-4635-4D58-978A-A2FC0AE440E2}" srcOrd="0" destOrd="0" parTransId="{1007C77A-14C7-471E-ADCB-35C2D4375B78}" sibTransId="{17E9BDAC-C033-4911-882F-0BF07A7DD9ED}"/>
    <dgm:cxn modelId="{1571BFAD-1A2A-4C02-9D3C-F405A266C62F}" type="presOf" srcId="{1007C77A-14C7-471E-ADCB-35C2D4375B78}" destId="{EEEFA171-7DE5-47AE-873E-401656F87E36}" srcOrd="1" destOrd="0" presId="urn:microsoft.com/office/officeart/2005/8/layout/hierarchy2"/>
    <dgm:cxn modelId="{1AB0AFAE-E537-4AFF-AE98-D6E6C0E5A00C}" srcId="{7CB680DE-8849-47CE-8171-6EBDB3590454}" destId="{A657B9EB-22E4-433E-8FEC-F7651DB4D4B8}" srcOrd="1" destOrd="0" parTransId="{A7742603-A110-4196-872C-781F9D88E291}" sibTransId="{2291B1BD-D4B6-4E4A-8CA5-13CDB59A8E6F}"/>
    <dgm:cxn modelId="{9ABA4AB2-F746-4097-8101-BC4D3D8E8CAF}" type="presOf" srcId="{A7742603-A110-4196-872C-781F9D88E291}" destId="{7466B2D7-6C87-4A24-A285-02EC63199618}" srcOrd="0" destOrd="0" presId="urn:microsoft.com/office/officeart/2005/8/layout/hierarchy2"/>
    <dgm:cxn modelId="{3CD1B8B9-533B-439B-8695-ECFB9FEB663A}" type="presOf" srcId="{A7972741-DC2F-4DD9-93E7-69CF2B7657D7}" destId="{6E05455E-130E-471E-94CD-7DA160E47485}" srcOrd="0" destOrd="0" presId="urn:microsoft.com/office/officeart/2005/8/layout/hierarchy2"/>
    <dgm:cxn modelId="{F3BD5AD8-F846-43CD-BC4B-68F5EF944FF0}" type="presOf" srcId="{A7742603-A110-4196-872C-781F9D88E291}" destId="{52884082-4848-41C3-82A9-B54D128986E8}" srcOrd="1" destOrd="0" presId="urn:microsoft.com/office/officeart/2005/8/layout/hierarchy2"/>
    <dgm:cxn modelId="{A4C517EB-D0D5-4307-8639-51169CC026C9}" type="presOf" srcId="{1007C77A-14C7-471E-ADCB-35C2D4375B78}" destId="{F1FE73E2-F0BE-4F00-9C81-D65261C2EB03}" srcOrd="0" destOrd="0" presId="urn:microsoft.com/office/officeart/2005/8/layout/hierarchy2"/>
    <dgm:cxn modelId="{825EFEF5-C2F1-4ED5-887A-DBAE77E3A3A8}" type="presOf" srcId="{A9CD2756-8809-4746-A27C-C0CEF5CE33B6}" destId="{6BE7BAFF-D479-47B4-B491-FFA9887E1B8D}" srcOrd="0" destOrd="0" presId="urn:microsoft.com/office/officeart/2005/8/layout/hierarchy2"/>
    <dgm:cxn modelId="{53D28CF8-887B-4191-85D3-9DDC0C51CD98}" srcId="{7CB680DE-8849-47CE-8171-6EBDB3590454}" destId="{A9CD2756-8809-4746-A27C-C0CEF5CE33B6}" srcOrd="2" destOrd="0" parTransId="{C953B7EB-BE05-4DB6-B415-B8A047273B5A}" sibTransId="{BB6A47A4-EDBC-47F8-822A-16D70A65416C}"/>
    <dgm:cxn modelId="{F92166AF-B49F-40F6-9B35-6189DB36747A}" type="presParOf" srcId="{4457AE14-2637-4D60-80FA-59808360B94A}" destId="{92D0DBE9-F7C7-482F-9076-04C40460FFBE}" srcOrd="0" destOrd="0" presId="urn:microsoft.com/office/officeart/2005/8/layout/hierarchy2"/>
    <dgm:cxn modelId="{9F75466F-EF4A-4A5A-9439-8857918E9DAB}" type="presParOf" srcId="{92D0DBE9-F7C7-482F-9076-04C40460FFBE}" destId="{1770AB23-5D29-40A6-81A1-3C7B1B04F803}" srcOrd="0" destOrd="0" presId="urn:microsoft.com/office/officeart/2005/8/layout/hierarchy2"/>
    <dgm:cxn modelId="{50B31F99-35EF-42CE-A8C0-710A43634879}" type="presParOf" srcId="{92D0DBE9-F7C7-482F-9076-04C40460FFBE}" destId="{8AA47F2C-9854-4C78-A73D-79B062BA3421}" srcOrd="1" destOrd="0" presId="urn:microsoft.com/office/officeart/2005/8/layout/hierarchy2"/>
    <dgm:cxn modelId="{E3319ED2-1AAD-4D40-8011-052BBACA68D5}" type="presParOf" srcId="{8AA47F2C-9854-4C78-A73D-79B062BA3421}" destId="{EC32D9B1-F516-405D-A25F-D024F3BE15B5}" srcOrd="0" destOrd="0" presId="urn:microsoft.com/office/officeart/2005/8/layout/hierarchy2"/>
    <dgm:cxn modelId="{4ECA5659-5C3F-4F98-910B-F906966CD9CF}" type="presParOf" srcId="{EC32D9B1-F516-405D-A25F-D024F3BE15B5}" destId="{603C61D4-BE4B-4F41-8870-A9A91292A008}" srcOrd="0" destOrd="0" presId="urn:microsoft.com/office/officeart/2005/8/layout/hierarchy2"/>
    <dgm:cxn modelId="{591EBD56-2D61-4C6C-93E5-885D28080395}" type="presParOf" srcId="{8AA47F2C-9854-4C78-A73D-79B062BA3421}" destId="{54A1888F-2018-4C79-B91C-5A95F579A63B}" srcOrd="1" destOrd="0" presId="urn:microsoft.com/office/officeart/2005/8/layout/hierarchy2"/>
    <dgm:cxn modelId="{55D671D4-553C-4795-AF81-5A7944425F36}" type="presParOf" srcId="{54A1888F-2018-4C79-B91C-5A95F579A63B}" destId="{6E05455E-130E-471E-94CD-7DA160E47485}" srcOrd="0" destOrd="0" presId="urn:microsoft.com/office/officeart/2005/8/layout/hierarchy2"/>
    <dgm:cxn modelId="{9E0F11E1-EE8B-40DF-AC8A-DEB41063D15D}" type="presParOf" srcId="{54A1888F-2018-4C79-B91C-5A95F579A63B}" destId="{0DF23188-2615-4693-815D-BE6FEBBF37C1}" srcOrd="1" destOrd="0" presId="urn:microsoft.com/office/officeart/2005/8/layout/hierarchy2"/>
    <dgm:cxn modelId="{B3B5C1F6-3A87-449A-9D3B-8573BC31F2F2}" type="presParOf" srcId="{8AA47F2C-9854-4C78-A73D-79B062BA3421}" destId="{7466B2D7-6C87-4A24-A285-02EC63199618}" srcOrd="2" destOrd="0" presId="urn:microsoft.com/office/officeart/2005/8/layout/hierarchy2"/>
    <dgm:cxn modelId="{A98BB2D9-24A0-4D4D-9EDF-B511564023C3}" type="presParOf" srcId="{7466B2D7-6C87-4A24-A285-02EC63199618}" destId="{52884082-4848-41C3-82A9-B54D128986E8}" srcOrd="0" destOrd="0" presId="urn:microsoft.com/office/officeart/2005/8/layout/hierarchy2"/>
    <dgm:cxn modelId="{33074DB2-F955-43AB-BE9A-D9F85A867220}" type="presParOf" srcId="{8AA47F2C-9854-4C78-A73D-79B062BA3421}" destId="{F7D11266-0CFF-4B8F-BBCE-F44C1184D465}" srcOrd="3" destOrd="0" presId="urn:microsoft.com/office/officeart/2005/8/layout/hierarchy2"/>
    <dgm:cxn modelId="{FCAD748B-E323-42A7-9402-C0C3193019AD}" type="presParOf" srcId="{F7D11266-0CFF-4B8F-BBCE-F44C1184D465}" destId="{36B98A77-3EC4-4679-93B5-F4E23FDB44C4}" srcOrd="0" destOrd="0" presId="urn:microsoft.com/office/officeart/2005/8/layout/hierarchy2"/>
    <dgm:cxn modelId="{3D70527C-D2F5-4FB6-9F6E-84E36D9D8A20}" type="presParOf" srcId="{F7D11266-0CFF-4B8F-BBCE-F44C1184D465}" destId="{DBE65D6A-7105-4B38-BB29-C8D13C17DEC2}" srcOrd="1" destOrd="0" presId="urn:microsoft.com/office/officeart/2005/8/layout/hierarchy2"/>
    <dgm:cxn modelId="{7CA9FD2E-E9F9-4D6E-B4FC-DFCB8CE1DCF1}" type="presParOf" srcId="{8AA47F2C-9854-4C78-A73D-79B062BA3421}" destId="{3BF4055A-1FAD-4C98-B74A-EA9B8F4B693A}" srcOrd="4" destOrd="0" presId="urn:microsoft.com/office/officeart/2005/8/layout/hierarchy2"/>
    <dgm:cxn modelId="{E611CB72-2A94-4542-BD4F-56BAA2E933A7}" type="presParOf" srcId="{3BF4055A-1FAD-4C98-B74A-EA9B8F4B693A}" destId="{11AA2CA5-4F9A-432F-BDEE-97882D94EB61}" srcOrd="0" destOrd="0" presId="urn:microsoft.com/office/officeart/2005/8/layout/hierarchy2"/>
    <dgm:cxn modelId="{4DBB906C-31C8-4E8B-B6D5-D7709E991519}" type="presParOf" srcId="{8AA47F2C-9854-4C78-A73D-79B062BA3421}" destId="{DF90F106-2BF3-42E1-ABB8-DFE4A15AC925}" srcOrd="5" destOrd="0" presId="urn:microsoft.com/office/officeart/2005/8/layout/hierarchy2"/>
    <dgm:cxn modelId="{46BC881A-5112-4576-991B-043DDE6C7D82}" type="presParOf" srcId="{DF90F106-2BF3-42E1-ABB8-DFE4A15AC925}" destId="{6BE7BAFF-D479-47B4-B491-FFA9887E1B8D}" srcOrd="0" destOrd="0" presId="urn:microsoft.com/office/officeart/2005/8/layout/hierarchy2"/>
    <dgm:cxn modelId="{EDF4DC19-BEBC-447D-A77E-DCA106B25955}" type="presParOf" srcId="{DF90F106-2BF3-42E1-ABB8-DFE4A15AC925}" destId="{AAC5AF4B-BDFD-4FF9-BD39-E97BCCA19650}" srcOrd="1" destOrd="0" presId="urn:microsoft.com/office/officeart/2005/8/layout/hierarchy2"/>
    <dgm:cxn modelId="{898703C2-031E-490E-9778-FC9D06F6538D}" type="presParOf" srcId="{AAC5AF4B-BDFD-4FF9-BD39-E97BCCA19650}" destId="{F1FE73E2-F0BE-4F00-9C81-D65261C2EB03}" srcOrd="0" destOrd="0" presId="urn:microsoft.com/office/officeart/2005/8/layout/hierarchy2"/>
    <dgm:cxn modelId="{FDCFBDB9-5C7C-42AE-BEC2-218DB073154B}" type="presParOf" srcId="{F1FE73E2-F0BE-4F00-9C81-D65261C2EB03}" destId="{EEEFA171-7DE5-47AE-873E-401656F87E36}" srcOrd="0" destOrd="0" presId="urn:microsoft.com/office/officeart/2005/8/layout/hierarchy2"/>
    <dgm:cxn modelId="{0F4CFC71-C2DA-4186-B2E4-1A78D3470944}" type="presParOf" srcId="{AAC5AF4B-BDFD-4FF9-BD39-E97BCCA19650}" destId="{230EE70A-26EC-41A4-BC8C-73E346F3A9DC}" srcOrd="1" destOrd="0" presId="urn:microsoft.com/office/officeart/2005/8/layout/hierarchy2"/>
    <dgm:cxn modelId="{1E434840-18EE-4F6A-9532-20362F5D5489}" type="presParOf" srcId="{230EE70A-26EC-41A4-BC8C-73E346F3A9DC}" destId="{00ADA707-ADED-4826-94D3-8906A2E1616A}" srcOrd="0" destOrd="0" presId="urn:microsoft.com/office/officeart/2005/8/layout/hierarchy2"/>
    <dgm:cxn modelId="{43EA30B4-0882-49A1-8AD4-D3ECF81422E7}" type="presParOf" srcId="{230EE70A-26EC-41A4-BC8C-73E346F3A9DC}" destId="{84D90C03-9514-4770-A0F1-4C8581F1976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69B9A-A497-44D2-8244-4817330AC418}">
      <dsp:nvSpPr>
        <dsp:cNvPr id="0" name=""/>
        <dsp:cNvSpPr/>
      </dsp:nvSpPr>
      <dsp:spPr>
        <a:xfrm>
          <a:off x="0" y="17755"/>
          <a:ext cx="4183591" cy="20347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>
              <a:latin typeface="Comic Sans MS" panose="030F0702030302020204" pitchFamily="66" charset="0"/>
            </a:rPr>
            <a:t>for å kunne gjenkjenne ord og uttrykk, og finne mening i det de leser …</a:t>
          </a:r>
          <a:endParaRPr lang="en-US" sz="2100" kern="1200" dirty="0">
            <a:latin typeface="Comic Sans MS" panose="030F0702030302020204" pitchFamily="66" charset="0"/>
          </a:endParaRPr>
        </a:p>
      </dsp:txBody>
      <dsp:txXfrm>
        <a:off x="99326" y="117081"/>
        <a:ext cx="3984939" cy="1836051"/>
      </dsp:txXfrm>
    </dsp:sp>
    <dsp:sp modelId="{12500D4C-D6D0-46FC-BF61-6AFB9A2A8C48}">
      <dsp:nvSpPr>
        <dsp:cNvPr id="0" name=""/>
        <dsp:cNvSpPr/>
      </dsp:nvSpPr>
      <dsp:spPr>
        <a:xfrm>
          <a:off x="0" y="2112938"/>
          <a:ext cx="4183591" cy="20347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>
              <a:latin typeface="Comic Sans MS" panose="030F0702030302020204" pitchFamily="66" charset="0"/>
            </a:rPr>
            <a:t>og for å ha ord å «smake på», lytte til, se på og analysere slik at de kan utvikle </a:t>
          </a:r>
          <a:r>
            <a:rPr lang="nb-NO" sz="2100" b="1" kern="1200" dirty="0">
              <a:latin typeface="Comic Sans MS" panose="030F0702030302020204" pitchFamily="66" charset="0"/>
            </a:rPr>
            <a:t>fonemisk bevissthet</a:t>
          </a:r>
          <a:r>
            <a:rPr lang="nb-NO" sz="2100" kern="1200" dirty="0">
              <a:latin typeface="Comic Sans MS" panose="030F0702030302020204" pitchFamily="66" charset="0"/>
            </a:rPr>
            <a:t>. (Bruk alle sansene!)</a:t>
          </a:r>
          <a:endParaRPr lang="en-US" sz="2100" kern="1200" dirty="0">
            <a:latin typeface="Comic Sans MS" panose="030F0702030302020204" pitchFamily="66" charset="0"/>
          </a:endParaRPr>
        </a:p>
      </dsp:txBody>
      <dsp:txXfrm>
        <a:off x="99326" y="2212264"/>
        <a:ext cx="3984939" cy="18360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70AB23-5D29-40A6-81A1-3C7B1B04F803}">
      <dsp:nvSpPr>
        <dsp:cNvPr id="0" name=""/>
        <dsp:cNvSpPr/>
      </dsp:nvSpPr>
      <dsp:spPr>
        <a:xfrm>
          <a:off x="7374" y="1692545"/>
          <a:ext cx="2262608" cy="11313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b="1" kern="1200" dirty="0"/>
            <a:t>Tekst  </a:t>
          </a:r>
          <a:r>
            <a:rPr lang="nb-NO" sz="1200" b="1" kern="1200" dirty="0" err="1"/>
            <a:t>X</a:t>
          </a:r>
          <a:r>
            <a:rPr lang="nb-NO" sz="1200" b="1" kern="1200" dirty="0"/>
            <a:t> (felles L1 intro og L2 </a:t>
          </a:r>
          <a:r>
            <a:rPr lang="nb-NO" sz="1200" b="1" kern="1200" dirty="0" err="1"/>
            <a:t>preveiw</a:t>
          </a:r>
          <a:r>
            <a:rPr lang="nb-NO" sz="1200" b="1" kern="1200" dirty="0"/>
            <a:t>. Høytlesing og felleslesing)</a:t>
          </a:r>
        </a:p>
      </dsp:txBody>
      <dsp:txXfrm>
        <a:off x="40509" y="1725680"/>
        <a:ext cx="2196338" cy="1065034"/>
      </dsp:txXfrm>
    </dsp:sp>
    <dsp:sp modelId="{EC32D9B1-F516-405D-A25F-D024F3BE15B5}">
      <dsp:nvSpPr>
        <dsp:cNvPr id="0" name=""/>
        <dsp:cNvSpPr/>
      </dsp:nvSpPr>
      <dsp:spPr>
        <a:xfrm rot="18289469">
          <a:off x="1930086" y="1585153"/>
          <a:ext cx="1584835" cy="45087"/>
        </a:xfrm>
        <a:custGeom>
          <a:avLst/>
          <a:gdLst/>
          <a:ahLst/>
          <a:cxnLst/>
          <a:rect l="0" t="0" r="0" b="0"/>
          <a:pathLst>
            <a:path>
              <a:moveTo>
                <a:pt x="0" y="22543"/>
              </a:moveTo>
              <a:lnTo>
                <a:pt x="1584835" y="22543"/>
              </a:lnTo>
            </a:path>
          </a:pathLst>
        </a:custGeom>
        <a:noFill/>
        <a:ln w="19050" cap="rnd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2682882" y="1568076"/>
        <a:ext cx="79241" cy="79241"/>
      </dsp:txXfrm>
    </dsp:sp>
    <dsp:sp modelId="{6E05455E-130E-471E-94CD-7DA160E47485}">
      <dsp:nvSpPr>
        <dsp:cNvPr id="0" name=""/>
        <dsp:cNvSpPr/>
      </dsp:nvSpPr>
      <dsp:spPr>
        <a:xfrm>
          <a:off x="3175025" y="391545"/>
          <a:ext cx="2262608" cy="11313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«</a:t>
          </a:r>
          <a:r>
            <a:rPr lang="nb-NO" sz="1200" kern="1200" dirty="0" err="1"/>
            <a:t>Talking</a:t>
          </a:r>
          <a:r>
            <a:rPr lang="nb-NO" sz="1200" kern="1200" dirty="0"/>
            <a:t> partners» jobber med veiledet lesing, «</a:t>
          </a:r>
          <a:r>
            <a:rPr lang="nb-NO" sz="1200" kern="1200" dirty="0" err="1"/>
            <a:t>teaching</a:t>
          </a:r>
          <a:r>
            <a:rPr lang="nb-NO" sz="1200" kern="1200" dirty="0"/>
            <a:t> </a:t>
          </a:r>
          <a:r>
            <a:rPr lang="nb-NO" sz="1200" kern="1200" dirty="0" err="1"/>
            <a:t>stick</a:t>
          </a:r>
          <a:r>
            <a:rPr lang="nb-NO" sz="1200" kern="1200" dirty="0"/>
            <a:t>» og oppgaver. Velger ny tekst  med samme temaet. Selvstendig lesing og oppgaver</a:t>
          </a:r>
        </a:p>
      </dsp:txBody>
      <dsp:txXfrm>
        <a:off x="3208160" y="424680"/>
        <a:ext cx="2196338" cy="1065034"/>
      </dsp:txXfrm>
    </dsp:sp>
    <dsp:sp modelId="{7466B2D7-6C87-4A24-A285-02EC63199618}">
      <dsp:nvSpPr>
        <dsp:cNvPr id="0" name=""/>
        <dsp:cNvSpPr/>
      </dsp:nvSpPr>
      <dsp:spPr>
        <a:xfrm>
          <a:off x="2269982" y="2235653"/>
          <a:ext cx="905043" cy="45087"/>
        </a:xfrm>
        <a:custGeom>
          <a:avLst/>
          <a:gdLst/>
          <a:ahLst/>
          <a:cxnLst/>
          <a:rect l="0" t="0" r="0" b="0"/>
          <a:pathLst>
            <a:path>
              <a:moveTo>
                <a:pt x="0" y="22543"/>
              </a:moveTo>
              <a:lnTo>
                <a:pt x="905043" y="22543"/>
              </a:lnTo>
            </a:path>
          </a:pathLst>
        </a:custGeom>
        <a:noFill/>
        <a:ln w="19050" cap="rnd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2699877" y="2235571"/>
        <a:ext cx="45252" cy="45252"/>
      </dsp:txXfrm>
    </dsp:sp>
    <dsp:sp modelId="{36B98A77-3EC4-4679-93B5-F4E23FDB44C4}">
      <dsp:nvSpPr>
        <dsp:cNvPr id="0" name=""/>
        <dsp:cNvSpPr/>
      </dsp:nvSpPr>
      <dsp:spPr>
        <a:xfrm>
          <a:off x="3175025" y="1692545"/>
          <a:ext cx="2262608" cy="11313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Lek med ordkort. Avkoding. Finn mening.  Felleslesing. TP. Veiledet lesing, </a:t>
          </a:r>
          <a:r>
            <a:rPr lang="nb-NO" sz="1200" kern="1200" dirty="0" err="1"/>
            <a:t>teaching</a:t>
          </a:r>
          <a:r>
            <a:rPr lang="nb-NO" sz="1200" kern="1200" dirty="0"/>
            <a:t> </a:t>
          </a:r>
          <a:r>
            <a:rPr lang="nb-NO" sz="1200" kern="1200" dirty="0" err="1"/>
            <a:t>stick</a:t>
          </a:r>
          <a:r>
            <a:rPr lang="nb-NO" sz="1200" kern="1200" dirty="0"/>
            <a:t>.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Presentasjon. Oppgaver.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 dirty="0"/>
        </a:p>
      </dsp:txBody>
      <dsp:txXfrm>
        <a:off x="3208160" y="1725680"/>
        <a:ext cx="2196338" cy="1065034"/>
      </dsp:txXfrm>
    </dsp:sp>
    <dsp:sp modelId="{3BF4055A-1FAD-4C98-B74A-EA9B8F4B693A}">
      <dsp:nvSpPr>
        <dsp:cNvPr id="0" name=""/>
        <dsp:cNvSpPr/>
      </dsp:nvSpPr>
      <dsp:spPr>
        <a:xfrm rot="3310531">
          <a:off x="1930086" y="2886153"/>
          <a:ext cx="1584835" cy="45087"/>
        </a:xfrm>
        <a:custGeom>
          <a:avLst/>
          <a:gdLst/>
          <a:ahLst/>
          <a:cxnLst/>
          <a:rect l="0" t="0" r="0" b="0"/>
          <a:pathLst>
            <a:path>
              <a:moveTo>
                <a:pt x="0" y="22543"/>
              </a:moveTo>
              <a:lnTo>
                <a:pt x="1584835" y="22543"/>
              </a:lnTo>
            </a:path>
          </a:pathLst>
        </a:custGeom>
        <a:noFill/>
        <a:ln w="19050" cap="rnd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2682882" y="2869076"/>
        <a:ext cx="79241" cy="79241"/>
      </dsp:txXfrm>
    </dsp:sp>
    <dsp:sp modelId="{6BE7BAFF-D479-47B4-B491-FFA9887E1B8D}">
      <dsp:nvSpPr>
        <dsp:cNvPr id="0" name=""/>
        <dsp:cNvSpPr/>
      </dsp:nvSpPr>
      <dsp:spPr>
        <a:xfrm>
          <a:off x="3175025" y="2993545"/>
          <a:ext cx="2262608" cy="11313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Lek med ordkort. Avkoding. Finn mening. Felleslesing og/eller høytlesing.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Oppgaver. </a:t>
          </a:r>
        </a:p>
      </dsp:txBody>
      <dsp:txXfrm>
        <a:off x="3208160" y="3026680"/>
        <a:ext cx="2196338" cy="1065034"/>
      </dsp:txXfrm>
    </dsp:sp>
    <dsp:sp modelId="{F1FE73E2-F0BE-4F00-9C81-D65261C2EB03}">
      <dsp:nvSpPr>
        <dsp:cNvPr id="0" name=""/>
        <dsp:cNvSpPr/>
      </dsp:nvSpPr>
      <dsp:spPr>
        <a:xfrm>
          <a:off x="5437633" y="3536653"/>
          <a:ext cx="905043" cy="45087"/>
        </a:xfrm>
        <a:custGeom>
          <a:avLst/>
          <a:gdLst/>
          <a:ahLst/>
          <a:cxnLst/>
          <a:rect l="0" t="0" r="0" b="0"/>
          <a:pathLst>
            <a:path>
              <a:moveTo>
                <a:pt x="0" y="22543"/>
              </a:moveTo>
              <a:lnTo>
                <a:pt x="905043" y="22543"/>
              </a:lnTo>
            </a:path>
          </a:pathLst>
        </a:custGeom>
        <a:noFill/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500" kern="1200"/>
        </a:p>
      </dsp:txBody>
      <dsp:txXfrm>
        <a:off x="5867529" y="3536571"/>
        <a:ext cx="45252" cy="45252"/>
      </dsp:txXfrm>
    </dsp:sp>
    <dsp:sp modelId="{00ADA707-ADED-4826-94D3-8906A2E1616A}">
      <dsp:nvSpPr>
        <dsp:cNvPr id="0" name=""/>
        <dsp:cNvSpPr/>
      </dsp:nvSpPr>
      <dsp:spPr>
        <a:xfrm>
          <a:off x="6342676" y="2993545"/>
          <a:ext cx="2262608" cy="11313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dirty="0"/>
            <a:t>Samle hele klassen til felles aktivitet og bruk ny-innlært  språk f eks i sang og lek</a:t>
          </a:r>
        </a:p>
      </dsp:txBody>
      <dsp:txXfrm>
        <a:off x="6375811" y="3026680"/>
        <a:ext cx="2196338" cy="1065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03246-A213-4741-A5D7-DE5CB227272C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BD8A34-6A22-4B88-80D6-F67C637F64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9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535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413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6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137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872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385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937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844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504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645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467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190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435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2531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963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7474A-8BE4-4ED2-88EB-ABD0F3264A0D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4184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738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236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4238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7474A-8BE4-4ED2-88EB-ABD0F3264A0D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34443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9924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390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5481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6851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9642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644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E59E4-5257-42C1-A55B-9AE5B4858DA8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96649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7474A-8BE4-4ED2-88EB-ABD0F3264A0D}" type="slidenum">
              <a:rPr lang="nb-NO" smtClean="0"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3799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804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37474A-8BE4-4ED2-88EB-ABD0F3264A0D}" type="slidenum">
              <a:rPr lang="nb-NO" smtClean="0"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49465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20259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3340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CB387-B716-AFBB-8A99-550B880E1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FDF8109-CBDF-5105-F7CC-06D42D935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8329375-74F7-2F9D-E44B-C212D3ED2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16112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0454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57C3E-00C5-444C-AC05-05AEC1D88A2A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3391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70CCD-5E13-4DEB-91A8-6F36111A674C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76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043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200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8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02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,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BD8A34-6A22-4B88-80D6-F67C637F649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712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020DD-3FB8-4A22-B128-70A864CA14C7}" type="slidenum">
              <a:rPr lang="nn-NO" smtClean="0"/>
              <a:pPr/>
              <a:t>10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0570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62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9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1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092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5178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425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062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66332" y="6376689"/>
            <a:ext cx="63501" cy="127001"/>
          </a:xfrm>
          <a:prstGeom prst="rect">
            <a:avLst/>
          </a:prstGeom>
          <a:solidFill>
            <a:srgbClr val="6A6E77"/>
          </a:solidFill>
        </p:spPr>
        <p:txBody>
          <a:bodyPr lIns="38100" tIns="38100" rIns="38100" bIns="381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hape"/>
          <p:cNvSpPr>
            <a:spLocks noGrp="1"/>
          </p:cNvSpPr>
          <p:nvPr>
            <p:ph type="body" sz="quarter" idx="13"/>
          </p:nvPr>
        </p:nvSpPr>
        <p:spPr>
          <a:xfrm>
            <a:off x="1036766" y="6376689"/>
            <a:ext cx="63501" cy="127001"/>
          </a:xfrm>
          <a:prstGeom prst="rect">
            <a:avLst/>
          </a:prstGeom>
          <a:solidFill>
            <a:srgbClr val="6A6E77"/>
          </a:solidFill>
        </p:spPr>
        <p:txBody>
          <a:bodyPr lIns="38100" tIns="38100" rIns="38100" bIns="38100"/>
          <a:lstStyle>
            <a:lvl1pPr marL="127000" indent="-127000" defTabSz="165100">
              <a:spcBef>
                <a:spcPts val="1150"/>
              </a:spcBef>
              <a:defRPr sz="1920"/>
            </a:lvl1pPr>
          </a:lstStyle>
          <a:p>
            <a:pPr marL="254000" indent="-254000" defTabSz="330200">
              <a:spcBef>
                <a:spcPts val="2300"/>
              </a:spcBef>
              <a:defRPr sz="1920"/>
            </a:pPr>
            <a:endParaRPr/>
          </a:p>
        </p:txBody>
      </p:sp>
      <p:sp>
        <p:nvSpPr>
          <p:cNvPr id="38" name="D2.jpg"/>
          <p:cNvSpPr>
            <a:spLocks noGrp="1"/>
          </p:cNvSpPr>
          <p:nvPr>
            <p:ph type="pic" idx="14"/>
          </p:nvPr>
        </p:nvSpPr>
        <p:spPr>
          <a:xfrm>
            <a:off x="6096000" y="0"/>
            <a:ext cx="5332876" cy="6858000"/>
          </a:xfrm>
          <a:prstGeom prst="rect">
            <a:avLst/>
          </a:prstGeom>
          <a:noFill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Rectangle"/>
          <p:cNvSpPr>
            <a:spLocks noGrp="1"/>
          </p:cNvSpPr>
          <p:nvPr>
            <p:ph type="body" sz="quarter" idx="15"/>
          </p:nvPr>
        </p:nvSpPr>
        <p:spPr>
          <a:xfrm>
            <a:off x="11430000" y="-1"/>
            <a:ext cx="762000" cy="6858001"/>
          </a:xfrm>
          <a:prstGeom prst="rect">
            <a:avLst/>
          </a:prstGeom>
          <a:solidFill>
            <a:srgbClr val="EF7F1D"/>
          </a:solidFill>
        </p:spPr>
        <p:txBody>
          <a:bodyPr/>
          <a:lstStyle/>
          <a:p>
            <a:endParaRPr/>
          </a:p>
        </p:txBody>
      </p:sp>
      <p:sp>
        <p:nvSpPr>
          <p:cNvPr id="40" name="BEMIND"/>
          <p:cNvSpPr txBox="1">
            <a:spLocks noGrp="1"/>
          </p:cNvSpPr>
          <p:nvPr>
            <p:ph type="body" sz="quarter" idx="16"/>
          </p:nvPr>
        </p:nvSpPr>
        <p:spPr>
          <a:xfrm rot="16200000">
            <a:off x="11532313" y="3346450"/>
            <a:ext cx="557375" cy="165101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2200" b="1">
                <a:solidFill>
                  <a:srgbClr val="F7F9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2200" b="1">
                <a:solidFill>
                  <a:srgbClr val="F7F9FF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1" name="Klikk her for å skrive"/>
          <p:cNvSpPr txBox="1">
            <a:spLocks noGrp="1"/>
          </p:cNvSpPr>
          <p:nvPr>
            <p:ph type="body" sz="quarter" idx="17"/>
          </p:nvPr>
        </p:nvSpPr>
        <p:spPr>
          <a:xfrm>
            <a:off x="766333" y="3816350"/>
            <a:ext cx="4334532" cy="90805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200">
                <a:solidFill>
                  <a:srgbClr val="6A6E7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200">
                <a:solidFill>
                  <a:srgbClr val="6A6E77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2" name="Klikk her for å skriver"/>
          <p:cNvSpPr txBox="1">
            <a:spLocks noGrp="1"/>
          </p:cNvSpPr>
          <p:nvPr>
            <p:ph type="body" sz="quarter" idx="18"/>
          </p:nvPr>
        </p:nvSpPr>
        <p:spPr>
          <a:xfrm>
            <a:off x="766332" y="2063750"/>
            <a:ext cx="3402775" cy="1066800"/>
          </a:xfrm>
          <a:prstGeom prst="rect">
            <a:avLst/>
          </a:prstGeom>
          <a:noFill/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7000" b="1">
                <a:solidFill>
                  <a:srgbClr val="2C2E3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7000" b="1">
                <a:solidFill>
                  <a:srgbClr val="2C2E3C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12468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8D280-005A-1B43-AFAF-1F6C03C6A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543" y="776301"/>
            <a:ext cx="6099588" cy="275752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EBE1269-F092-2143-8949-DAB5FAAC6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6542" y="3690965"/>
            <a:ext cx="60995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03C3DB7-7BEF-1D4C-8F9B-55D7445B7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B828D-345B-3D46-9DA1-A5904EE9953E}" type="slidenum">
              <a:rPr lang="nb-NO" smtClean="0"/>
              <a:t>‹#›</a:t>
            </a:fld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2E577C93-4371-864D-8AF8-2BB23F3EF2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82900" y="6356350"/>
            <a:ext cx="687840" cy="305707"/>
          </a:xfrm>
          <a:prstGeom prst="rect">
            <a:avLst/>
          </a:prstGeom>
        </p:spPr>
      </p:pic>
      <p:sp>
        <p:nvSpPr>
          <p:cNvPr id="10" name="Plassholder for bilde 2">
            <a:extLst>
              <a:ext uri="{FF2B5EF4-FFF2-40B4-BE49-F238E27FC236}">
                <a16:creationId xmlns:a16="http://schemas.microsoft.com/office/drawing/2014/main" id="{51E81F4E-65B1-4C44-9B11-2E24B566EAE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38755" y="636641"/>
            <a:ext cx="4012758" cy="26751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04316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079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16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55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706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69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43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3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076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0D051-244D-4DE7-86C4-EC63701048E6}" type="datetimeFigureOut">
              <a:rPr lang="en-GB" smtClean="0"/>
              <a:t>15/10/2024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7DA7DF-B717-4E20-B672-FB8FED4E5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59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2" r:id="rId17"/>
    <p:sldLayoutId id="214748366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XBPwtoBZ2o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1NLmZ1DwF9E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topia.org/article/4-tips-using-stories-early-grad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ebabble.net/nursery-rhyme-comics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en/view-image.php?image=175649&amp;picture=mowing-lawn-vintage-illustration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84398&amp;picture=w-ist-fur-wolf-abc-1923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investigacao-filosofica.blogspot.com/2012/03/essay-prize-in-informal-logiccritical.htm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3GhsRH5Q5Y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ixabay.com/id/vectors/semut-tiga-serangga-grup-kumbang-45805/" TargetMode="Externa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youtube.com/watch?v=ffeZXPtTGC4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udDmLIBH4c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https://www.norli.no/boker/skoleboker/the-double-decker-a" TargetMode="External"/><Relationship Id="rId7" Type="http://schemas.openxmlformats.org/officeDocument/2006/relationships/hyperlink" Target="https://www.teachersuperstore.com.au/oxford-reading-tree-floppys-phonics-level-3-fiction-set-a-pack-of-6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hyperlink" Target="https://yesbebe.co.uk/collections/educational-material/products/oxford-reading-tree-songbirds-phonics-level-1-mixed-pack-of-6" TargetMode="External"/><Relationship Id="rId10" Type="http://schemas.openxmlformats.org/officeDocument/2006/relationships/image" Target="../media/image40.jpeg"/><Relationship Id="rId4" Type="http://schemas.openxmlformats.org/officeDocument/2006/relationships/image" Target="../media/image37.jpeg"/><Relationship Id="rId9" Type="http://schemas.openxmlformats.org/officeDocument/2006/relationships/hyperlink" Target="https://www.google.com/url?sa=i&amp;url=https%3A%2F%2Fwww.badgerlearning.co.uk%2Fread-write-inc-fresh-start-complete-modules-pack.html&amp;psig=AOvVaw2iFrzYYejeMfuNSsYMJbWJ&amp;ust=1728385288303000&amp;source=images&amp;cd=vfe&amp;opi=89978449&amp;ved=0CBQQjRxqFwoTCKD4rKSP_IgDFQAAAAAdAAAAABAJ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hyperlink" Target="https://twitter.com/RoperPrimary/status/1487084446012555264/photo/2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shroomery.org/forums/showflat.php/number/18190456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hyperlink" Target="https://www.pbslearningmedia.org/resource/btl10.ela.early.whentwovowelsgowalking/when-two-vowels-go-walking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youtube.com/watch?v=bZhl6YcrxZQ" TargetMode="Externa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himsyworkshopteaching.com/ideas/bulletin-boards-collection/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84ndBQU6vQ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hyperlink" Target="https://www.pbslearningmedia.org/resource/btl10.ela.early.whentwovowelsgowalking/when-two-vowels-go-walking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m.mt/free-trial-landin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84274&amp;picture=n-is-for-newt-abc-1923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sv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12" Type="http://schemas.openxmlformats.org/officeDocument/2006/relationships/image" Target="../media/image75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gif"/><Relationship Id="rId10" Type="http://schemas.openxmlformats.org/officeDocument/2006/relationships/image" Target="../media/image73.png"/><Relationship Id="rId4" Type="http://schemas.openxmlformats.org/officeDocument/2006/relationships/image" Target="../media/image67.jpeg"/><Relationship Id="rId9" Type="http://schemas.openxmlformats.org/officeDocument/2006/relationships/image" Target="../media/image72.png"/><Relationship Id="rId14" Type="http://schemas.openxmlformats.org/officeDocument/2006/relationships/hyperlink" Target="https://svgsilh.com/image/2027112.html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UKHo1Y-BcM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youtube.com/watch?v=Q1bpT3YNN50" TargetMode="External"/><Relationship Id="rId4" Type="http://schemas.openxmlformats.org/officeDocument/2006/relationships/hyperlink" Target="https://www.youtube.com/watch?v=lIGDpEVPzCw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hymezone.com/r/rhyme.cgi?Word=boy&amp;typeofrhyme=perfect&amp;org1=syl&amp;org2=l&amp;org3=y&amp;loc=home_ac_boy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ajoneducatic.blogspot.com/2020/04/five-little-monkeys-jumping-on-bed-by.html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hyperlink" Target="https://phonics-teaching.com/product/ight-words-words-with-ight-in-them/" TargetMode="External"/><Relationship Id="rId4" Type="http://schemas.openxmlformats.org/officeDocument/2006/relationships/image" Target="../media/image3.sv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ikist.com/free-photo-smpde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gheredjobs.com/Articles/articleDisplay.cfm?ID=2630" TargetMode="Externa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s://skole.aschehoug.no/produktkatalog/quest?grade=1-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evaggeliasariggoli.blogspot.com/2018/03/hide-and-seek-in-classroom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k 1">
            <a:extLst>
              <a:ext uri="{FF2B5EF4-FFF2-40B4-BE49-F238E27FC236}">
                <a16:creationId xmlns:a16="http://schemas.microsoft.com/office/drawing/2014/main" id="{A628C819-ADEC-8B42-9236-D909B9A32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6123" y="1913125"/>
            <a:ext cx="4592944" cy="4504618"/>
          </a:xfrm>
          <a:prstGeom prst="rect">
            <a:avLst/>
          </a:prstGeom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4FE9577A-9B24-3A4C-AA95-99BDE4B4F349}"/>
              </a:ext>
            </a:extLst>
          </p:cNvPr>
          <p:cNvGrpSpPr/>
          <p:nvPr/>
        </p:nvGrpSpPr>
        <p:grpSpPr>
          <a:xfrm>
            <a:off x="874643" y="834887"/>
            <a:ext cx="6395401" cy="5362713"/>
            <a:chOff x="874643" y="834887"/>
            <a:chExt cx="5097179" cy="4270485"/>
          </a:xfrm>
        </p:grpSpPr>
        <p:sp>
          <p:nvSpPr>
            <p:cNvPr id="3" name="Rektangel 2">
              <a:extLst>
                <a:ext uri="{FF2B5EF4-FFF2-40B4-BE49-F238E27FC236}">
                  <a16:creationId xmlns:a16="http://schemas.microsoft.com/office/drawing/2014/main" id="{96433350-6C4C-DE43-BABC-AE24AA68D59D}"/>
                </a:ext>
              </a:extLst>
            </p:cNvPr>
            <p:cNvSpPr/>
            <p:nvPr/>
          </p:nvSpPr>
          <p:spPr>
            <a:xfrm>
              <a:off x="874643" y="834887"/>
              <a:ext cx="5097179" cy="372121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4" name="Rettvinklet trekant 3">
              <a:extLst>
                <a:ext uri="{FF2B5EF4-FFF2-40B4-BE49-F238E27FC236}">
                  <a16:creationId xmlns:a16="http://schemas.microsoft.com/office/drawing/2014/main" id="{B48966F9-9CAE-C24F-A79E-3EBCAA66D83C}"/>
                </a:ext>
              </a:extLst>
            </p:cNvPr>
            <p:cNvSpPr/>
            <p:nvPr/>
          </p:nvSpPr>
          <p:spPr>
            <a:xfrm rot="10800000" flipH="1">
              <a:off x="1524001" y="4543894"/>
              <a:ext cx="598998" cy="561478"/>
            </a:xfrm>
            <a:prstGeom prst="rt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B405F77-DC38-E111-BF40-AA2B123BF559}"/>
              </a:ext>
            </a:extLst>
          </p:cNvPr>
          <p:cNvSpPr txBox="1"/>
          <p:nvPr/>
        </p:nvSpPr>
        <p:spPr>
          <a:xfrm>
            <a:off x="874643" y="964277"/>
            <a:ext cx="6232739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46. Å knekke lesekoden</a:t>
            </a:r>
          </a:p>
          <a:p>
            <a:pPr algn="ctr"/>
            <a:r>
              <a:rPr lang="nb-NO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i engelsk</a:t>
            </a:r>
          </a:p>
          <a:p>
            <a:pPr algn="ctr"/>
            <a:r>
              <a:rPr lang="nb-NO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på barnetrinnet</a:t>
            </a:r>
          </a:p>
          <a:p>
            <a:pPr algn="ctr"/>
            <a:endParaRPr lang="nb-NO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nb-NO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18. oktober 2024</a:t>
            </a:r>
          </a:p>
          <a:p>
            <a:pPr algn="ctr"/>
            <a:r>
              <a:rPr lang="nb-NO" sz="2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UiA</a:t>
            </a:r>
            <a:r>
              <a:rPr lang="nb-NO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, Kristiansand</a:t>
            </a:r>
          </a:p>
          <a:p>
            <a:pPr algn="ctr"/>
            <a:endParaRPr lang="nb-NO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nb-NO" sz="3200" b="1" dirty="0">
                <a:solidFill>
                  <a:schemeClr val="bg2"/>
                </a:solidFill>
                <a:latin typeface="Comic Sans MS" panose="030F0702030302020204" pitchFamily="66" charset="0"/>
              </a:rPr>
              <a:t>Patricia Pritchard </a:t>
            </a:r>
            <a:r>
              <a:rPr lang="nb-NO" sz="3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cand</a:t>
            </a:r>
            <a:r>
              <a:rPr lang="nb-NO" sz="3200" b="1" dirty="0">
                <a:solidFill>
                  <a:schemeClr val="bg2"/>
                </a:solidFill>
                <a:latin typeface="Comic Sans MS" panose="030F0702030302020204" pitchFamily="66" charset="0"/>
              </a:rPr>
              <a:t> </a:t>
            </a:r>
            <a:r>
              <a:rPr lang="nb-NO" sz="3200" b="1" dirty="0" err="1">
                <a:solidFill>
                  <a:schemeClr val="bg2"/>
                </a:solidFill>
                <a:latin typeface="Comic Sans MS" panose="030F0702030302020204" pitchFamily="66" charset="0"/>
              </a:rPr>
              <a:t>polit</a:t>
            </a:r>
            <a:endParaRPr lang="nb-NO" sz="3200" b="1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pPr algn="ctr"/>
            <a:endParaRPr lang="nb-NO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29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64B7B4-C0CB-40C7-8D51-E6A92AE35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b-NO" sz="2400" dirty="0"/>
            </a:br>
            <a:r>
              <a:rPr lang="nb-NO" b="1" dirty="0">
                <a:latin typeface="Comic Sans MS" panose="030F0702030302020204" pitchFamily="66" charset="0"/>
              </a:rPr>
              <a:t>Total </a:t>
            </a:r>
            <a:r>
              <a:rPr lang="nb-NO" b="1" dirty="0" err="1">
                <a:latin typeface="Comic Sans MS" panose="030F0702030302020204" pitchFamily="66" charset="0"/>
              </a:rPr>
              <a:t>Physical</a:t>
            </a:r>
            <a:r>
              <a:rPr lang="nb-NO" b="1" dirty="0">
                <a:latin typeface="Comic Sans MS" panose="030F0702030302020204" pitchFamily="66" charset="0"/>
              </a:rPr>
              <a:t> </a:t>
            </a:r>
            <a:r>
              <a:rPr lang="nb-NO" b="1" dirty="0" err="1">
                <a:latin typeface="Comic Sans MS" panose="030F0702030302020204" pitchFamily="66" charset="0"/>
              </a:rPr>
              <a:t>Response</a:t>
            </a:r>
            <a:r>
              <a:rPr lang="nb-NO" b="1" dirty="0">
                <a:latin typeface="Comic Sans MS" panose="030F0702030302020204" pitchFamily="66" charset="0"/>
              </a:rPr>
              <a:t> (TPR)</a:t>
            </a:r>
            <a:br>
              <a:rPr lang="nb-NO" sz="2400" b="1" dirty="0">
                <a:latin typeface="Comic Sans MS" panose="030F0702030302020204" pitchFamily="66" charset="0"/>
              </a:rPr>
            </a:br>
            <a:br>
              <a:rPr lang="nb-NO" sz="2400" b="1" dirty="0">
                <a:latin typeface="Comic Sans MS" panose="030F0702030302020204" pitchFamily="66" charset="0"/>
              </a:rPr>
            </a:br>
            <a:endParaRPr lang="nb-NO" sz="2400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D27F6AF-DB89-43CD-A2D7-293B49537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022" y="1408670"/>
            <a:ext cx="9412778" cy="4617480"/>
          </a:xfrm>
        </p:spPr>
        <p:txBody>
          <a:bodyPr/>
          <a:lstStyle/>
          <a:p>
            <a:endParaRPr lang="nb-NO" sz="2400" dirty="0">
              <a:latin typeface="Comic Sans MS" panose="030F0702030302020204" pitchFamily="66" charset="0"/>
            </a:endParaRPr>
          </a:p>
          <a:p>
            <a:r>
              <a:rPr lang="nb-NO" sz="2400" dirty="0">
                <a:latin typeface="Comic Sans MS" panose="030F0702030302020204" pitchFamily="66" charset="0"/>
              </a:rPr>
              <a:t>Du snakker engelsk og utfører bevegelser (mimikk, mim, konkreter og bilder m.m.) Alle gjentar og hermer.</a:t>
            </a:r>
          </a:p>
          <a:p>
            <a:endParaRPr lang="nb-NO" sz="2400" dirty="0">
              <a:latin typeface="Comic Sans MS" panose="030F0702030302020204" pitchFamily="66" charset="0"/>
            </a:endParaRPr>
          </a:p>
          <a:p>
            <a:r>
              <a:rPr lang="nb-NO" sz="2400" b="1" dirty="0">
                <a:hlinkClick r:id="rId3"/>
              </a:rPr>
              <a:t>https://www.youtube.com/watch?v=PXBPwtoBZ2o</a:t>
            </a:r>
            <a:endParaRPr lang="nb-NO" sz="2400" b="1" dirty="0"/>
          </a:p>
          <a:p>
            <a:r>
              <a:rPr lang="nb-NO" sz="2400" dirty="0">
                <a:latin typeface="Comic Sans MS" panose="030F0702030302020204" pitchFamily="66" charset="0"/>
                <a:hlinkClick r:id="rId4"/>
              </a:rPr>
              <a:t>https://www.youtube.com/watch?v=1NLmZ1DwF9E</a:t>
            </a:r>
            <a:endParaRPr lang="nb-NO" sz="2400" dirty="0"/>
          </a:p>
          <a:p>
            <a:endParaRPr lang="nb-NO" sz="2400" dirty="0"/>
          </a:p>
          <a:p>
            <a:endParaRPr lang="nb-NO" dirty="0">
              <a:latin typeface="Comic Sans MS" panose="030F0702030302020204" pitchFamily="66" charset="0"/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56506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6A1587D-F93B-E109-9CE4-2CCCE2202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Communication and Recast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EA957AB-15BF-4FF6-52CC-C9C30310B95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sz="2400" dirty="0">
                <a:latin typeface="Comic Sans MS" panose="030F0702030302020204" pitchFamily="66" charset="0"/>
              </a:rPr>
              <a:t>Gi instruks og aktiviser forkunnskap på norsk, så snakker vi </a:t>
            </a:r>
            <a:r>
              <a:rPr lang="nb-NO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engelsk</a:t>
            </a:r>
          </a:p>
          <a:p>
            <a:endParaRPr lang="nb-NO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nb-NO" sz="2400" i="1" dirty="0">
                <a:latin typeface="Comic Sans MS" panose="030F0702030302020204" pitchFamily="66" charset="0"/>
              </a:rPr>
              <a:t>«</a:t>
            </a:r>
            <a:r>
              <a:rPr lang="nb-NO" sz="2400" i="1" dirty="0" err="1">
                <a:latin typeface="Comic Sans MS" panose="030F0702030302020204" pitchFamily="66" charset="0"/>
              </a:rPr>
              <a:t>Sit</a:t>
            </a:r>
            <a:r>
              <a:rPr lang="nb-NO" sz="2400" i="1" dirty="0">
                <a:latin typeface="Comic Sans MS" panose="030F0702030302020204" pitchFamily="66" charset="0"/>
              </a:rPr>
              <a:t> in my V and </a:t>
            </a:r>
            <a:r>
              <a:rPr lang="nb-NO" sz="2400" i="1" dirty="0" err="1">
                <a:latin typeface="Comic Sans MS" panose="030F0702030302020204" pitchFamily="66" charset="0"/>
              </a:rPr>
              <a:t>look</a:t>
            </a:r>
            <a:r>
              <a:rPr lang="nb-NO" sz="2400" i="1" dirty="0">
                <a:latin typeface="Comic Sans MS" panose="030F0702030302020204" pitchFamily="66" charset="0"/>
              </a:rPr>
              <a:t> at me.»</a:t>
            </a:r>
          </a:p>
          <a:p>
            <a:endParaRPr lang="nb-NO" sz="2400" dirty="0">
              <a:latin typeface="Comic Sans MS" panose="030F0702030302020204" pitchFamily="66" charset="0"/>
            </a:endParaRPr>
          </a:p>
          <a:p>
            <a:r>
              <a:rPr lang="nb-NO" sz="2400" dirty="0">
                <a:latin typeface="Comic Sans MS" panose="030F0702030302020204" pitchFamily="66" charset="0"/>
              </a:rPr>
              <a:t>Samtale med hele klassen. Ingen hender i været. Det skal være bråkete slik at de beskjedne våge å være med. </a:t>
            </a:r>
          </a:p>
          <a:p>
            <a:endParaRPr lang="nb-NO" sz="2400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1F70B9-3463-2253-EA86-E9F2770CDD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sz="2400" dirty="0">
                <a:latin typeface="Comic Sans MS" panose="030F0702030302020204" pitchFamily="66" charset="0"/>
              </a:rPr>
              <a:t>«</a:t>
            </a:r>
            <a:r>
              <a:rPr lang="nb-NO" sz="2400" dirty="0" err="1">
                <a:latin typeface="Comic Sans MS" panose="030F0702030302020204" pitchFamily="66" charset="0"/>
              </a:rPr>
              <a:t>Recast</a:t>
            </a:r>
            <a:r>
              <a:rPr lang="nb-NO" sz="2400" dirty="0">
                <a:latin typeface="Comic Sans MS" panose="030F0702030302020204" pitchFamily="66" charset="0"/>
              </a:rPr>
              <a:t>» – svarer eleven på norsk? Du oversetter og svarer på engelsk og få eleven til å gjenta.</a:t>
            </a:r>
          </a:p>
          <a:p>
            <a:endParaRPr lang="nb-NO" sz="2400" dirty="0">
              <a:latin typeface="Comic Sans MS" panose="030F0702030302020204" pitchFamily="66" charset="0"/>
            </a:endParaRPr>
          </a:p>
          <a:p>
            <a:r>
              <a:rPr lang="nb-NO" sz="2400" dirty="0">
                <a:latin typeface="Comic Sans MS" panose="030F0702030302020204" pitchFamily="66" charset="0"/>
              </a:rPr>
              <a:t>«</a:t>
            </a:r>
            <a:r>
              <a:rPr lang="nb-NO" sz="2400" i="1" dirty="0">
                <a:latin typeface="Comic Sans MS" panose="030F0702030302020204" pitchFamily="66" charset="0"/>
              </a:rPr>
              <a:t>How do </a:t>
            </a:r>
            <a:r>
              <a:rPr lang="nb-NO" sz="2400" i="1" dirty="0" err="1">
                <a:latin typeface="Comic Sans MS" panose="030F0702030302020204" pitchFamily="66" charset="0"/>
              </a:rPr>
              <a:t>we</a:t>
            </a:r>
            <a:r>
              <a:rPr lang="nb-NO" sz="2400" i="1" dirty="0">
                <a:latin typeface="Comic Sans MS" panose="030F0702030302020204" pitchFamily="66" charset="0"/>
              </a:rPr>
              <a:t> </a:t>
            </a:r>
            <a:r>
              <a:rPr lang="nb-NO" sz="2400" i="1" dirty="0" err="1">
                <a:latin typeface="Comic Sans MS" panose="030F0702030302020204" pitchFamily="66" charset="0"/>
              </a:rPr>
              <a:t>say</a:t>
            </a:r>
            <a:r>
              <a:rPr lang="nb-NO" sz="2400" i="1" dirty="0">
                <a:latin typeface="Comic Sans MS" panose="030F0702030302020204" pitchFamily="66" charset="0"/>
              </a:rPr>
              <a:t> </a:t>
            </a:r>
            <a:r>
              <a:rPr lang="nb-NO" sz="2400" i="1" dirty="0" err="1">
                <a:latin typeface="Comic Sans MS" panose="030F0702030302020204" pitchFamily="66" charset="0"/>
              </a:rPr>
              <a:t>that</a:t>
            </a:r>
            <a:r>
              <a:rPr lang="nb-NO" sz="2400" i="1" dirty="0">
                <a:latin typeface="Comic Sans MS" panose="030F0702030302020204" pitchFamily="66" charset="0"/>
              </a:rPr>
              <a:t> in Norwegian?» </a:t>
            </a:r>
            <a:r>
              <a:rPr lang="nb-NO" sz="2400" dirty="0">
                <a:latin typeface="Comic Sans MS" panose="030F0702030302020204" pitchFamily="66" charset="0"/>
              </a:rPr>
              <a:t>– ikke begynn å snakke norsk selv.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215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C75AF3-5747-25AA-AAA4-D7D4CEEE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Lek og spill</a:t>
            </a:r>
            <a:br>
              <a:rPr lang="en-GB" b="1" dirty="0">
                <a:latin typeface="Comic Sans MS" panose="030F0702030302020204" pitchFamily="66" charset="0"/>
              </a:rPr>
            </a:br>
            <a:r>
              <a:rPr lang="en-GB" sz="2400" b="1" dirty="0" err="1">
                <a:latin typeface="Comic Sans MS" panose="030F0702030302020204" pitchFamily="66" charset="0"/>
              </a:rPr>
              <a:t>Bryt</a:t>
            </a:r>
            <a:r>
              <a:rPr lang="en-GB" sz="2400" b="1" dirty="0">
                <a:latin typeface="Comic Sans MS" panose="030F0702030302020204" pitchFamily="66" charset="0"/>
              </a:rPr>
              <a:t> ned den affective filter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0BF1F4B-749C-3DEB-0042-854641664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51" y="2261063"/>
            <a:ext cx="4185617" cy="37803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b="1" dirty="0" err="1">
                <a:latin typeface="Comic Sans MS" panose="030F0702030302020204" pitchFamily="66" charset="0"/>
              </a:rPr>
              <a:t>Spør</a:t>
            </a:r>
            <a:r>
              <a:rPr lang="en-GB" sz="2400" b="1" dirty="0">
                <a:latin typeface="Comic Sans MS" panose="030F0702030302020204" pitchFamily="66" charset="0"/>
              </a:rPr>
              <a:t> og </a:t>
            </a:r>
            <a:r>
              <a:rPr lang="en-GB" sz="2400" b="1" dirty="0" err="1">
                <a:latin typeface="Comic Sans MS" panose="030F0702030302020204" pitchFamily="66" charset="0"/>
              </a:rPr>
              <a:t>svar</a:t>
            </a:r>
            <a:r>
              <a:rPr lang="en-GB" sz="2400" b="1" dirty="0">
                <a:latin typeface="Comic Sans MS" panose="030F0702030302020204" pitchFamily="66" charset="0"/>
              </a:rPr>
              <a:t> </a:t>
            </a:r>
            <a:r>
              <a:rPr lang="en-GB" sz="2400" b="1" dirty="0" err="1">
                <a:latin typeface="Comic Sans MS" panose="030F0702030302020204" pitchFamily="66" charset="0"/>
              </a:rPr>
              <a:t>leker</a:t>
            </a:r>
            <a:endParaRPr lang="en-GB" sz="2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b="1" dirty="0" err="1">
                <a:latin typeface="Comic Sans MS" panose="030F0702030302020204" pitchFamily="66" charset="0"/>
              </a:rPr>
              <a:t>Innøvd</a:t>
            </a:r>
            <a:endParaRPr lang="en-GB" sz="2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Onion Rings. </a:t>
            </a:r>
          </a:p>
          <a:p>
            <a:r>
              <a:rPr lang="en-GB" sz="2400" i="1" dirty="0">
                <a:latin typeface="Comic Sans MS" panose="030F0702030302020204" pitchFamily="66" charset="0"/>
              </a:rPr>
              <a:t>Hello, how are you?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(Dialog fra </a:t>
            </a:r>
            <a:r>
              <a:rPr lang="en-GB" sz="2400" dirty="0" err="1">
                <a:latin typeface="Comic Sans MS" panose="030F0702030302020204" pitchFamily="66" charset="0"/>
              </a:rPr>
              <a:t>læreboka</a:t>
            </a:r>
            <a:r>
              <a:rPr lang="en-GB" sz="2400" dirty="0">
                <a:latin typeface="Comic Sans MS" panose="030F0702030302020204" pitchFamily="66" charset="0"/>
              </a:rPr>
              <a:t>.)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b="1" dirty="0" err="1">
                <a:latin typeface="Comic Sans MS" panose="030F0702030302020204" pitchFamily="66" charset="0"/>
              </a:rPr>
              <a:t>Spontant</a:t>
            </a:r>
            <a:endParaRPr lang="en-GB" sz="24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Non-stop paper switch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825127F-75C2-2832-4C23-32CC62ABC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202873"/>
            <a:ext cx="4185618" cy="38384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b="1" dirty="0" err="1">
                <a:latin typeface="Comic Sans MS" panose="030F0702030302020204" pitchFamily="66" charset="0"/>
              </a:rPr>
              <a:t>Senere</a:t>
            </a:r>
            <a:r>
              <a:rPr lang="en-GB" sz="2400" b="1" dirty="0">
                <a:latin typeface="Comic Sans MS" panose="030F0702030302020204" pitchFamily="66" charset="0"/>
              </a:rPr>
              <a:t> - les, </a:t>
            </a:r>
            <a:r>
              <a:rPr lang="en-GB" sz="2400" b="1" dirty="0" err="1">
                <a:latin typeface="Comic Sans MS" panose="030F0702030302020204" pitchFamily="66" charset="0"/>
              </a:rPr>
              <a:t>snakk</a:t>
            </a:r>
            <a:r>
              <a:rPr lang="en-GB" sz="2400" b="1" dirty="0">
                <a:latin typeface="Comic Sans MS" panose="030F0702030302020204" pitchFamily="66" charset="0"/>
              </a:rPr>
              <a:t>, </a:t>
            </a:r>
            <a:r>
              <a:rPr lang="en-GB" sz="2400" b="1" dirty="0" err="1">
                <a:latin typeface="Comic Sans MS" panose="030F0702030302020204" pitchFamily="66" charset="0"/>
              </a:rPr>
              <a:t>lytt</a:t>
            </a:r>
            <a:r>
              <a:rPr lang="en-GB" sz="2400" b="1" dirty="0">
                <a:latin typeface="Comic Sans MS" panose="030F0702030302020204" pitchFamily="66" charset="0"/>
              </a:rPr>
              <a:t>, </a:t>
            </a:r>
            <a:r>
              <a:rPr lang="en-GB" sz="2400" b="1" dirty="0" err="1">
                <a:latin typeface="Comic Sans MS" panose="030F0702030302020204" pitchFamily="66" charset="0"/>
              </a:rPr>
              <a:t>skriv</a:t>
            </a:r>
            <a:endParaRPr lang="en-GB" sz="2400" b="1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2400" i="1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i="1" dirty="0">
                <a:latin typeface="Comic Sans MS" panose="030F0702030302020204" pitchFamily="66" charset="0"/>
              </a:rPr>
              <a:t>Find someone who…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Information Gap</a:t>
            </a:r>
          </a:p>
        </p:txBody>
      </p:sp>
      <p:pic>
        <p:nvPicPr>
          <p:cNvPr id="7" name="Bilde 3">
            <a:extLst>
              <a:ext uri="{FF2B5EF4-FFF2-40B4-BE49-F238E27FC236}">
                <a16:creationId xmlns:a16="http://schemas.microsoft.com/office/drawing/2014/main" id="{63B22AB0-134A-C534-8511-B92B03AB5C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732" y="4272924"/>
            <a:ext cx="3141895" cy="218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972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2179C721-965E-73A1-15B5-48D57ACF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Quest 2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113A2AB-DBD7-3E5B-098E-43E323EE6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latin typeface="Comic Sans MS" panose="030F0702030302020204" pitchFamily="66" charset="0"/>
              </a:rPr>
              <a:t>Jim: Are you </a:t>
            </a:r>
            <a:r>
              <a:rPr lang="nb-NO" dirty="0" err="1">
                <a:latin typeface="Comic Sans MS" panose="030F0702030302020204" pitchFamily="66" charset="0"/>
              </a:rPr>
              <a:t>hungry</a:t>
            </a:r>
            <a:r>
              <a:rPr lang="nb-NO" dirty="0">
                <a:latin typeface="Comic Sans MS" panose="030F0702030302020204" pitchFamily="66" charset="0"/>
              </a:rPr>
              <a:t> and </a:t>
            </a:r>
            <a:r>
              <a:rPr lang="nb-NO" dirty="0" err="1">
                <a:latin typeface="Comic Sans MS" panose="030F0702030302020204" pitchFamily="66" charset="0"/>
              </a:rPr>
              <a:t>thirsty</a:t>
            </a:r>
            <a:r>
              <a:rPr lang="nb-NO" dirty="0">
                <a:latin typeface="Comic Sans MS" panose="030F0702030302020204" pitchFamily="66" charset="0"/>
              </a:rPr>
              <a:t>?</a:t>
            </a:r>
          </a:p>
          <a:p>
            <a:pPr marL="0" indent="0">
              <a:buNone/>
            </a:pPr>
            <a:r>
              <a:rPr lang="nb-NO" dirty="0" err="1">
                <a:latin typeface="Comic Sans MS" panose="030F0702030302020204" pitchFamily="66" charset="0"/>
              </a:rPr>
              <a:t>Jen</a:t>
            </a:r>
            <a:r>
              <a:rPr lang="nb-NO" dirty="0">
                <a:latin typeface="Comic Sans MS" panose="030F0702030302020204" pitchFamily="66" charset="0"/>
              </a:rPr>
              <a:t>: </a:t>
            </a:r>
            <a:r>
              <a:rPr lang="nb-NO" dirty="0" err="1">
                <a:latin typeface="Comic Sans MS" panose="030F0702030302020204" pitchFamily="66" charset="0"/>
              </a:rPr>
              <a:t>Yes</a:t>
            </a:r>
            <a:r>
              <a:rPr lang="nb-NO" dirty="0">
                <a:latin typeface="Comic Sans MS" panose="030F0702030302020204" pitchFamily="66" charset="0"/>
              </a:rPr>
              <a:t> I am.</a:t>
            </a:r>
          </a:p>
          <a:p>
            <a:pPr marL="0" indent="0">
              <a:buNone/>
            </a:pPr>
            <a:r>
              <a:rPr lang="nb-NO" dirty="0">
                <a:latin typeface="Comic Sans MS" panose="030F0702030302020204" pitchFamily="66" charset="0"/>
              </a:rPr>
              <a:t>Jim: Do you like </a:t>
            </a:r>
            <a:r>
              <a:rPr lang="nb-NO" dirty="0" err="1">
                <a:latin typeface="Comic Sans MS" panose="030F0702030302020204" pitchFamily="66" charset="0"/>
              </a:rPr>
              <a:t>soup</a:t>
            </a:r>
            <a:r>
              <a:rPr lang="nb-NO" dirty="0">
                <a:latin typeface="Comic Sans MS" panose="030F0702030302020204" pitchFamily="66" charset="0"/>
              </a:rPr>
              <a:t>?</a:t>
            </a:r>
          </a:p>
          <a:p>
            <a:pPr marL="0" indent="0">
              <a:buNone/>
            </a:pPr>
            <a:r>
              <a:rPr lang="nb-NO" dirty="0" err="1">
                <a:latin typeface="Comic Sans MS" panose="030F0702030302020204" pitchFamily="66" charset="0"/>
              </a:rPr>
              <a:t>Jen</a:t>
            </a:r>
            <a:r>
              <a:rPr lang="nb-NO" dirty="0">
                <a:latin typeface="Comic Sans MS" panose="030F0702030302020204" pitchFamily="66" charset="0"/>
              </a:rPr>
              <a:t>: </a:t>
            </a:r>
            <a:r>
              <a:rPr lang="nb-NO" dirty="0" err="1">
                <a:latin typeface="Comic Sans MS" panose="030F0702030302020204" pitchFamily="66" charset="0"/>
              </a:rPr>
              <a:t>Yes</a:t>
            </a:r>
            <a:r>
              <a:rPr lang="nb-NO" dirty="0">
                <a:latin typeface="Comic Sans MS" panose="030F0702030302020204" pitchFamily="66" charset="0"/>
              </a:rPr>
              <a:t>, I do! </a:t>
            </a:r>
            <a:r>
              <a:rPr lang="nb-NO" dirty="0" err="1">
                <a:latin typeface="Comic Sans MS" panose="030F0702030302020204" pitchFamily="66" charset="0"/>
              </a:rPr>
              <a:t>Yummy</a:t>
            </a:r>
            <a:r>
              <a:rPr lang="nb-NO" dirty="0">
                <a:latin typeface="Comic Sans MS" panose="030F0702030302020204" pitchFamily="66" charset="0"/>
              </a:rPr>
              <a:t>!</a:t>
            </a:r>
          </a:p>
          <a:p>
            <a:pPr marL="0" indent="0">
              <a:buNone/>
            </a:pPr>
            <a:r>
              <a:rPr lang="nb-NO" dirty="0">
                <a:latin typeface="Comic Sans MS" panose="030F0702030302020204" pitchFamily="66" charset="0"/>
              </a:rPr>
              <a:t>Jim: Here you </a:t>
            </a:r>
            <a:r>
              <a:rPr lang="nb-NO" dirty="0" err="1">
                <a:latin typeface="Comic Sans MS" panose="030F0702030302020204" pitchFamily="66" charset="0"/>
              </a:rPr>
              <a:t>are</a:t>
            </a:r>
            <a:r>
              <a:rPr lang="nb-NO" dirty="0"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nb-NO" dirty="0" err="1">
                <a:latin typeface="Comic Sans MS" panose="030F0702030302020204" pitchFamily="66" charset="0"/>
              </a:rPr>
              <a:t>Jen</a:t>
            </a:r>
            <a:r>
              <a:rPr lang="nb-NO" dirty="0">
                <a:latin typeface="Comic Sans MS" panose="030F0702030302020204" pitchFamily="66" charset="0"/>
              </a:rPr>
              <a:t>: </a:t>
            </a:r>
            <a:r>
              <a:rPr lang="nb-NO" dirty="0" err="1">
                <a:latin typeface="Comic Sans MS" panose="030F0702030302020204" pitchFamily="66" charset="0"/>
              </a:rPr>
              <a:t>Thank</a:t>
            </a:r>
            <a:r>
              <a:rPr lang="nb-NO" dirty="0">
                <a:latin typeface="Comic Sans MS" panose="030F0702030302020204" pitchFamily="66" charset="0"/>
              </a:rPr>
              <a:t> you. YUK! </a:t>
            </a:r>
            <a:r>
              <a:rPr lang="nb-NO" dirty="0" err="1">
                <a:latin typeface="Comic Sans MS" panose="030F0702030302020204" pitchFamily="66" charset="0"/>
              </a:rPr>
              <a:t>What</a:t>
            </a:r>
            <a:r>
              <a:rPr lang="nb-NO" dirty="0">
                <a:latin typeface="Comic Sans MS" panose="030F0702030302020204" pitchFamily="66" charset="0"/>
              </a:rPr>
              <a:t> is in </a:t>
            </a:r>
            <a:r>
              <a:rPr lang="nb-NO" dirty="0" err="1">
                <a:latin typeface="Comic Sans MS" panose="030F0702030302020204" pitchFamily="66" charset="0"/>
              </a:rPr>
              <a:t>this</a:t>
            </a:r>
            <a:r>
              <a:rPr lang="nb-NO" dirty="0">
                <a:latin typeface="Comic Sans MS" panose="030F0702030302020204" pitchFamily="66" charset="0"/>
              </a:rPr>
              <a:t> </a:t>
            </a:r>
            <a:r>
              <a:rPr lang="nb-NO" dirty="0" err="1">
                <a:latin typeface="Comic Sans MS" panose="030F0702030302020204" pitchFamily="66" charset="0"/>
              </a:rPr>
              <a:t>soup</a:t>
            </a:r>
            <a:r>
              <a:rPr lang="nb-NO" dirty="0">
                <a:latin typeface="Comic Sans MS" panose="030F0702030302020204" pitchFamily="66" charset="0"/>
              </a:rPr>
              <a:t>?</a:t>
            </a:r>
          </a:p>
          <a:p>
            <a:pPr marL="0" indent="0">
              <a:buNone/>
            </a:pPr>
            <a:endParaRPr lang="nb-NO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b-NO" sz="1400" dirty="0">
                <a:latin typeface="Comic Sans MS" panose="030F0702030302020204" pitchFamily="66" charset="0"/>
              </a:rPr>
              <a:t>(bokstaver J og Y, og språklydene deres. )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701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5E88DE-4BEB-C904-1F89-A8372DE56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latin typeface="Comic Sans MS" panose="030F0702030302020204" pitchFamily="66" charset="0"/>
              </a:rPr>
              <a:t>Leseopplæring</a:t>
            </a:r>
            <a:endParaRPr lang="en-GB" b="1" dirty="0">
              <a:latin typeface="Comic Sans MS" panose="030F0702030302020204" pitchFamily="66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0ADDE2-7543-AE94-7830-9CD59764F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44 </a:t>
            </a:r>
            <a:r>
              <a:rPr lang="en-US" sz="3600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språklyder</a:t>
            </a:r>
            <a:r>
              <a:rPr lang="en-US" sz="36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men bare 26 </a:t>
            </a:r>
            <a:r>
              <a:rPr lang="en-US" sz="3600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bokstaver</a:t>
            </a:r>
            <a:endParaRPr lang="en-GB" sz="3600" dirty="0"/>
          </a:p>
        </p:txBody>
      </p:sp>
      <p:pic>
        <p:nvPicPr>
          <p:cNvPr id="4" name="Plassholder for innhold 3" descr="Et bilde som inneholder tekst, Font, skjermbilde, hvit&#10;&#10;Automatisk generert beskrivelse">
            <a:extLst>
              <a:ext uri="{FF2B5EF4-FFF2-40B4-BE49-F238E27FC236}">
                <a16:creationId xmlns:a16="http://schemas.microsoft.com/office/drawing/2014/main" id="{711C5D50-1ADC-95C7-B512-3248320D1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0719" y="3045906"/>
            <a:ext cx="3489897" cy="320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852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3CEA7006-23AD-9CD9-CF89-B4DEEDE00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nb-NO" altLang="nb-NO" sz="3400" b="1">
                <a:solidFill>
                  <a:srgbClr val="FFFFFF"/>
                </a:solidFill>
                <a:latin typeface="Comic Sans MS" panose="030F0702030302020204" pitchFamily="66" charset="0"/>
              </a:rPr>
              <a:t>Progresjon i leseopplæring</a:t>
            </a:r>
            <a:endParaRPr lang="en-GB" sz="3400">
              <a:solidFill>
                <a:srgbClr val="FFFFFF"/>
              </a:solidFill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84F75BE2-CABB-DF5F-FA72-47DC64A69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560" y="591344"/>
            <a:ext cx="10524240" cy="558561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  <a:defRPr/>
            </a:pPr>
            <a:r>
              <a:rPr lang="nb-NO" sz="2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PROGRESJON</a:t>
            </a:r>
          </a:p>
          <a:p>
            <a:pPr marL="0" indent="0">
              <a:buNone/>
              <a:defRPr/>
            </a:pPr>
            <a:endParaRPr lang="nb-NO" sz="2600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2600" dirty="0">
                <a:latin typeface="Comic Sans MS" panose="030F0702030302020204" pitchFamily="66" charset="0"/>
              </a:rPr>
              <a:t>Fonemisk bevissthet, les ordbilder og ”</a:t>
            </a:r>
            <a:r>
              <a:rPr lang="nb-NO" sz="2600" dirty="0" err="1">
                <a:latin typeface="Comic Sans MS" panose="030F0702030302020204" pitchFamily="66" charset="0"/>
              </a:rPr>
              <a:t>language</a:t>
            </a:r>
            <a:r>
              <a:rPr lang="nb-NO" sz="2600" dirty="0">
                <a:latin typeface="Comic Sans MS" panose="030F0702030302020204" pitchFamily="66" charset="0"/>
              </a:rPr>
              <a:t> </a:t>
            </a:r>
            <a:r>
              <a:rPr lang="nb-NO" sz="2600" dirty="0" err="1">
                <a:latin typeface="Comic Sans MS" panose="030F0702030302020204" pitchFamily="66" charset="0"/>
              </a:rPr>
              <a:t>chunks</a:t>
            </a:r>
            <a:r>
              <a:rPr lang="nb-NO" sz="2600" dirty="0">
                <a:latin typeface="Comic Sans MS" panose="030F0702030302020204" pitchFamily="66" charset="0"/>
              </a:rPr>
              <a:t>”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2600" dirty="0">
                <a:latin typeface="Comic Sans MS" panose="030F0702030302020204" pitchFamily="66" charset="0"/>
              </a:rPr>
              <a:t>Konsonanter </a:t>
            </a:r>
            <a:r>
              <a:rPr lang="nb-NO" sz="2600" b="1" i="1" dirty="0">
                <a:solidFill>
                  <a:srgbClr val="0070C0"/>
                </a:solidFill>
                <a:latin typeface="Comic Sans MS" panose="030F0702030302020204" pitchFamily="66" charset="0"/>
              </a:rPr>
              <a:t>c j r w y z</a:t>
            </a:r>
            <a:r>
              <a:rPr lang="nb-NO" sz="2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nb-NO" sz="2600" dirty="0">
                <a:latin typeface="Comic Sans MS" panose="030F0702030302020204" pitchFamily="66" charset="0"/>
              </a:rPr>
              <a:t>og korte vokaler </a:t>
            </a:r>
            <a:r>
              <a:rPr lang="nb-NO" sz="26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a,e,i,o,u</a:t>
            </a:r>
            <a:endParaRPr lang="nb-NO" sz="2600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2600" dirty="0">
                <a:latin typeface="Comic Sans MS" panose="030F0702030302020204" pitchFamily="66" charset="0"/>
              </a:rPr>
              <a:t>Les lydrette ord CVC f.eks. </a:t>
            </a:r>
            <a:r>
              <a:rPr lang="nb-NO" sz="2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b</a:t>
            </a:r>
            <a:r>
              <a:rPr lang="nb-NO" sz="2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nb-NO" sz="2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d, l</a:t>
            </a:r>
            <a:r>
              <a:rPr lang="nb-NO" sz="2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nb-NO" sz="2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g, </a:t>
            </a:r>
            <a:r>
              <a:rPr lang="nb-NO" sz="2600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</a:t>
            </a:r>
            <a:r>
              <a:rPr lang="nb-NO" sz="26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nb-NO" sz="2600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t</a:t>
            </a:r>
            <a:r>
              <a:rPr lang="nb-NO" sz="2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, c</a:t>
            </a:r>
            <a:r>
              <a:rPr lang="nb-NO" sz="2600" i="1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nb-NO" sz="2600" i="1" dirty="0">
                <a:solidFill>
                  <a:srgbClr val="0070C0"/>
                </a:solidFill>
                <a:latin typeface="Comic Sans MS" panose="030F0702030302020204" pitchFamily="66" charset="0"/>
              </a:rPr>
              <a:t>t, </a:t>
            </a:r>
            <a:r>
              <a:rPr lang="nb-NO" sz="2600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</a:t>
            </a:r>
            <a:r>
              <a:rPr lang="nb-NO" sz="2600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nb-NO" sz="2600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</a:t>
            </a:r>
            <a:endParaRPr lang="nb-NO" sz="26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2600" dirty="0">
                <a:latin typeface="Comic Sans MS" panose="030F0702030302020204" pitchFamily="66" charset="0"/>
              </a:rPr>
              <a:t>Automatiser de 25 små ordene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2600" i="1" dirty="0" err="1">
                <a:latin typeface="Comic Sans MS" panose="030F0702030302020204" pitchFamily="66" charset="0"/>
              </a:rPr>
              <a:t>ch</a:t>
            </a:r>
            <a:r>
              <a:rPr lang="nb-NO" sz="2600" i="1" dirty="0">
                <a:latin typeface="Comic Sans MS" panose="030F0702030302020204" pitchFamily="66" charset="0"/>
              </a:rPr>
              <a:t>-, </a:t>
            </a:r>
            <a:r>
              <a:rPr lang="nb-NO" sz="2600" i="1" dirty="0" err="1">
                <a:latin typeface="Comic Sans MS" panose="030F0702030302020204" pitchFamily="66" charset="0"/>
              </a:rPr>
              <a:t>sh</a:t>
            </a:r>
            <a:r>
              <a:rPr lang="nb-NO" sz="2600" i="1" dirty="0">
                <a:latin typeface="Comic Sans MS" panose="030F0702030302020204" pitchFamily="66" charset="0"/>
              </a:rPr>
              <a:t>-, </a:t>
            </a:r>
            <a:r>
              <a:rPr lang="nb-NO" sz="2600" i="1" dirty="0" err="1">
                <a:latin typeface="Comic Sans MS" panose="030F0702030302020204" pitchFamily="66" charset="0"/>
              </a:rPr>
              <a:t>th</a:t>
            </a:r>
            <a:r>
              <a:rPr lang="nb-NO" sz="2600" i="1" dirty="0">
                <a:latin typeface="Comic Sans MS" panose="030F0702030302020204" pitchFamily="66" charset="0"/>
              </a:rPr>
              <a:t>-, </a:t>
            </a:r>
            <a:r>
              <a:rPr lang="nb-NO" sz="2600" i="1" dirty="0" err="1">
                <a:latin typeface="Comic Sans MS" panose="030F0702030302020204" pitchFamily="66" charset="0"/>
              </a:rPr>
              <a:t>qu</a:t>
            </a:r>
            <a:r>
              <a:rPr lang="nb-NO" sz="2600" i="1" dirty="0">
                <a:latin typeface="Comic Sans MS" panose="030F0702030302020204" pitchFamily="66" charset="0"/>
              </a:rPr>
              <a:t>-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2600" dirty="0">
                <a:latin typeface="Comic Sans MS" panose="030F0702030302020204" pitchFamily="66" charset="0"/>
              </a:rPr>
              <a:t>Long </a:t>
            </a:r>
            <a:r>
              <a:rPr lang="nb-NO" sz="2600" dirty="0" err="1">
                <a:latin typeface="Comic Sans MS" panose="030F0702030302020204" pitchFamily="66" charset="0"/>
              </a:rPr>
              <a:t>vowels</a:t>
            </a:r>
            <a:r>
              <a:rPr lang="nb-NO" sz="2600" dirty="0">
                <a:latin typeface="Comic Sans MS" panose="030F0702030302020204" pitchFamily="66" charset="0"/>
              </a:rPr>
              <a:t>: </a:t>
            </a:r>
            <a:r>
              <a:rPr lang="nb-NO" sz="2600" i="1" dirty="0">
                <a:latin typeface="Comic Sans MS" panose="030F0702030302020204" pitchFamily="66" charset="0"/>
              </a:rPr>
              <a:t>-</a:t>
            </a:r>
            <a:r>
              <a:rPr lang="nb-NO" sz="2600" i="1" dirty="0" err="1">
                <a:latin typeface="Comic Sans MS" panose="030F0702030302020204" pitchFamily="66" charset="0"/>
              </a:rPr>
              <a:t>ay</a:t>
            </a:r>
            <a:r>
              <a:rPr lang="nb-NO" sz="2600" i="1" dirty="0">
                <a:latin typeface="Comic Sans MS" panose="030F0702030302020204" pitchFamily="66" charset="0"/>
              </a:rPr>
              <a:t>, -</a:t>
            </a:r>
            <a:r>
              <a:rPr lang="nb-NO" sz="2600" i="1" dirty="0" err="1">
                <a:latin typeface="Comic Sans MS" panose="030F0702030302020204" pitchFamily="66" charset="0"/>
              </a:rPr>
              <a:t>ee</a:t>
            </a:r>
            <a:r>
              <a:rPr lang="nb-NO" sz="2600" i="1" dirty="0">
                <a:latin typeface="Comic Sans MS" panose="030F0702030302020204" pitchFamily="66" charset="0"/>
              </a:rPr>
              <a:t>, -</a:t>
            </a:r>
            <a:r>
              <a:rPr lang="nb-NO" sz="2600" i="1" dirty="0" err="1">
                <a:latin typeface="Comic Sans MS" panose="030F0702030302020204" pitchFamily="66" charset="0"/>
              </a:rPr>
              <a:t>igh</a:t>
            </a:r>
            <a:r>
              <a:rPr lang="nb-NO" sz="2600" i="1" dirty="0">
                <a:latin typeface="Comic Sans MS" panose="030F0702030302020204" pitchFamily="66" charset="0"/>
              </a:rPr>
              <a:t>, - </a:t>
            </a:r>
            <a:r>
              <a:rPr lang="nb-NO" sz="2600" i="1" dirty="0" err="1">
                <a:latin typeface="Comic Sans MS" panose="030F0702030302020204" pitchFamily="66" charset="0"/>
              </a:rPr>
              <a:t>ow</a:t>
            </a:r>
            <a:r>
              <a:rPr lang="nb-NO" sz="2600" i="1" dirty="0">
                <a:latin typeface="Comic Sans MS" panose="030F0702030302020204" pitchFamily="66" charset="0"/>
              </a:rPr>
              <a:t>, -</a:t>
            </a:r>
            <a:r>
              <a:rPr lang="nb-NO" sz="2600" i="1" dirty="0" err="1">
                <a:latin typeface="Comic Sans MS" panose="030F0702030302020204" pitchFamily="66" charset="0"/>
              </a:rPr>
              <a:t>ew</a:t>
            </a:r>
            <a:endParaRPr lang="nb-NO" sz="2600" i="1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2600" dirty="0">
                <a:latin typeface="Comic Sans MS" panose="030F0702030302020204" pitchFamily="66" charset="0"/>
              </a:rPr>
              <a:t>Andre «</a:t>
            </a:r>
            <a:r>
              <a:rPr lang="nb-NO" sz="2600" dirty="0" err="1">
                <a:latin typeface="Comic Sans MS" panose="030F0702030302020204" pitchFamily="66" charset="0"/>
              </a:rPr>
              <a:t>long</a:t>
            </a:r>
            <a:r>
              <a:rPr lang="nb-NO" sz="2600" dirty="0">
                <a:latin typeface="Comic Sans MS" panose="030F0702030302020204" pitchFamily="66" charset="0"/>
              </a:rPr>
              <a:t> </a:t>
            </a:r>
            <a:r>
              <a:rPr lang="nb-NO" sz="2600" dirty="0" err="1">
                <a:latin typeface="Comic Sans MS" panose="030F0702030302020204" pitchFamily="66" charset="0"/>
              </a:rPr>
              <a:t>vowel</a:t>
            </a:r>
            <a:r>
              <a:rPr lang="nb-NO" sz="2600" dirty="0">
                <a:latin typeface="Comic Sans MS" panose="030F0702030302020204" pitchFamily="66" charset="0"/>
              </a:rPr>
              <a:t>» stavemønstre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2600" dirty="0" err="1">
                <a:latin typeface="Comic Sans MS" panose="030F0702030302020204" pitchFamily="66" charset="0"/>
              </a:rPr>
              <a:t>Sight</a:t>
            </a:r>
            <a:r>
              <a:rPr lang="nb-NO" sz="2600" dirty="0">
                <a:latin typeface="Comic Sans MS" panose="030F0702030302020204" pitchFamily="66" charset="0"/>
              </a:rPr>
              <a:t> Words (</a:t>
            </a:r>
            <a:r>
              <a:rPr lang="nb-NO" sz="2600" dirty="0" err="1">
                <a:latin typeface="Comic Sans MS" panose="030F0702030302020204" pitchFamily="66" charset="0"/>
              </a:rPr>
              <a:t>Tricky</a:t>
            </a:r>
            <a:r>
              <a:rPr lang="nb-NO" sz="2600" dirty="0">
                <a:latin typeface="Comic Sans MS" panose="030F0702030302020204" pitchFamily="66" charset="0"/>
              </a:rPr>
              <a:t> Words) and Word Families: </a:t>
            </a:r>
            <a:r>
              <a:rPr lang="nb-NO" sz="2600" i="1" dirty="0" err="1">
                <a:latin typeface="Comic Sans MS" panose="030F0702030302020204" pitchFamily="66" charset="0"/>
              </a:rPr>
              <a:t>tion</a:t>
            </a:r>
            <a:r>
              <a:rPr lang="nb-NO" sz="2600" i="1" dirty="0">
                <a:latin typeface="Comic Sans MS" panose="030F0702030302020204" pitchFamily="66" charset="0"/>
              </a:rPr>
              <a:t>, </a:t>
            </a:r>
            <a:r>
              <a:rPr lang="nb-NO" sz="2600" i="1" dirty="0" err="1">
                <a:latin typeface="Comic Sans MS" panose="030F0702030302020204" pitchFamily="66" charset="0"/>
              </a:rPr>
              <a:t>ought</a:t>
            </a:r>
            <a:r>
              <a:rPr lang="nb-NO" sz="2600" i="1" dirty="0">
                <a:latin typeface="Comic Sans MS" panose="030F0702030302020204" pitchFamily="66" charset="0"/>
              </a:rPr>
              <a:t>, </a:t>
            </a:r>
            <a:r>
              <a:rPr lang="nb-NO" sz="2600" i="1" dirty="0" err="1">
                <a:latin typeface="Comic Sans MS" panose="030F0702030302020204" pitchFamily="66" charset="0"/>
              </a:rPr>
              <a:t>ould</a:t>
            </a:r>
            <a:r>
              <a:rPr lang="nb-NO" sz="2600" i="1" dirty="0">
                <a:latin typeface="Comic Sans MS" panose="030F0702030302020204" pitchFamily="66" charset="0"/>
              </a:rPr>
              <a:t>.</a:t>
            </a:r>
            <a:endParaRPr lang="en-GB" sz="2600" dirty="0"/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1696586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DFABD1FC-6E19-444C-CBA0-4BA9E0AB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altLang="nb-NO" sz="51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Helordslesing</a:t>
            </a:r>
            <a:r>
              <a:rPr lang="en-US" altLang="nb-NO" sz="51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(</a:t>
            </a:r>
            <a:r>
              <a:rPr lang="en-US" altLang="nb-NO" sz="51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logolesing</a:t>
            </a:r>
            <a:r>
              <a:rPr lang="en-US" altLang="nb-NO" sz="51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br>
              <a:rPr lang="en-US" sz="5100" kern="1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5100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5E9531F-9BA1-617E-B7C0-FAB11A6E1FB2}"/>
              </a:ext>
            </a:extLst>
          </p:cNvPr>
          <p:cNvSpPr txBox="1"/>
          <p:nvPr/>
        </p:nvSpPr>
        <p:spPr>
          <a:xfrm>
            <a:off x="841512" y="3602037"/>
            <a:ext cx="5087631" cy="2133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Quest 1</a:t>
            </a:r>
          </a:p>
        </p:txBody>
      </p:sp>
      <p:pic>
        <p:nvPicPr>
          <p:cNvPr id="5" name="Plassholder for innhold 3">
            <a:extLst>
              <a:ext uri="{FF2B5EF4-FFF2-40B4-BE49-F238E27FC236}">
                <a16:creationId xmlns:a16="http://schemas.microsoft.com/office/drawing/2014/main" id="{BD4C4A53-9D67-CC10-043D-455ED9A15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36" y="1300899"/>
            <a:ext cx="4256175" cy="5287174"/>
          </a:xfrm>
          <a:custGeom>
            <a:avLst/>
            <a:gdLst/>
            <a:ahLst/>
            <a:cxnLst/>
            <a:rect l="l" t="t" r="r" b="b"/>
            <a:pathLst>
              <a:path w="5051479" h="5503900">
                <a:moveTo>
                  <a:pt x="151948" y="0"/>
                </a:moveTo>
                <a:lnTo>
                  <a:pt x="4899531" y="0"/>
                </a:lnTo>
                <a:cubicBezTo>
                  <a:pt x="4983450" y="0"/>
                  <a:pt x="5051479" y="68029"/>
                  <a:pt x="5051479" y="151948"/>
                </a:cubicBezTo>
                <a:lnTo>
                  <a:pt x="5051479" y="5351952"/>
                </a:lnTo>
                <a:cubicBezTo>
                  <a:pt x="5051479" y="5435871"/>
                  <a:pt x="4983450" y="5503900"/>
                  <a:pt x="4899531" y="5503900"/>
                </a:cubicBezTo>
                <a:lnTo>
                  <a:pt x="151948" y="5503900"/>
                </a:lnTo>
                <a:cubicBezTo>
                  <a:pt x="68029" y="5503900"/>
                  <a:pt x="0" y="5435871"/>
                  <a:pt x="0" y="5351952"/>
                </a:cubicBezTo>
                <a:lnTo>
                  <a:pt x="0" y="151948"/>
                </a:lnTo>
                <a:cubicBezTo>
                  <a:pt x="0" y="68029"/>
                  <a:pt x="68029" y="0"/>
                  <a:pt x="151948" y="0"/>
                </a:cubicBezTo>
                <a:close/>
              </a:path>
            </a:pathLst>
          </a:custGeom>
          <a:solidFill>
            <a:srgbClr val="6A6E77"/>
          </a:solidFill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0D235D37-DB1E-24F4-CAB1-0678B132201B}"/>
              </a:ext>
            </a:extLst>
          </p:cNvPr>
          <p:cNvSpPr txBox="1"/>
          <p:nvPr/>
        </p:nvSpPr>
        <p:spPr>
          <a:xfrm>
            <a:off x="8210746" y="604258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Quest 1</a:t>
            </a:r>
          </a:p>
        </p:txBody>
      </p:sp>
    </p:spTree>
    <p:extLst>
      <p:ext uri="{BB962C8B-B14F-4D97-AF65-F5344CB8AC3E}">
        <p14:creationId xmlns:p14="http://schemas.microsoft.com/office/powerpoint/2010/main" val="114890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0536DCA-3E3B-792B-9072-66AFD4D5C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latin typeface="Comic Sans MS" panose="030F0702030302020204" pitchFamily="66" charset="0"/>
              </a:rPr>
              <a:t>Helordslesing</a:t>
            </a:r>
            <a:r>
              <a:rPr lang="en-US" sz="5400" dirty="0">
                <a:latin typeface="Comic Sans MS" panose="030F0702030302020204" pitchFamily="66" charset="0"/>
              </a:rPr>
              <a:t> med </a:t>
            </a:r>
            <a:r>
              <a:rPr lang="en-US" sz="5400" i="1" dirty="0">
                <a:latin typeface="Comic Sans MS" panose="030F0702030302020204" pitchFamily="66" charset="0"/>
              </a:rPr>
              <a:t>flash cards</a:t>
            </a:r>
            <a:endParaRPr lang="en-US" sz="5400" dirty="0">
              <a:latin typeface="Comic Sans MS" panose="030F0702030302020204" pitchFamily="66" charset="0"/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53488C5-D6D4-B7D3-49E3-AE0E0AAA4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2" y="2071316"/>
            <a:ext cx="6834147" cy="41191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 sz="2400" i="1" dirty="0">
              <a:latin typeface="Comic Sans MS" panose="030F0702030302020204" pitchFamily="66" charset="0"/>
            </a:endParaRPr>
          </a:p>
          <a:p>
            <a:r>
              <a:rPr lang="en-US" sz="2400" i="1" dirty="0">
                <a:latin typeface="Comic Sans MS" panose="030F0702030302020204" pitchFamily="66" charset="0"/>
              </a:rPr>
              <a:t>Quickly, slowly, strangely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Korles 6 </a:t>
            </a:r>
            <a:r>
              <a:rPr lang="en-US" sz="2400" dirty="0" err="1">
                <a:latin typeface="Comic Sans MS" panose="030F0702030302020204" pitchFamily="66" charset="0"/>
              </a:rPr>
              <a:t>ord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rytmisk</a:t>
            </a:r>
            <a:r>
              <a:rPr lang="en-US" sz="2400" dirty="0">
                <a:latin typeface="Comic Sans MS" panose="030F0702030302020204" pitchFamily="66" charset="0"/>
              </a:rPr>
              <a:t>. Ta </a:t>
            </a:r>
            <a:r>
              <a:rPr lang="en-US" sz="2400" dirty="0" err="1">
                <a:latin typeface="Comic Sans MS" panose="030F0702030302020204" pitchFamily="66" charset="0"/>
              </a:rPr>
              <a:t>vekk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ett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etter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ett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Si </a:t>
            </a:r>
            <a:r>
              <a:rPr lang="en-US" sz="2400" dirty="0" err="1">
                <a:latin typeface="Comic Sans MS" panose="030F0702030302020204" pitchFamily="66" charset="0"/>
              </a:rPr>
              <a:t>ett</a:t>
            </a:r>
            <a:r>
              <a:rPr lang="en-US" sz="2400" dirty="0">
                <a:latin typeface="Comic Sans MS" panose="030F0702030302020204" pitchFamily="66" charset="0"/>
              </a:rPr>
              <a:t> av </a:t>
            </a:r>
            <a:r>
              <a:rPr lang="en-US" sz="2400" dirty="0" err="1">
                <a:latin typeface="Comic Sans MS" panose="030F0702030302020204" pitchFamily="66" charset="0"/>
              </a:rPr>
              <a:t>ordene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uten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stemme</a:t>
            </a:r>
            <a:r>
              <a:rPr lang="en-US" sz="2400" dirty="0">
                <a:latin typeface="Comic Sans MS" panose="030F0702030302020204" pitchFamily="66" charset="0"/>
              </a:rPr>
              <a:t>. Elevene </a:t>
            </a:r>
            <a:r>
              <a:rPr lang="en-US" sz="2400" dirty="0" err="1">
                <a:latin typeface="Comic Sans MS" panose="030F0702030302020204" pitchFamily="66" charset="0"/>
              </a:rPr>
              <a:t>gjetter</a:t>
            </a:r>
            <a:endParaRPr lang="en-US" sz="24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Lag </a:t>
            </a:r>
            <a:r>
              <a:rPr lang="en-US" sz="2400" dirty="0" err="1">
                <a:latin typeface="Comic Sans MS" panose="030F0702030302020204" pitchFamily="66" charset="0"/>
              </a:rPr>
              <a:t>gåter</a:t>
            </a:r>
            <a:r>
              <a:rPr lang="en-US" sz="2400" dirty="0">
                <a:latin typeface="Comic Sans MS" panose="030F0702030302020204" pitchFamily="66" charset="0"/>
              </a:rPr>
              <a:t> om </a:t>
            </a:r>
            <a:r>
              <a:rPr lang="en-US" sz="2400" dirty="0" err="1">
                <a:latin typeface="Comic Sans MS" panose="030F0702030302020204" pitchFamily="66" charset="0"/>
              </a:rPr>
              <a:t>bildene</a:t>
            </a:r>
            <a:r>
              <a:rPr lang="en-US" sz="2400" dirty="0">
                <a:latin typeface="Comic Sans MS" panose="030F0702030302020204" pitchFamily="66" charset="0"/>
              </a:rPr>
              <a:t>: «</a:t>
            </a:r>
            <a:r>
              <a:rPr lang="en-US" sz="2400" i="1" dirty="0">
                <a:latin typeface="Comic Sans MS" panose="030F0702030302020204" pitchFamily="66" charset="0"/>
              </a:rPr>
              <a:t>It is big and grey</a:t>
            </a:r>
            <a:r>
              <a:rPr lang="en-US" sz="2400" dirty="0">
                <a:latin typeface="Comic Sans MS" panose="030F0702030302020204" pitchFamily="66" charset="0"/>
              </a:rPr>
              <a:t>.» </a:t>
            </a:r>
          </a:p>
          <a:p>
            <a:r>
              <a:rPr lang="en-US" sz="2400" dirty="0" err="1">
                <a:latin typeface="Comic Sans MS" panose="030F0702030302020204" pitchFamily="66" charset="0"/>
              </a:rPr>
              <a:t>Kims</a:t>
            </a:r>
            <a:r>
              <a:rPr lang="en-US" sz="2400" dirty="0">
                <a:latin typeface="Comic Sans MS" panose="030F0702030302020204" pitchFamily="66" charset="0"/>
              </a:rPr>
              <a:t> Game 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Gi elevene 1 min. til å </a:t>
            </a:r>
            <a:r>
              <a:rPr lang="en-US" sz="2400" dirty="0" err="1">
                <a:latin typeface="Comic Sans MS" panose="030F0702030302020204" pitchFamily="66" charset="0"/>
              </a:rPr>
              <a:t>huske</a:t>
            </a:r>
            <a:r>
              <a:rPr lang="en-US" sz="2400" dirty="0">
                <a:latin typeface="Comic Sans MS" panose="030F0702030302020204" pitchFamily="66" charset="0"/>
              </a:rPr>
              <a:t> 12 ordbilder. TP </a:t>
            </a:r>
            <a:r>
              <a:rPr lang="en-US" sz="2400" dirty="0" err="1">
                <a:latin typeface="Comic Sans MS" panose="030F0702030302020204" pitchFamily="66" charset="0"/>
              </a:rPr>
              <a:t>skriver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ned</a:t>
            </a:r>
            <a:r>
              <a:rPr lang="en-US" sz="2400" dirty="0">
                <a:latin typeface="Comic Sans MS" panose="030F0702030302020204" pitchFamily="66" charset="0"/>
              </a:rPr>
              <a:t>/</a:t>
            </a:r>
            <a:r>
              <a:rPr lang="en-US" sz="2400" dirty="0" err="1">
                <a:latin typeface="Comic Sans MS" panose="030F0702030302020204" pitchFamily="66" charset="0"/>
              </a:rPr>
              <a:t>tegner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så</a:t>
            </a:r>
            <a:r>
              <a:rPr lang="en-US" sz="2400" dirty="0">
                <a:latin typeface="Comic Sans MS" panose="030F0702030302020204" pitchFamily="66" charset="0"/>
              </a:rPr>
              <a:t> mange de </a:t>
            </a:r>
            <a:r>
              <a:rPr lang="en-US" sz="2400" dirty="0" err="1">
                <a:latin typeface="Comic Sans MS" panose="030F0702030302020204" pitchFamily="66" charset="0"/>
              </a:rPr>
              <a:t>kan.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49794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76562588-7C17-ED50-8C9C-0B40605E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338" y="673769"/>
            <a:ext cx="3546397" cy="4438557"/>
          </a:xfrm>
        </p:spPr>
        <p:txBody>
          <a:bodyPr anchor="t">
            <a:normAutofit/>
          </a:bodyPr>
          <a:lstStyle/>
          <a:p>
            <a:br>
              <a:rPr lang="nb-NO" altLang="nb-NO" sz="5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nb-NO" altLang="nb-NO" sz="5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nb-NO" altLang="nb-NO" sz="5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Let’s</a:t>
            </a:r>
            <a:r>
              <a:rPr lang="nb-NO" altLang="nb-NO" sz="5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altLang="nb-NO" sz="5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begin</a:t>
            </a:r>
            <a:r>
              <a:rPr lang="nb-NO" altLang="nb-NO" sz="5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at </a:t>
            </a:r>
            <a:r>
              <a:rPr lang="nb-NO" altLang="nb-NO" sz="5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nb-NO" altLang="nb-NO" sz="5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altLang="nb-NO" sz="5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beginning</a:t>
            </a:r>
            <a:endParaRPr lang="en-GB" sz="5000" dirty="0">
              <a:solidFill>
                <a:schemeClr val="tx1"/>
              </a:solidFill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5F8BCB67-5F15-37E2-4D98-8DEF43B33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131" y="882315"/>
            <a:ext cx="6562622" cy="52946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nb-NO" sz="2200" dirty="0"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nb-NO" sz="2800" dirty="0">
                <a:latin typeface="Comic Sans MS" panose="030F0702030302020204" pitchFamily="66" charset="0"/>
              </a:rPr>
              <a:t>Vi bygger på elevens kunnskap om norsk skriftspråk. </a:t>
            </a:r>
          </a:p>
          <a:p>
            <a:pPr marL="0" indent="0">
              <a:buNone/>
              <a:defRPr/>
            </a:pPr>
            <a:endParaRPr lang="nb-NO" sz="2800" dirty="0"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nb-NO" sz="2800" dirty="0">
                <a:latin typeface="Comic Sans MS" panose="030F0702030302020204" pitchFamily="66" charset="0"/>
              </a:rPr>
              <a:t>Vi vet hvilke språklyder hører til disse </a:t>
            </a:r>
            <a:r>
              <a:rPr lang="nb-NO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konsonantene.</a:t>
            </a:r>
            <a:r>
              <a:rPr lang="nb-NO" sz="2800" dirty="0">
                <a:latin typeface="Comic Sans MS" panose="030F0702030302020204" pitchFamily="66" charset="0"/>
              </a:rPr>
              <a:t> De er like på norsk og på engelsk:</a:t>
            </a:r>
          </a:p>
          <a:p>
            <a:pPr marL="0" indent="0">
              <a:buNone/>
              <a:defRPr/>
            </a:pPr>
            <a:r>
              <a:rPr lang="nb-NO" sz="2800" dirty="0">
                <a:latin typeface="Comic Sans MS" panose="030F0702030302020204" pitchFamily="66" charset="0"/>
              </a:rPr>
              <a:t>    </a:t>
            </a:r>
            <a:r>
              <a:rPr lang="en-US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b d f g h k (l) m n p s t v</a:t>
            </a:r>
            <a:endParaRPr lang="nb-NO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endParaRPr lang="nb-NO" sz="2800" dirty="0"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nb-NO" sz="2800" dirty="0">
                <a:latin typeface="Comic Sans MS" panose="030F0702030302020204" pitchFamily="66" charset="0"/>
              </a:rPr>
              <a:t>Vi må fokusere på de som er annerledes: </a:t>
            </a:r>
          </a:p>
          <a:p>
            <a:pPr marL="0" indent="0" algn="ctr">
              <a:buNone/>
              <a:defRPr/>
            </a:pPr>
            <a:r>
              <a:rPr lang="nb-NO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  </a:t>
            </a:r>
            <a:r>
              <a:rPr lang="nb-NO" sz="43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 j r w y z</a:t>
            </a:r>
          </a:p>
          <a:p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83615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408420" y="1280680"/>
            <a:ext cx="7375161" cy="1325563"/>
          </a:xfrm>
        </p:spPr>
        <p:txBody>
          <a:bodyPr anchor="b">
            <a:normAutofit fontScale="90000"/>
          </a:bodyPr>
          <a:lstStyle/>
          <a:p>
            <a:pPr algn="ctr">
              <a:defRPr/>
            </a:pPr>
            <a:r>
              <a:rPr lang="nb-NO" altLang="nb-NO" sz="36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Fonemisk bevissthet</a:t>
            </a:r>
            <a:br>
              <a:rPr lang="en-GB" sz="3600" dirty="0"/>
            </a:br>
            <a:r>
              <a:rPr lang="nb-NO" dirty="0">
                <a:solidFill>
                  <a:schemeClr val="tx2"/>
                </a:solidFill>
                <a:latin typeface="Comic Sans MS" panose="030F0702030302020204" pitchFamily="66" charset="0"/>
              </a:rPr>
              <a:t>Hvordan beskriver vi </a:t>
            </a:r>
            <a:r>
              <a:rPr lang="nb-NO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 j r w y z</a:t>
            </a:r>
            <a:br>
              <a:rPr lang="nb-NO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nb-NO" dirty="0">
                <a:solidFill>
                  <a:schemeClr val="tx2"/>
                </a:solidFill>
                <a:latin typeface="Comic Sans MS" panose="030F0702030302020204" pitchFamily="66" charset="0"/>
              </a:rPr>
              <a:t> og utforske dem?</a:t>
            </a:r>
            <a:br>
              <a:rPr lang="nb-NO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endParaRPr lang="nb-NO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96955" y="2220686"/>
            <a:ext cx="8486627" cy="3732245"/>
          </a:xfrm>
        </p:spPr>
        <p:txBody>
          <a:bodyPr>
            <a:normAutofit fontScale="92500"/>
          </a:bodyPr>
          <a:lstStyle/>
          <a:p>
            <a:pPr>
              <a:defRPr/>
            </a:pPr>
            <a:endParaRPr lang="nb-NO" sz="1600" dirty="0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nb-NO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Synlig eller usynlig (l/k)</a:t>
            </a:r>
          </a:p>
          <a:p>
            <a:pPr>
              <a:defRPr/>
            </a:pPr>
            <a:r>
              <a:rPr lang="nb-NO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Stemt eller ustemt (Kjenn på halsen – er stemmen av eller på? b/p)</a:t>
            </a:r>
          </a:p>
          <a:p>
            <a:pPr>
              <a:defRPr/>
            </a:pPr>
            <a:r>
              <a:rPr lang="nb-NO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Eksplosjoner (Legg hånden på haken – kjenner vi luft? j)</a:t>
            </a:r>
          </a:p>
          <a:p>
            <a:pPr>
              <a:defRPr/>
            </a:pPr>
            <a:r>
              <a:rPr lang="nb-NO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Hvor lages lyden - framme eller bak i munnhulen? (k/g)</a:t>
            </a:r>
          </a:p>
          <a:p>
            <a:pPr>
              <a:defRPr/>
            </a:pPr>
            <a:r>
              <a:rPr lang="nb-NO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Lytt – er lyden kort eller lang?</a:t>
            </a:r>
          </a:p>
          <a:p>
            <a:pPr>
              <a:defRPr/>
            </a:pPr>
            <a:r>
              <a:rPr lang="nb-NO" sz="2600" dirty="0">
                <a:solidFill>
                  <a:schemeClr val="tx2"/>
                </a:solidFill>
                <a:latin typeface="Comic Sans MS" panose="030F0702030302020204" pitchFamily="66" charset="0"/>
              </a:rPr>
              <a:t>Noe morsomt som hjelper oss å huske lyden</a:t>
            </a:r>
          </a:p>
          <a:p>
            <a:pPr>
              <a:defRPr/>
            </a:pPr>
            <a:endParaRPr lang="nb-NO" sz="16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32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D8EF1577-8B33-29D9-67E4-5E0A620B2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4400" b="1" dirty="0">
                <a:latin typeface="Comic Sans MS" panose="030F0702030302020204" pitchFamily="66" charset="0"/>
              </a:rPr>
              <a:t>Disposisjon</a:t>
            </a:r>
            <a:br>
              <a:rPr lang="nb-NO" sz="4400" b="1" dirty="0">
                <a:latin typeface="Comic Sans MS" panose="030F0702030302020204" pitchFamily="66" charset="0"/>
              </a:rPr>
            </a:br>
            <a:endParaRPr lang="en-GB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E09AA6EC-0583-DB66-3638-073C334E7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ctr">
              <a:buNone/>
            </a:pPr>
            <a:r>
              <a:rPr lang="nb-NO" sz="2800" dirty="0">
                <a:latin typeface="Comic Sans MS" panose="030F0702030302020204" pitchFamily="66" charset="0"/>
              </a:rPr>
              <a:t>Hva sier læreplanen om leseopplæring i engelsk?</a:t>
            </a:r>
          </a:p>
          <a:p>
            <a:pPr marL="0" lvl="0" indent="0" fontAlgn="ctr">
              <a:buNone/>
            </a:pPr>
            <a:r>
              <a:rPr lang="nb-NO" sz="2800" dirty="0">
                <a:latin typeface="Comic Sans MS" panose="030F0702030302020204" pitchFamily="66" charset="0"/>
              </a:rPr>
              <a:t>Hva sier forskningen? </a:t>
            </a:r>
          </a:p>
          <a:p>
            <a:pPr marL="0" lvl="0" indent="0" fontAlgn="ctr">
              <a:buNone/>
            </a:pPr>
            <a:r>
              <a:rPr lang="nb-NO" sz="2800" dirty="0">
                <a:latin typeface="Comic Sans MS" panose="030F0702030302020204" pitchFamily="66" charset="0"/>
              </a:rPr>
              <a:t>Progresjon i leseopplæring på engelsk </a:t>
            </a:r>
          </a:p>
          <a:p>
            <a:pPr marL="0" indent="0" fontAlgn="ctr">
              <a:buNone/>
            </a:pPr>
            <a:r>
              <a:rPr lang="nb-NO" sz="2800" dirty="0">
                <a:latin typeface="Comic Sans MS" panose="030F0702030302020204" pitchFamily="66" charset="0"/>
              </a:rPr>
              <a:t>Forberedende leseopplæring</a:t>
            </a:r>
          </a:p>
          <a:p>
            <a:pPr marL="0" lvl="0" indent="0" fontAlgn="ctr">
              <a:buNone/>
            </a:pPr>
            <a:r>
              <a:rPr lang="nb-NO" sz="2800" dirty="0">
                <a:latin typeface="Comic Sans MS" panose="030F0702030302020204" pitchFamily="66" charset="0"/>
              </a:rPr>
              <a:t>Engelsk språklyder og stavemønstre med praktiske eksempler </a:t>
            </a:r>
          </a:p>
          <a:p>
            <a:pPr marL="0" lvl="0" indent="0" fontAlgn="ctr">
              <a:buNone/>
            </a:pPr>
            <a:r>
              <a:rPr lang="nb-NO" sz="2800" dirty="0">
                <a:latin typeface="Comic Sans MS" panose="030F0702030302020204" pitchFamily="66" charset="0"/>
              </a:rPr>
              <a:t>Differensiering og organisering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304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6A40E1-1C2D-4445-95C8-9985E220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nn-NO" sz="4400" dirty="0">
                <a:latin typeface="Comic Sans MS" panose="030F0702030302020204" pitchFamily="66" charset="0"/>
              </a:rPr>
              <a:t> </a:t>
            </a:r>
            <a:br>
              <a:rPr lang="nn-NO" sz="4400" dirty="0">
                <a:latin typeface="Comic Sans MS" panose="030F0702030302020204" pitchFamily="66" charset="0"/>
              </a:rPr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EFE90C-1604-BF47-BDDF-EC02DF5DA3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9358" y="1825625"/>
            <a:ext cx="7098323" cy="4351338"/>
          </a:xfrm>
        </p:spPr>
        <p:txBody>
          <a:bodyPr>
            <a:normAutofit/>
          </a:bodyPr>
          <a:lstStyle/>
          <a:p>
            <a:r>
              <a:rPr lang="nb-NO" altLang="nb-NO" sz="2400" dirty="0">
                <a:latin typeface="Comic Sans MS" pitchFamily="66" charset="0"/>
              </a:rPr>
              <a:t>Finn ord som begynner med den samme lyden, eller som har samme </a:t>
            </a:r>
            <a:r>
              <a:rPr lang="nb-NO" altLang="nb-NO" sz="2400" dirty="0" err="1">
                <a:latin typeface="Comic Sans MS" pitchFamily="66" charset="0"/>
              </a:rPr>
              <a:t>midtlyd</a:t>
            </a:r>
            <a:r>
              <a:rPr lang="nb-NO" altLang="nb-NO" sz="2400" dirty="0">
                <a:latin typeface="Comic Sans MS" pitchFamily="66" charset="0"/>
              </a:rPr>
              <a:t> eller siste lyd. </a:t>
            </a:r>
          </a:p>
          <a:p>
            <a:endParaRPr lang="nb-NO" altLang="nb-NO" sz="2400" dirty="0">
              <a:latin typeface="Comic Sans MS" pitchFamily="66" charset="0"/>
            </a:endParaRPr>
          </a:p>
          <a:p>
            <a:r>
              <a:rPr lang="nb-NO" altLang="nb-NO" sz="2400" dirty="0">
                <a:latin typeface="Comic Sans MS" pitchFamily="66" charset="0"/>
              </a:rPr>
              <a:t>Klapp stavelser </a:t>
            </a:r>
          </a:p>
          <a:p>
            <a:endParaRPr lang="nb-NO" altLang="nb-NO" sz="2400" dirty="0">
              <a:latin typeface="Comic Sans MS" pitchFamily="66" charset="0"/>
            </a:endParaRPr>
          </a:p>
          <a:p>
            <a:r>
              <a:rPr lang="nb-NO" altLang="nb-NO" sz="2400" dirty="0">
                <a:latin typeface="Comic Sans MS" pitchFamily="66" charset="0"/>
              </a:rPr>
              <a:t>Syng</a:t>
            </a:r>
          </a:p>
          <a:p>
            <a:endParaRPr lang="nb-NO" altLang="nb-NO" sz="2400" dirty="0">
              <a:latin typeface="Comic Sans MS" pitchFamily="66" charset="0"/>
            </a:endParaRPr>
          </a:p>
          <a:p>
            <a:r>
              <a:rPr lang="nb-NO" altLang="nb-NO" sz="2400" dirty="0">
                <a:latin typeface="Comic Sans MS" pitchFamily="66" charset="0"/>
              </a:rPr>
              <a:t>Lytt til </a:t>
            </a:r>
            <a:r>
              <a:rPr lang="nb-NO" altLang="nb-NO" sz="2400" i="1" dirty="0" err="1">
                <a:latin typeface="Comic Sans MS" pitchFamily="66" charset="0"/>
              </a:rPr>
              <a:t>nursery</a:t>
            </a:r>
            <a:r>
              <a:rPr lang="nb-NO" altLang="nb-NO" sz="2400" i="1" dirty="0">
                <a:latin typeface="Comic Sans MS" pitchFamily="66" charset="0"/>
              </a:rPr>
              <a:t> </a:t>
            </a:r>
            <a:r>
              <a:rPr lang="nb-NO" altLang="nb-NO" sz="2400" i="1" dirty="0" err="1">
                <a:latin typeface="Comic Sans MS" pitchFamily="66" charset="0"/>
              </a:rPr>
              <a:t>rhymes</a:t>
            </a:r>
            <a:r>
              <a:rPr lang="nb-NO" altLang="nb-NO" sz="2400" i="1" dirty="0">
                <a:latin typeface="Comic Sans MS" pitchFamily="66" charset="0"/>
              </a:rPr>
              <a:t> </a:t>
            </a:r>
            <a:r>
              <a:rPr lang="nb-NO" altLang="nb-NO" sz="2400" dirty="0">
                <a:latin typeface="Comic Sans MS" pitchFamily="66" charset="0"/>
              </a:rPr>
              <a:t>og eventyr m.m.</a:t>
            </a:r>
          </a:p>
          <a:p>
            <a:endParaRPr lang="nb-NO" altLang="nb-NO" sz="2400" dirty="0">
              <a:latin typeface="Comic Sans MS" pitchFamily="66" charset="0"/>
            </a:endParaRPr>
          </a:p>
          <a:p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F24169D-482B-8055-245B-AD23CDF03229}"/>
              </a:ext>
            </a:extLst>
          </p:cNvPr>
          <p:cNvSpPr txBox="1"/>
          <p:nvPr/>
        </p:nvSpPr>
        <p:spPr>
          <a:xfrm>
            <a:off x="1178351" y="622169"/>
            <a:ext cx="9671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nb-NO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Fonemisk bevissthet</a:t>
            </a:r>
            <a:endParaRPr lang="en-GB" sz="4000" dirty="0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04672A04-B8E7-20EC-E4B7-9505653D0CC9}"/>
              </a:ext>
            </a:extLst>
          </p:cNvPr>
          <p:cNvSpPr txBox="1">
            <a:spLocks/>
          </p:cNvSpPr>
          <p:nvPr/>
        </p:nvSpPr>
        <p:spPr>
          <a:xfrm>
            <a:off x="900545" y="92687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altLang="nb-NO" dirty="0">
              <a:latin typeface="Comic Sans MS" pitchFamily="66" charset="0"/>
            </a:endParaRPr>
          </a:p>
          <a:p>
            <a:endParaRPr lang="en-GB" dirty="0"/>
          </a:p>
        </p:txBody>
      </p:sp>
      <p:pic>
        <p:nvPicPr>
          <p:cNvPr id="9" name="Plassholder for innhold 3" descr="A group of diverse kindergarten students listening to their teacher read a story">
            <a:hlinkClick r:id="rId3"/>
            <a:extLst>
              <a:ext uri="{FF2B5EF4-FFF2-40B4-BE49-F238E27FC236}">
                <a16:creationId xmlns:a16="http://schemas.microsoft.com/office/drawing/2014/main" id="{9506D95C-516F-7557-7132-86754CA4A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69571" y="2574368"/>
            <a:ext cx="3133071" cy="2083492"/>
          </a:xfrm>
          <a:prstGeom prst="rect">
            <a:avLst/>
          </a:prstGeom>
        </p:spPr>
      </p:pic>
      <p:sp>
        <p:nvSpPr>
          <p:cNvPr id="4" name="Snakkeboble: rektangel med avrundede hjørner 3">
            <a:extLst>
              <a:ext uri="{FF2B5EF4-FFF2-40B4-BE49-F238E27FC236}">
                <a16:creationId xmlns:a16="http://schemas.microsoft.com/office/drawing/2014/main" id="{7A3E0200-87D2-D9D5-7546-E8235551128D}"/>
              </a:ext>
            </a:extLst>
          </p:cNvPr>
          <p:cNvSpPr/>
          <p:nvPr/>
        </p:nvSpPr>
        <p:spPr>
          <a:xfrm>
            <a:off x="8661862" y="1039091"/>
            <a:ext cx="2629593" cy="1535277"/>
          </a:xfrm>
          <a:prstGeom prst="wedgeRoundRectCallout">
            <a:avLst>
              <a:gd name="adj1" fmla="val -43594"/>
              <a:gd name="adj2" fmla="val 68997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4A0CDC1-1AAE-6B90-05E7-B2855918938F}"/>
              </a:ext>
            </a:extLst>
          </p:cNvPr>
          <p:cNvSpPr txBox="1"/>
          <p:nvPr/>
        </p:nvSpPr>
        <p:spPr>
          <a:xfrm>
            <a:off x="8944495" y="1405167"/>
            <a:ext cx="1905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Sit in my V, </a:t>
            </a:r>
          </a:p>
          <a:p>
            <a:r>
              <a:rPr lang="en-GB" b="1" dirty="0">
                <a:solidFill>
                  <a:schemeClr val="bg1"/>
                </a:solidFill>
              </a:rPr>
              <a:t>and look at me</a:t>
            </a:r>
          </a:p>
        </p:txBody>
      </p:sp>
    </p:spTree>
    <p:extLst>
      <p:ext uri="{BB962C8B-B14F-4D97-AF65-F5344CB8AC3E}">
        <p14:creationId xmlns:p14="http://schemas.microsoft.com/office/powerpoint/2010/main" val="3318826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45CC2142-A1BD-BE2C-E8C1-92553A8B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66" y="348865"/>
            <a:ext cx="10787177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nb-NO" sz="34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Find two words with the same sound at the beginning.</a:t>
            </a:r>
            <a:br>
              <a:rPr lang="en-US" altLang="nb-NO" sz="34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altLang="nb-NO" sz="34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Explore the sounds with all your senses</a:t>
            </a:r>
            <a:r>
              <a:rPr lang="en-US" altLang="nb-NO" sz="3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en-US" sz="3400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lassholder for innhold 3">
            <a:extLst>
              <a:ext uri="{FF2B5EF4-FFF2-40B4-BE49-F238E27FC236}">
                <a16:creationId xmlns:a16="http://schemas.microsoft.com/office/drawing/2014/main" id="{A5FBC073-FD35-42DD-8AFB-8A42C8BF1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6032" y="2325085"/>
            <a:ext cx="1362404" cy="1165983"/>
          </a:xfrm>
          <a:prstGeom prst="rect">
            <a:avLst/>
          </a:prstGeom>
        </p:spPr>
      </p:pic>
      <p:pic>
        <p:nvPicPr>
          <p:cNvPr id="9" name="Bilde 7">
            <a:extLst>
              <a:ext uri="{FF2B5EF4-FFF2-40B4-BE49-F238E27FC236}">
                <a16:creationId xmlns:a16="http://schemas.microsoft.com/office/drawing/2014/main" id="{4D3FDF1D-C982-4F06-445E-12CCEA4DD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135" y="2112579"/>
            <a:ext cx="663092" cy="149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7">
            <a:extLst>
              <a:ext uri="{FF2B5EF4-FFF2-40B4-BE49-F238E27FC236}">
                <a16:creationId xmlns:a16="http://schemas.microsoft.com/office/drawing/2014/main" id="{C3A84D1E-7CC2-A30F-7A6D-DA7271A69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14" y="2161401"/>
            <a:ext cx="663092" cy="149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e 8">
            <a:extLst>
              <a:ext uri="{FF2B5EF4-FFF2-40B4-BE49-F238E27FC236}">
                <a16:creationId xmlns:a16="http://schemas.microsoft.com/office/drawing/2014/main" id="{2150C16D-ACC8-209D-348A-1D3DB306E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291" y="2256129"/>
            <a:ext cx="1253746" cy="130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5">
            <a:extLst>
              <a:ext uri="{FF2B5EF4-FFF2-40B4-BE49-F238E27FC236}">
                <a16:creationId xmlns:a16="http://schemas.microsoft.com/office/drawing/2014/main" id="{9BB165D8-8980-6D6B-9A89-DB1482E734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52" y="4090713"/>
            <a:ext cx="1239816" cy="117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289D864B-2946-B93F-5405-5D4BE7E8751A}"/>
              </a:ext>
            </a:extLst>
          </p:cNvPr>
          <p:cNvSpPr txBox="1"/>
          <p:nvPr/>
        </p:nvSpPr>
        <p:spPr>
          <a:xfrm>
            <a:off x="4829014" y="4090713"/>
            <a:ext cx="1068166" cy="105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528">
              <a:spcAft>
                <a:spcPts val="600"/>
              </a:spcAft>
            </a:pPr>
            <a:r>
              <a:rPr lang="nb-NO" altLang="nb-NO" sz="6264"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rPr>
              <a:t>4</a:t>
            </a:r>
            <a:endParaRPr lang="en-GB" sz="7200"/>
          </a:p>
        </p:txBody>
      </p:sp>
      <p:pic>
        <p:nvPicPr>
          <p:cNvPr id="16" name="Bilde 6">
            <a:extLst>
              <a:ext uri="{FF2B5EF4-FFF2-40B4-BE49-F238E27FC236}">
                <a16:creationId xmlns:a16="http://schemas.microsoft.com/office/drawing/2014/main" id="{59DDACF7-6CDC-9F29-BB9B-6527E2D4AD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37" y="4260665"/>
            <a:ext cx="1340115" cy="104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Bilde 6">
            <a:extLst>
              <a:ext uri="{FF2B5EF4-FFF2-40B4-BE49-F238E27FC236}">
                <a16:creationId xmlns:a16="http://schemas.microsoft.com/office/drawing/2014/main" id="{A070F2A5-619C-88CB-9949-5804E31159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37" y="4260665"/>
            <a:ext cx="1340115" cy="104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Bilde 17" descr="mouth position for /w/ and /u/">
            <a:extLst>
              <a:ext uri="{FF2B5EF4-FFF2-40B4-BE49-F238E27FC236}">
                <a16:creationId xmlns:a16="http://schemas.microsoft.com/office/drawing/2014/main" id="{567E4BC5-4979-061B-2DC6-BFB37806A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078" y="4260665"/>
            <a:ext cx="1621042" cy="12181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6D4AF25-E8A0-646B-7BBD-1FA00068503B}"/>
              </a:ext>
            </a:extLst>
          </p:cNvPr>
          <p:cNvSpPr txBox="1"/>
          <p:nvPr/>
        </p:nvSpPr>
        <p:spPr>
          <a:xfrm>
            <a:off x="723206" y="6026727"/>
            <a:ext cx="489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Comic Sans MS" panose="030F0702030302020204" pitchFamily="66" charset="0"/>
              </a:rPr>
              <a:t>Søkeord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eksempel</a:t>
            </a:r>
            <a:r>
              <a:rPr lang="en-GB" dirty="0">
                <a:latin typeface="Comic Sans MS" panose="030F0702030302020204" pitchFamily="66" charset="0"/>
              </a:rPr>
              <a:t>: words beginning with </a:t>
            </a:r>
            <a:r>
              <a:rPr lang="en-GB" i="1" dirty="0">
                <a:latin typeface="Comic Sans MS" panose="030F0702030302020204" pitchFamily="66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873102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6A47BB20-8ADE-D39B-F5AB-37181E34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altLang="nb-NO" dirty="0">
                <a:solidFill>
                  <a:srgbClr val="FFFFFF"/>
                </a:solidFill>
                <a:latin typeface="Comic Sans MS" panose="030F0702030302020204" pitchFamily="66" charset="0"/>
              </a:rPr>
              <a:t>Lytt ut en språklyd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B09C4C9-D7F2-80AC-DE84-67747A78B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826" y="1238596"/>
            <a:ext cx="4387544" cy="4802765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nb-NO" dirty="0">
                <a:latin typeface="Comic Sans MS" panose="030F0702030302020204" pitchFamily="66" charset="0"/>
              </a:rPr>
              <a:t>C - </a:t>
            </a:r>
            <a:r>
              <a:rPr lang="en-US" dirty="0">
                <a:latin typeface="Comic Sans MS" panose="030F0702030302020204" pitchFamily="66" charset="0"/>
              </a:rPr>
              <a:t>Pat-a-cake, pat-a-cake, baker’s man, bake me a cake as fast as you can.</a:t>
            </a:r>
          </a:p>
          <a:p>
            <a:pPr marL="0" indent="0" eaLnBrk="1" hangingPunct="1">
              <a:buNone/>
              <a:defRPr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  <a:defRPr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  <a:defRPr/>
            </a:pPr>
            <a:r>
              <a:rPr lang="nb-NO" dirty="0">
                <a:latin typeface="Comic Sans MS" panose="030F0702030302020204" pitchFamily="66" charset="0"/>
              </a:rPr>
              <a:t>J - </a:t>
            </a:r>
            <a:r>
              <a:rPr lang="en-US" dirty="0">
                <a:latin typeface="Comic Sans MS" panose="030F0702030302020204" pitchFamily="66" charset="0"/>
              </a:rPr>
              <a:t>Jack be nimble, </a:t>
            </a:r>
          </a:p>
          <a:p>
            <a:pPr marL="0" indent="0" eaLnBrk="1" hangingPunct="1">
              <a:buNone/>
              <a:defRPr/>
            </a:pPr>
            <a:r>
              <a:rPr lang="en-US" dirty="0">
                <a:latin typeface="Comic Sans MS" panose="030F0702030302020204" pitchFamily="66" charset="0"/>
              </a:rPr>
              <a:t>Jack be quick, </a:t>
            </a:r>
          </a:p>
          <a:p>
            <a:pPr marL="0" indent="0" eaLnBrk="1" hangingPunct="1">
              <a:buNone/>
              <a:defRPr/>
            </a:pPr>
            <a:r>
              <a:rPr lang="en-US" dirty="0">
                <a:latin typeface="Comic Sans MS" panose="030F0702030302020204" pitchFamily="66" charset="0"/>
              </a:rPr>
              <a:t>Jack jump over the candlestick.</a:t>
            </a:r>
          </a:p>
          <a:p>
            <a:pPr marL="0" indent="0" eaLnBrk="1" hangingPunct="1">
              <a:buNone/>
              <a:defRPr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  <a:defRPr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  <a:defRPr/>
            </a:pPr>
            <a:r>
              <a:rPr lang="nb-NO" dirty="0">
                <a:latin typeface="Comic Sans MS" panose="030F0702030302020204" pitchFamily="66" charset="0"/>
              </a:rPr>
              <a:t>R - </a:t>
            </a:r>
            <a:r>
              <a:rPr lang="en-US" dirty="0">
                <a:latin typeface="Comic Sans MS" panose="030F0702030302020204" pitchFamily="66" charset="0"/>
              </a:rPr>
              <a:t>Row, row, row your boat</a:t>
            </a:r>
          </a:p>
          <a:p>
            <a:pPr marL="0" indent="0" eaLnBrk="1" hangingPunct="1">
              <a:buNone/>
              <a:defRPr/>
            </a:pPr>
            <a:endParaRPr lang="en-US" sz="1500" dirty="0">
              <a:latin typeface="Comic Sans MS" panose="030F0702030302020204" pitchFamily="66" charset="0"/>
            </a:endParaRPr>
          </a:p>
          <a:p>
            <a:endParaRPr lang="en-GB" sz="1500" dirty="0"/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CBEB7DA-D573-FD4C-3197-8F7B0D373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54385" y="1238597"/>
            <a:ext cx="4896197" cy="4802766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nb-NO" sz="1800" dirty="0">
                <a:latin typeface="Comic Sans MS" panose="030F0702030302020204" pitchFamily="66" charset="0"/>
              </a:rPr>
              <a:t>W - One man </a:t>
            </a:r>
            <a:r>
              <a:rPr lang="nb-NO" sz="1800" dirty="0" err="1">
                <a:latin typeface="Comic Sans MS" panose="030F0702030302020204" pitchFamily="66" charset="0"/>
              </a:rPr>
              <a:t>went</a:t>
            </a:r>
            <a:r>
              <a:rPr lang="nb-NO" sz="1800" dirty="0">
                <a:latin typeface="Comic Sans MS" panose="030F0702030302020204" pitchFamily="66" charset="0"/>
              </a:rPr>
              <a:t> to </a:t>
            </a:r>
            <a:r>
              <a:rPr lang="nb-NO" sz="1800" dirty="0" err="1">
                <a:latin typeface="Comic Sans MS" panose="030F0702030302020204" pitchFamily="66" charset="0"/>
              </a:rPr>
              <a:t>mow</a:t>
            </a:r>
            <a:endParaRPr lang="nb-NO" sz="1800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  <a:defRPr/>
            </a:pPr>
            <a:endParaRPr lang="nb-NO" sz="1800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  <a:defRPr/>
            </a:pPr>
            <a:endParaRPr lang="nb-NO" sz="1800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  <a:defRPr/>
            </a:pPr>
            <a:r>
              <a:rPr lang="nb-NO" sz="1800" dirty="0">
                <a:latin typeface="Comic Sans MS" panose="030F0702030302020204" pitchFamily="66" charset="0"/>
              </a:rPr>
              <a:t>Y – </a:t>
            </a:r>
            <a:r>
              <a:rPr lang="nb-NO" dirty="0" err="1">
                <a:latin typeface="Comic Sans MS" panose="030F0702030302020204" pitchFamily="66" charset="0"/>
              </a:rPr>
              <a:t>Y</a:t>
            </a:r>
            <a:r>
              <a:rPr lang="nb-NO" sz="1800" dirty="0" err="1">
                <a:latin typeface="Comic Sans MS" panose="030F0702030302020204" pitchFamily="66" charset="0"/>
              </a:rPr>
              <a:t>ellow</a:t>
            </a:r>
            <a:r>
              <a:rPr lang="nb-NO" sz="1800" dirty="0">
                <a:latin typeface="Comic Sans MS" panose="030F0702030302020204" pitchFamily="66" charset="0"/>
              </a:rPr>
              <a:t> yoghurt og </a:t>
            </a:r>
            <a:r>
              <a:rPr lang="nb-NO" sz="1800" dirty="0" err="1">
                <a:latin typeface="Comic Sans MS" panose="030F0702030302020204" pitchFamily="66" charset="0"/>
              </a:rPr>
              <a:t>yummy</a:t>
            </a:r>
            <a:r>
              <a:rPr lang="nb-NO" sz="1800" dirty="0">
                <a:latin typeface="Comic Sans MS" panose="030F0702030302020204" pitchFamily="66" charset="0"/>
              </a:rPr>
              <a:t> </a:t>
            </a:r>
            <a:r>
              <a:rPr lang="nb-NO" sz="1800" dirty="0" err="1">
                <a:latin typeface="Comic Sans MS" panose="030F0702030302020204" pitchFamily="66" charset="0"/>
              </a:rPr>
              <a:t>yams</a:t>
            </a:r>
            <a:endParaRPr lang="nb-NO" sz="1800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  <a:defRPr/>
            </a:pPr>
            <a:endParaRPr lang="nb-NO" sz="1800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  <a:defRPr/>
            </a:pPr>
            <a:endParaRPr lang="nb-NO" sz="1800" dirty="0">
              <a:latin typeface="Comic Sans MS" panose="030F0702030302020204" pitchFamily="66" charset="0"/>
            </a:endParaRPr>
          </a:p>
          <a:p>
            <a:pPr marL="0" indent="0" eaLnBrk="1" hangingPunct="1">
              <a:buNone/>
              <a:defRPr/>
            </a:pPr>
            <a:r>
              <a:rPr lang="nb-NO" sz="1800" dirty="0">
                <a:latin typeface="Comic Sans MS" panose="030F0702030302020204" pitchFamily="66" charset="0"/>
              </a:rPr>
              <a:t>Z - </a:t>
            </a:r>
            <a:r>
              <a:rPr lang="en-US" sz="1800" dirty="0">
                <a:latin typeface="Comic Sans MS" panose="030F0702030302020204" pitchFamily="66" charset="0"/>
              </a:rPr>
              <a:t>Fuzzy Wuzzy was a bear, </a:t>
            </a:r>
          </a:p>
          <a:p>
            <a:pPr marL="0" indent="0" eaLnBrk="1" hangingPunct="1">
              <a:buNone/>
              <a:defRPr/>
            </a:pPr>
            <a:r>
              <a:rPr lang="en-US" sz="1800" dirty="0">
                <a:latin typeface="Comic Sans MS" panose="030F0702030302020204" pitchFamily="66" charset="0"/>
              </a:rPr>
              <a:t>Fuzzy Wuzzy had no hair, </a:t>
            </a:r>
          </a:p>
          <a:p>
            <a:pPr marL="0" indent="0" eaLnBrk="1" hangingPunct="1">
              <a:buNone/>
              <a:defRPr/>
            </a:pPr>
            <a:r>
              <a:rPr lang="en-US" sz="1800" dirty="0">
                <a:latin typeface="Comic Sans MS" panose="030F0702030302020204" pitchFamily="66" charset="0"/>
              </a:rPr>
              <a:t>Fuzzy Wuzzy wasn't very fuzzy, was he?</a:t>
            </a:r>
            <a:endParaRPr lang="en-GB" sz="1800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6" name="Bilde 5" descr="Et bilde som inneholder tekst, clip art, Tegnefilm, grafisk design&#10;&#10;Automatisk generert beskrivelse">
            <a:extLst>
              <a:ext uri="{FF2B5EF4-FFF2-40B4-BE49-F238E27FC236}">
                <a16:creationId xmlns:a16="http://schemas.microsoft.com/office/drawing/2014/main" id="{9B50F1AF-4D67-28A7-3DCD-75E48438C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784080" y="511568"/>
            <a:ext cx="2079721" cy="283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4F4508A-EA68-6BEB-012C-16DFD3C6D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677852" cy="1320800"/>
          </a:xfrm>
        </p:spPr>
        <p:txBody>
          <a:bodyPr>
            <a:normAutofit fontScale="90000"/>
          </a:bodyPr>
          <a:lstStyle/>
          <a:p>
            <a:r>
              <a:rPr lang="nb-NO" altLang="nb-NO" sz="4900" b="1" dirty="0">
                <a:solidFill>
                  <a:schemeClr val="tx1"/>
                </a:solidFill>
                <a:latin typeface="Comic Sans MS" panose="030F0702030302020204" pitchFamily="66" charset="0"/>
              </a:rPr>
              <a:t>Nå begynner vi med bokstav innlæring</a:t>
            </a:r>
            <a:br>
              <a:rPr lang="nb-NO" altLang="nb-NO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nb-NO" altLang="nb-NO" b="1" dirty="0">
                <a:solidFill>
                  <a:schemeClr val="tx1"/>
                </a:solidFill>
                <a:latin typeface="Comic Sans MS" panose="030F0702030302020204" pitchFamily="66" charset="0"/>
              </a:rPr>
              <a:t>Den daglige dosen: </a:t>
            </a:r>
            <a:r>
              <a:rPr lang="nb-NO" altLang="nb-NO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Lag en plakat for hver konsonant</a:t>
            </a:r>
            <a:endParaRPr lang="en-GB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83F46FBB-1D27-20E6-F1B5-D63148647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936495"/>
              </p:ext>
            </p:extLst>
          </p:nvPr>
        </p:nvGraphicFramePr>
        <p:xfrm>
          <a:off x="1138334" y="2372944"/>
          <a:ext cx="3300660" cy="881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0220">
                  <a:extLst>
                    <a:ext uri="{9D8B030D-6E8A-4147-A177-3AD203B41FA5}">
                      <a16:colId xmlns:a16="http://schemas.microsoft.com/office/drawing/2014/main" val="2493569958"/>
                    </a:ext>
                  </a:extLst>
                </a:gridCol>
                <a:gridCol w="1100220">
                  <a:extLst>
                    <a:ext uri="{9D8B030D-6E8A-4147-A177-3AD203B41FA5}">
                      <a16:colId xmlns:a16="http://schemas.microsoft.com/office/drawing/2014/main" val="3999879207"/>
                    </a:ext>
                  </a:extLst>
                </a:gridCol>
                <a:gridCol w="1100220">
                  <a:extLst>
                    <a:ext uri="{9D8B030D-6E8A-4147-A177-3AD203B41FA5}">
                      <a16:colId xmlns:a16="http://schemas.microsoft.com/office/drawing/2014/main" val="1484594463"/>
                    </a:ext>
                  </a:extLst>
                </a:gridCol>
              </a:tblGrid>
              <a:tr h="88179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solidFill>
                            <a:srgbClr val="0070C0"/>
                          </a:solidFill>
                        </a:rPr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01760"/>
                  </a:ext>
                </a:extLst>
              </a:tr>
            </a:tbl>
          </a:graphicData>
        </a:graphic>
      </p:graphicFrame>
      <p:pic>
        <p:nvPicPr>
          <p:cNvPr id="8" name="Bilde 7">
            <a:extLst>
              <a:ext uri="{FF2B5EF4-FFF2-40B4-BE49-F238E27FC236}">
                <a16:creationId xmlns:a16="http://schemas.microsoft.com/office/drawing/2014/main" id="{A6A89269-F7B3-657F-FE02-97EC4252D3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14" y="3429000"/>
            <a:ext cx="2527920" cy="1962464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E8893F10-518B-757A-F312-F4D1904AF23D}"/>
              </a:ext>
            </a:extLst>
          </p:cNvPr>
          <p:cNvSpPr txBox="1"/>
          <p:nvPr/>
        </p:nvSpPr>
        <p:spPr>
          <a:xfrm>
            <a:off x="1659118" y="5467545"/>
            <a:ext cx="6869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altLang="nb-NO" dirty="0"/>
          </a:p>
          <a:p>
            <a:pPr algn="ctr"/>
            <a:r>
              <a:rPr lang="nb-NO" altLang="nb-NO" dirty="0">
                <a:latin typeface="Comic Sans MS" panose="030F0702030302020204" pitchFamily="66" charset="0"/>
              </a:rPr>
              <a:t>Our w words: </a:t>
            </a:r>
            <a:r>
              <a:rPr lang="nb-NO" altLang="nb-NO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lang="nb-NO" altLang="nb-NO" dirty="0" err="1">
                <a:latin typeface="Comic Sans MS" panose="030F0702030302020204" pitchFamily="66" charset="0"/>
              </a:rPr>
              <a:t>ing</a:t>
            </a:r>
            <a:r>
              <a:rPr lang="nb-NO" altLang="nb-NO" dirty="0">
                <a:latin typeface="Comic Sans MS" panose="030F0702030302020204" pitchFamily="66" charset="0"/>
              </a:rPr>
              <a:t>, </a:t>
            </a:r>
            <a:r>
              <a:rPr lang="nb-NO" altLang="nb-NO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lang="nb-NO" altLang="nb-NO" dirty="0" err="1">
                <a:latin typeface="Comic Sans MS" panose="030F0702030302020204" pitchFamily="66" charset="0"/>
              </a:rPr>
              <a:t>ednesday</a:t>
            </a:r>
            <a:r>
              <a:rPr lang="nb-NO" altLang="nb-NO" dirty="0">
                <a:latin typeface="Comic Sans MS" panose="030F0702030302020204" pitchFamily="66" charset="0"/>
              </a:rPr>
              <a:t>, </a:t>
            </a:r>
            <a:r>
              <a:rPr lang="nb-NO" altLang="nb-NO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lang="nb-NO" altLang="nb-NO" dirty="0" err="1">
                <a:latin typeface="Comic Sans MS" panose="030F0702030302020204" pitchFamily="66" charset="0"/>
              </a:rPr>
              <a:t>indo</a:t>
            </a:r>
            <a:r>
              <a:rPr lang="nb-NO" altLang="nb-NO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lang="nb-NO" altLang="nb-NO" dirty="0">
                <a:solidFill>
                  <a:srgbClr val="0070C0"/>
                </a:solidFill>
                <a:latin typeface="Comic Sans MS" panose="030F0702030302020204" pitchFamily="66" charset="0"/>
              </a:rPr>
              <a:t> …</a:t>
            </a:r>
          </a:p>
          <a:p>
            <a:pPr algn="ctr"/>
            <a:r>
              <a:rPr lang="nb-NO" altLang="nb-NO" dirty="0">
                <a:latin typeface="Comic Sans MS" panose="030F0702030302020204" pitchFamily="66" charset="0"/>
              </a:rPr>
              <a:t>Our w </a:t>
            </a:r>
            <a:r>
              <a:rPr lang="nb-NO" altLang="nb-NO" dirty="0" err="1">
                <a:latin typeface="Comic Sans MS" panose="030F0702030302020204" pitchFamily="66" charset="0"/>
              </a:rPr>
              <a:t>song</a:t>
            </a:r>
            <a:r>
              <a:rPr lang="nb-NO" altLang="nb-NO" dirty="0">
                <a:latin typeface="Comic Sans MS" panose="030F0702030302020204" pitchFamily="66" charset="0"/>
              </a:rPr>
              <a:t>: One man </a:t>
            </a:r>
            <a:r>
              <a:rPr lang="nb-NO" altLang="nb-NO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lang="nb-NO" altLang="nb-NO" dirty="0" err="1">
                <a:latin typeface="Comic Sans MS" panose="030F0702030302020204" pitchFamily="66" charset="0"/>
              </a:rPr>
              <a:t>ent</a:t>
            </a:r>
            <a:r>
              <a:rPr lang="nb-NO" altLang="nb-NO" dirty="0">
                <a:latin typeface="Comic Sans MS" panose="030F0702030302020204" pitchFamily="66" charset="0"/>
              </a:rPr>
              <a:t> to </a:t>
            </a:r>
            <a:r>
              <a:rPr lang="nb-NO" altLang="nb-NO" dirty="0" err="1">
                <a:latin typeface="Comic Sans MS" panose="030F0702030302020204" pitchFamily="66" charset="0"/>
              </a:rPr>
              <a:t>mow</a:t>
            </a:r>
            <a:r>
              <a:rPr lang="nb-NO" altLang="nb-NO" dirty="0"/>
              <a:t> </a:t>
            </a:r>
            <a:endParaRPr lang="nb-NO" altLang="nb-NO" b="1" dirty="0">
              <a:latin typeface="Comic Sans MS" panose="030F0702030302020204" pitchFamily="66" charset="0"/>
              <a:ea typeface="MS PGothic" pitchFamily="34" charset="-128"/>
              <a:cs typeface="Arial" pitchFamily="34" charset="0"/>
            </a:endParaRPr>
          </a:p>
          <a:p>
            <a:endParaRPr lang="en-GB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660DA37-A4A2-663B-7B25-540D636C1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967" y="3254734"/>
            <a:ext cx="1171600" cy="120164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337486C1-FC30-4F44-BDE1-C39DA20572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81" y="4253054"/>
            <a:ext cx="861055" cy="1148073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C18FEE36-A082-0070-B298-0837A8E54911}"/>
              </a:ext>
            </a:extLst>
          </p:cNvPr>
          <p:cNvSpPr txBox="1"/>
          <p:nvPr/>
        </p:nvSpPr>
        <p:spPr>
          <a:xfrm>
            <a:off x="6096001" y="4688378"/>
            <a:ext cx="11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nb-NO" sz="1800" b="1" dirty="0">
                <a:solidFill>
                  <a:srgbClr val="0070C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w</a:t>
            </a:r>
            <a:r>
              <a:rPr lang="nb-NO" altLang="nb-NO" sz="18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</a:t>
            </a:r>
            <a:r>
              <a:rPr lang="nb-NO" altLang="nb-NO" sz="1800" b="1" dirty="0">
                <a:solidFill>
                  <a:srgbClr val="0070C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gw</a:t>
            </a:r>
            <a:r>
              <a:rPr lang="nb-NO" altLang="nb-NO" sz="18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</a:t>
            </a:r>
            <a:r>
              <a:rPr lang="nb-NO" altLang="nb-NO" sz="1800" b="1" dirty="0">
                <a:solidFill>
                  <a:srgbClr val="0070C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m</a:t>
            </a:r>
          </a:p>
          <a:p>
            <a:endParaRPr lang="en-GB" dirty="0"/>
          </a:p>
        </p:txBody>
      </p:sp>
      <p:pic>
        <p:nvPicPr>
          <p:cNvPr id="2" name="Bilde 1" descr="mouth position for /w/ and /u/">
            <a:extLst>
              <a:ext uri="{FF2B5EF4-FFF2-40B4-BE49-F238E27FC236}">
                <a16:creationId xmlns:a16="http://schemas.microsoft.com/office/drawing/2014/main" id="{CD65D989-D907-4A8E-23C8-4ED042920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333" y="2781173"/>
            <a:ext cx="1621042" cy="121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 descr="Et bilde som inneholder sketch, tegning, sko, hjul&#10;&#10;Automatisk generert beskrivelse">
            <a:extLst>
              <a:ext uri="{FF2B5EF4-FFF2-40B4-BE49-F238E27FC236}">
                <a16:creationId xmlns:a16="http://schemas.microsoft.com/office/drawing/2014/main" id="{1E0F5143-5DB8-9678-1AD6-AC73630CF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774651" y="5528120"/>
            <a:ext cx="1508413" cy="106960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C41FCF0A-3130-E174-FE74-9C583CC6A25A}"/>
              </a:ext>
            </a:extLst>
          </p:cNvPr>
          <p:cNvSpPr txBox="1"/>
          <p:nvPr/>
        </p:nvSpPr>
        <p:spPr>
          <a:xfrm>
            <a:off x="5093988" y="2052735"/>
            <a:ext cx="1325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C78705C2-1967-FF16-0534-1CF7F6B85272}"/>
              </a:ext>
            </a:extLst>
          </p:cNvPr>
          <p:cNvSpPr txBox="1"/>
          <p:nvPr/>
        </p:nvSpPr>
        <p:spPr>
          <a:xfrm>
            <a:off x="8976048" y="4688380"/>
            <a:ext cx="569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nb-NO" sz="1800" b="1" dirty="0" err="1">
                <a:solidFill>
                  <a:srgbClr val="0070C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w</a:t>
            </a:r>
            <a:r>
              <a:rPr lang="nb-NO" altLang="nb-NO" sz="1800" b="1" dirty="0" err="1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i</a:t>
            </a:r>
            <a:r>
              <a:rPr lang="nb-NO" altLang="nb-NO" sz="1800" b="1" dirty="0" err="1">
                <a:solidFill>
                  <a:srgbClr val="0070C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g</a:t>
            </a:r>
            <a:endParaRPr lang="nb-NO" altLang="nb-NO" sz="1800" b="1" dirty="0">
              <a:solidFill>
                <a:srgbClr val="0070C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004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.ytimg.com/vi/3-bXjK_5C8g/maxresdefault.jpg">
            <a:extLst>
              <a:ext uri="{FF2B5EF4-FFF2-40B4-BE49-F238E27FC236}">
                <a16:creationId xmlns:a16="http://schemas.microsoft.com/office/drawing/2014/main" id="{0FC86C7A-08AE-EB8B-D759-0A0CFB3CE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73" y="410547"/>
            <a:ext cx="10797866" cy="445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D8E87BB-FD62-AA18-B515-9243418C5639}"/>
              </a:ext>
            </a:extLst>
          </p:cNvPr>
          <p:cNvSpPr txBox="1"/>
          <p:nvPr/>
        </p:nvSpPr>
        <p:spPr>
          <a:xfrm>
            <a:off x="1119673" y="2537927"/>
            <a:ext cx="42734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Comic Sans MS" panose="030F0702030302020204" pitchFamily="66" charset="0"/>
              </a:rPr>
              <a:t>Password please?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01537F0-9BF0-3659-0727-57B6ABB67A40}"/>
              </a:ext>
            </a:extLst>
          </p:cNvPr>
          <p:cNvSpPr txBox="1"/>
          <p:nvPr/>
        </p:nvSpPr>
        <p:spPr>
          <a:xfrm>
            <a:off x="4164676" y="5195455"/>
            <a:ext cx="28013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B85433A-5FEF-4ED5-2DCF-9856E315F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975" y="5137265"/>
            <a:ext cx="1228031" cy="95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75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6A40E1-1C2D-4445-95C8-9985E220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EFE90C-1604-BF47-BDDF-EC02DF5DA3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30034" y="1017588"/>
            <a:ext cx="7789027" cy="49228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>
                <a:latin typeface="Comic Sans MS" panose="030F0702030302020204" pitchFamily="66" charset="0"/>
              </a:rPr>
              <a:t>Letter Flashcards</a:t>
            </a:r>
          </a:p>
          <a:p>
            <a:pPr marL="0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(</a:t>
            </a:r>
            <a:r>
              <a:rPr lang="en-US" sz="2800" dirty="0" err="1">
                <a:latin typeface="Comic Sans MS" panose="030F0702030302020204" pitchFamily="66" charset="0"/>
              </a:rPr>
              <a:t>søk</a:t>
            </a:r>
            <a:r>
              <a:rPr lang="en-US" sz="2800" dirty="0">
                <a:latin typeface="Comic Sans MS" panose="030F0702030302020204" pitchFamily="66" charset="0"/>
              </a:rPr>
              <a:t>: free printable) </a:t>
            </a:r>
          </a:p>
          <a:p>
            <a:pPr marL="0" indent="0">
              <a:buNone/>
            </a:pPr>
            <a:endParaRPr lang="en-US" sz="2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800" i="1" dirty="0">
                <a:latin typeface="Comic Sans MS" panose="030F0702030302020204" pitchFamily="66" charset="0"/>
              </a:rPr>
              <a:t>What does this letter say?</a:t>
            </a:r>
          </a:p>
          <a:p>
            <a:pPr marL="0" indent="0">
              <a:buNone/>
            </a:pPr>
            <a:r>
              <a:rPr lang="en-US" sz="2800" i="1" dirty="0">
                <a:latin typeface="Comic Sans MS" panose="030F0702030302020204" pitchFamily="66" charset="0"/>
              </a:rPr>
              <a:t>What is the name of this letter?</a:t>
            </a:r>
          </a:p>
          <a:p>
            <a:pPr marL="0" indent="0">
              <a:buNone/>
            </a:pPr>
            <a:endParaRPr lang="en-US" sz="2800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800" i="1" dirty="0">
                <a:latin typeface="Comic Sans MS" panose="030F0702030302020204" pitchFamily="66" charset="0"/>
              </a:rPr>
              <a:t>Letter Flashcard Games</a:t>
            </a:r>
          </a:p>
          <a:p>
            <a:pPr marL="0" indent="0">
              <a:buNone/>
            </a:pPr>
            <a:endParaRPr lang="en-US" sz="2800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800" dirty="0">
                <a:latin typeface="Comic Sans MS" panose="030F0702030302020204" pitchFamily="66" charset="0"/>
              </a:rPr>
              <a:t>English Wall: </a:t>
            </a:r>
            <a:r>
              <a:rPr lang="en-US" sz="2800" i="1" dirty="0">
                <a:latin typeface="Comic Sans MS" panose="030F0702030302020204" pitchFamily="66" charset="0"/>
              </a:rPr>
              <a:t>Look how many letters we know!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D75AA44-F679-D48B-7DAD-EB72B3185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53750" y="1730320"/>
            <a:ext cx="5111562" cy="218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17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A56FC42-D39D-441A-8BF1-AF6905FA9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4700" y="687480"/>
            <a:ext cx="5605629" cy="99417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defRPr/>
            </a:pPr>
            <a:r>
              <a:rPr lang="nb-NO" b="1" dirty="0">
                <a:latin typeface="Comic Sans MS" panose="030F0702030302020204" pitchFamily="66" charset="0"/>
              </a:rPr>
              <a:t>Feelings and Sounds Game.</a:t>
            </a:r>
            <a:br>
              <a:rPr lang="nb-NO" b="1" dirty="0">
                <a:latin typeface="Comic Sans MS" panose="030F0702030302020204" pitchFamily="66" charset="0"/>
              </a:rPr>
            </a:br>
            <a:endParaRPr lang="nb-NO" b="1" dirty="0">
              <a:latin typeface="Comic Sans MS" panose="030F0702030302020204" pitchFamily="66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90501E-7C72-42A1-A0B3-26697D07D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651" y="2227944"/>
            <a:ext cx="7370763" cy="3788227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2100" dirty="0">
                <a:latin typeface="Comic Sans MS" panose="030F0702030302020204" pitchFamily="66" charset="0"/>
              </a:rPr>
              <a:t>Del ut bokstavkort - et kort til hver elev (bruk de språklydene dere jobber med.)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nb-NO" sz="210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2100" dirty="0">
                <a:latin typeface="Comic Sans MS" panose="030F0702030302020204" pitchFamily="66" charset="0"/>
              </a:rPr>
              <a:t>TP har en samtale og viser en bestemt følelse, og bruker den lyden bokstaven sier f eks happy, </a:t>
            </a:r>
            <a:r>
              <a:rPr lang="nb-NO" sz="2100" dirty="0" err="1">
                <a:latin typeface="Comic Sans MS" panose="030F0702030302020204" pitchFamily="66" charset="0"/>
              </a:rPr>
              <a:t>angry</a:t>
            </a:r>
            <a:r>
              <a:rPr lang="nb-NO" sz="2100" dirty="0">
                <a:latin typeface="Comic Sans MS" panose="030F0702030302020204" pitchFamily="66" charset="0"/>
              </a:rPr>
              <a:t> – «</a:t>
            </a:r>
            <a:r>
              <a:rPr lang="nb-NO" sz="2100" dirty="0" err="1">
                <a:latin typeface="Comic Sans MS" panose="030F0702030302020204" pitchFamily="66" charset="0"/>
              </a:rPr>
              <a:t>jjjjj</a:t>
            </a:r>
            <a:r>
              <a:rPr lang="nb-NO" sz="2100" dirty="0">
                <a:latin typeface="Comic Sans MS" panose="030F0702030302020204" pitchFamily="66" charset="0"/>
              </a:rPr>
              <a:t>!!» «</a:t>
            </a:r>
            <a:r>
              <a:rPr lang="nb-NO" sz="2100" dirty="0" err="1">
                <a:latin typeface="Comic Sans MS" panose="030F0702030302020204" pitchFamily="66" charset="0"/>
              </a:rPr>
              <a:t>wwwww</a:t>
            </a:r>
            <a:r>
              <a:rPr lang="nb-NO" sz="2100" dirty="0">
                <a:latin typeface="Comic Sans MS" panose="030F0702030302020204" pitchFamily="66" charset="0"/>
              </a:rPr>
              <a:t>.» «</a:t>
            </a:r>
            <a:r>
              <a:rPr lang="nb-NO" sz="2100" dirty="0" err="1">
                <a:latin typeface="Comic Sans MS" panose="030F0702030302020204" pitchFamily="66" charset="0"/>
              </a:rPr>
              <a:t>jjjjjjj</a:t>
            </a:r>
            <a:r>
              <a:rPr lang="nb-NO" sz="2100" dirty="0">
                <a:latin typeface="Comic Sans MS" panose="030F0702030302020204" pitchFamily="66" charset="0"/>
              </a:rPr>
              <a:t>!» «</a:t>
            </a:r>
            <a:r>
              <a:rPr lang="nb-NO" sz="2100" dirty="0" err="1">
                <a:latin typeface="Comic Sans MS" panose="030F0702030302020204" pitchFamily="66" charset="0"/>
              </a:rPr>
              <a:t>ww</a:t>
            </a:r>
            <a:r>
              <a:rPr lang="nb-NO" sz="2100" dirty="0">
                <a:latin typeface="Comic Sans MS" panose="030F0702030302020204" pitchFamily="66" charset="0"/>
              </a:rPr>
              <a:t>!».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nb-NO" sz="2100" dirty="0">
              <a:latin typeface="Comic Sans MS" panose="030F0702030302020204" pitchFamily="66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2100" dirty="0">
                <a:latin typeface="Comic Sans MS" panose="030F0702030302020204" pitchFamily="66" charset="0"/>
              </a:rPr>
              <a:t>Bytt kort med partneren.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b-NO" sz="2100" dirty="0">
                <a:latin typeface="Comic Sans MS" panose="030F0702030302020204" pitchFamily="66" charset="0"/>
              </a:rPr>
              <a:t>Bytt kort med andre par.</a:t>
            </a:r>
          </a:p>
          <a:p>
            <a:pPr>
              <a:defRPr/>
            </a:pPr>
            <a:endParaRPr lang="nb-NO" sz="2100" dirty="0">
              <a:latin typeface="Comic Sans MS" panose="030F0702030302020204" pitchFamily="66" charset="0"/>
            </a:endParaRPr>
          </a:p>
          <a:p>
            <a:pPr>
              <a:defRPr/>
            </a:pPr>
            <a:endParaRPr lang="nb-NO" sz="2100" dirty="0">
              <a:latin typeface="Comic Sans MS" panose="030F0702030302020204" pitchFamily="66" charset="0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E02BC216-E6E5-47CA-9A2A-F78200BDF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03793" y="1600046"/>
            <a:ext cx="3767904" cy="30049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FA3025-B1EC-7F6B-E3FB-155FCE8B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nb-NO" sz="40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Vokalene</a:t>
            </a:r>
            <a:br>
              <a:rPr lang="en-US" altLang="nb-NO" sz="4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altLang="nb-NO" sz="4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Les… </a:t>
            </a:r>
            <a:r>
              <a:rPr lang="en-US" altLang="nb-NO" sz="40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en-US" altLang="nb-NO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b</a:t>
            </a:r>
            <a:r>
              <a:rPr lang="en-US" altLang="nb-NO" sz="4000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rukes</a:t>
            </a:r>
            <a:r>
              <a:rPr lang="en-US" altLang="nb-NO" sz="40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nb-NO" sz="4000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ikke</a:t>
            </a:r>
            <a:r>
              <a:rPr lang="en-US" altLang="nb-NO" sz="40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med elevene.)</a:t>
            </a:r>
            <a:endParaRPr lang="en-US" sz="4000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24067A-F5F0-E47A-FE84-B8E7D2FB6180}"/>
              </a:ext>
            </a:extLst>
          </p:cNvPr>
          <p:cNvSpPr>
            <a:spLocks/>
          </p:cNvSpPr>
          <p:nvPr/>
        </p:nvSpPr>
        <p:spPr>
          <a:xfrm>
            <a:off x="1041729" y="2112579"/>
            <a:ext cx="4992818" cy="419280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  <a:endParaRPr lang="nb-NO" altLang="nb-NO" sz="2800" b="1" kern="1200" dirty="0">
              <a:solidFill>
                <a:srgbClr val="B30000"/>
              </a:solidFill>
              <a:latin typeface="Calibri" pitchFamily="34" charset="0"/>
              <a:ea typeface="+mn-ea"/>
              <a:cs typeface="+mn-cs"/>
            </a:endParaRPr>
          </a:p>
          <a:p>
            <a:pPr defTabSz="877824">
              <a:spcAft>
                <a:spcPts val="600"/>
              </a:spcAft>
            </a:pPr>
            <a:r>
              <a:rPr lang="nb-NO" altLang="nb-NO" sz="2800" b="1" dirty="0">
                <a:solidFill>
                  <a:srgbClr val="B30000"/>
                </a:solidFill>
                <a:latin typeface="Abadi" panose="020B0604020104020204" pitchFamily="34" charset="0"/>
              </a:rPr>
              <a:t>   ˘ </a:t>
            </a:r>
            <a:endParaRPr lang="nb-NO" altLang="nb-NO" sz="2800" b="1" dirty="0">
              <a:solidFill>
                <a:srgbClr val="B30000"/>
              </a:solidFill>
              <a:latin typeface="Calibri" pitchFamily="34" charset="0"/>
            </a:endParaRPr>
          </a:p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</a:p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</a:p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</a:p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</a:p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</a:p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u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</a:t>
            </a:r>
          </a:p>
          <a:p>
            <a:pPr>
              <a:spcAft>
                <a:spcPts val="600"/>
              </a:spcAft>
            </a:pPr>
            <a:endParaRPr lang="en-GB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3AEA06C-402E-E494-D333-04AE0CDEFFC6}"/>
              </a:ext>
            </a:extLst>
          </p:cNvPr>
          <p:cNvSpPr>
            <a:spLocks/>
          </p:cNvSpPr>
          <p:nvPr/>
        </p:nvSpPr>
        <p:spPr>
          <a:xfrm>
            <a:off x="6181394" y="2112579"/>
            <a:ext cx="4992818" cy="419280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</a:p>
          <a:p>
            <a:pPr defTabSz="877824">
              <a:spcAft>
                <a:spcPts val="600"/>
              </a:spcAft>
            </a:pPr>
            <a:r>
              <a:rPr lang="nb-NO" sz="2800" kern="1200" dirty="0">
                <a:solidFill>
                  <a:srgbClr val="B30000"/>
                </a:solidFill>
                <a:latin typeface="+mn-lt"/>
                <a:ea typeface="+mn-ea"/>
                <a:cs typeface="+mn-cs"/>
              </a:rPr>
              <a:t>   ●</a:t>
            </a:r>
            <a:endParaRPr lang="nb-NO" altLang="nb-NO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</a:p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</a:t>
            </a:r>
          </a:p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e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</a:p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</a:p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</a:t>
            </a:r>
          </a:p>
          <a:p>
            <a:pPr defTabSz="877824">
              <a:spcAft>
                <a:spcPts val="600"/>
              </a:spcAft>
            </a:pP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nb-NO" altLang="nb-NO" sz="2800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u</a:t>
            </a:r>
            <a:r>
              <a:rPr lang="nb-NO" altLang="nb-NO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</a:t>
            </a:r>
          </a:p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6" name="Bilde 2" descr="Beskrivelse: http://image.spreadshirt.net/image-server/image/product/18599703/view/1/type/png/width/280/height/280/norsk-flagg-klistremerke-40.png">
            <a:extLst>
              <a:ext uri="{FF2B5EF4-FFF2-40B4-BE49-F238E27FC236}">
                <a16:creationId xmlns:a16="http://schemas.microsoft.com/office/drawing/2014/main" id="{02E533A1-8784-D4DA-5C85-076821DED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03" y="2810106"/>
            <a:ext cx="1667332" cy="166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union-jack">
            <a:extLst>
              <a:ext uri="{FF2B5EF4-FFF2-40B4-BE49-F238E27FC236}">
                <a16:creationId xmlns:a16="http://schemas.microsoft.com/office/drawing/2014/main" id="{D50009CA-FA22-AE18-6A32-34430DD7E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642" y="3356839"/>
            <a:ext cx="1733108" cy="86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550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80536DCA-3E3B-792B-9072-66AFD4D5C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2020"/>
            <a:ext cx="9035935" cy="154078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altLang="nb-NO" sz="3200" b="1" dirty="0">
                <a:latin typeface="Comic Sans MS" panose="030F0702030302020204" pitchFamily="66" charset="0"/>
              </a:rPr>
            </a:br>
            <a:br>
              <a:rPr lang="en-US" altLang="nb-NO" sz="3200" b="1" dirty="0">
                <a:latin typeface="Comic Sans MS" panose="030F0702030302020204" pitchFamily="66" charset="0"/>
              </a:rPr>
            </a:br>
            <a:br>
              <a:rPr lang="en-US" altLang="nb-NO" sz="3200" b="1" dirty="0">
                <a:latin typeface="Comic Sans MS" panose="030F0702030302020204" pitchFamily="66" charset="0"/>
              </a:rPr>
            </a:br>
            <a:r>
              <a:rPr lang="en-US" altLang="nb-NO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</a:t>
            </a:r>
            <a:r>
              <a:rPr lang="en-US" altLang="nb-NO" sz="32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å</a:t>
            </a:r>
            <a:r>
              <a:rPr lang="en-US" altLang="nb-NO" sz="32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nb-NO" sz="32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engelsk</a:t>
            </a:r>
            <a:r>
              <a:rPr lang="en-US" altLang="nb-NO" sz="32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nb-NO" sz="32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lærer</a:t>
            </a:r>
            <a:r>
              <a:rPr lang="en-US" altLang="nb-NO" sz="32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vi de </a:t>
            </a:r>
            <a:r>
              <a:rPr lang="en-US" altLang="nb-NO" sz="32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korte</a:t>
            </a:r>
            <a:r>
              <a:rPr lang="en-US" altLang="nb-NO" sz="32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nb-NO" sz="32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vokalene</a:t>
            </a:r>
            <a:r>
              <a:rPr lang="en-US" altLang="nb-NO" sz="32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nb-NO" sz="32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først</a:t>
            </a:r>
            <a:r>
              <a:rPr lang="en-US" altLang="nb-NO" sz="32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: </a:t>
            </a:r>
            <a:r>
              <a:rPr lang="en-US" altLang="nb-NO" sz="3200" b="1" kern="1200" dirty="0">
                <a:solidFill>
                  <a:srgbClr val="FF0000"/>
                </a:solidFill>
                <a:latin typeface="Comic Sans MS" panose="030F0702030302020204" pitchFamily="66" charset="0"/>
              </a:rPr>
              <a:t>a, e, </a:t>
            </a:r>
            <a:r>
              <a:rPr lang="en-US" altLang="nb-NO" sz="3200" b="1" kern="1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altLang="nb-NO" sz="3200" b="1" kern="1200" dirty="0">
                <a:solidFill>
                  <a:srgbClr val="FF0000"/>
                </a:solidFill>
                <a:latin typeface="Comic Sans MS" panose="030F0702030302020204" pitchFamily="66" charset="0"/>
              </a:rPr>
              <a:t>, o, u</a:t>
            </a:r>
            <a:br>
              <a:rPr lang="en-US" altLang="nb-NO" sz="3200" b="1" kern="1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br>
              <a:rPr lang="en-US" altLang="nb-NO" sz="1200" b="1" kern="120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endParaRPr lang="en-US" sz="1200" kern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lassholder for innhold 5" descr="Et bilde som inneholder ball, sfære&#10;&#10;Automatisk generert beskrivelse">
            <a:extLst>
              <a:ext uri="{FF2B5EF4-FFF2-40B4-BE49-F238E27FC236}">
                <a16:creationId xmlns:a16="http://schemas.microsoft.com/office/drawing/2014/main" id="{DF2BC67D-9A34-68CB-61FE-1DB82A0E77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6" r="6119" b="-1"/>
          <a:stretch/>
        </p:blipFill>
        <p:spPr>
          <a:xfrm>
            <a:off x="7473495" y="1762298"/>
            <a:ext cx="3773001" cy="3761628"/>
          </a:xfrm>
          <a:prstGeom prst="rect">
            <a:avLst/>
          </a:prstGeom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C59958AA-D633-78AC-9F0E-3652C3DD6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762298"/>
            <a:ext cx="6683433" cy="46380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  <a:defRPr/>
            </a:pPr>
            <a:r>
              <a:rPr lang="en-US" altLang="nb-NO" sz="2400" dirty="0">
                <a:latin typeface="Comic Sans MS" panose="030F0702030302020204" pitchFamily="66" charset="0"/>
              </a:rPr>
              <a:t>Marker </a:t>
            </a:r>
            <a:r>
              <a:rPr lang="en-US" altLang="nb-NO" sz="2400" dirty="0" err="1">
                <a:latin typeface="Comic Sans MS" panose="030F0702030302020204" pitchFamily="66" charset="0"/>
              </a:rPr>
              <a:t>korte</a:t>
            </a:r>
            <a:r>
              <a:rPr lang="en-US" altLang="nb-NO" sz="2400" dirty="0">
                <a:latin typeface="Comic Sans MS" panose="030F0702030302020204" pitchFamily="66" charset="0"/>
              </a:rPr>
              <a:t> </a:t>
            </a:r>
            <a:r>
              <a:rPr lang="en-US" altLang="nb-NO" sz="2400" dirty="0" err="1">
                <a:latin typeface="Comic Sans MS" panose="030F0702030302020204" pitchFamily="66" charset="0"/>
              </a:rPr>
              <a:t>vokaler</a:t>
            </a:r>
            <a:r>
              <a:rPr lang="en-US" altLang="nb-NO" sz="2400" dirty="0">
                <a:latin typeface="Comic Sans MS" panose="030F0702030302020204" pitchFamily="66" charset="0"/>
              </a:rPr>
              <a:t> med </a:t>
            </a:r>
            <a:r>
              <a:rPr lang="en-US" altLang="nb-NO" sz="2400" dirty="0" err="1">
                <a:latin typeface="Comic Sans MS" panose="030F0702030302020204" pitchFamily="66" charset="0"/>
              </a:rPr>
              <a:t>en</a:t>
            </a:r>
            <a:r>
              <a:rPr lang="en-US" altLang="nb-NO" sz="2400" dirty="0">
                <a:latin typeface="Comic Sans MS" panose="030F0702030302020204" pitchFamily="66" charset="0"/>
              </a:rPr>
              <a:t> </a:t>
            </a:r>
            <a:r>
              <a:rPr lang="en-US" altLang="nb-NO" sz="2400" dirty="0" err="1">
                <a:latin typeface="Comic Sans MS" panose="030F0702030302020204" pitchFamily="66" charset="0"/>
              </a:rPr>
              <a:t>sprettball</a:t>
            </a:r>
            <a:r>
              <a:rPr lang="en-US" altLang="nb-NO" sz="2400" dirty="0">
                <a:latin typeface="Comic Sans MS" panose="030F0702030302020204" pitchFamily="66" charset="0"/>
              </a:rPr>
              <a:t>. 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endParaRPr lang="en-US" sz="2400" dirty="0"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en-US" sz="2400" dirty="0">
                <a:latin typeface="Comic Sans MS" panose="030F0702030302020204" pitchFamily="66" charset="0"/>
              </a:rPr>
              <a:t>Korte </a:t>
            </a:r>
            <a:r>
              <a:rPr lang="en-US" sz="2400" dirty="0" err="1">
                <a:latin typeface="Comic Sans MS" panose="030F0702030302020204" pitchFamily="66" charset="0"/>
              </a:rPr>
              <a:t>vokaler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stavemønstre</a:t>
            </a:r>
            <a:r>
              <a:rPr lang="en-US" sz="2400" dirty="0">
                <a:latin typeface="Comic Sans MS" panose="030F0702030302020204" pitchFamily="66" charset="0"/>
              </a:rPr>
              <a:t>:</a:t>
            </a:r>
          </a:p>
          <a:p>
            <a:pPr marL="0" indent="0" algn="ctr">
              <a:buNone/>
              <a:defRPr/>
            </a:pP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t</a:t>
            </a:r>
          </a:p>
          <a:p>
            <a:pPr marL="0" indent="0" algn="ctr">
              <a:buNone/>
              <a:defRPr/>
            </a:pPr>
            <a:r>
              <a:rPr lang="en-US" dirty="0">
                <a:latin typeface="Comic Sans MS" panose="030F0702030302020204" pitchFamily="66" charset="0"/>
                <a:sym typeface="Wingdings 2"/>
              </a:rPr>
              <a:t>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sym typeface="Wingdings 2"/>
              </a:rPr>
              <a:t></a:t>
            </a:r>
            <a:endParaRPr lang="en-US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  <a:defRPr/>
            </a:pP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b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ll</a:t>
            </a:r>
          </a:p>
          <a:p>
            <a:pPr marL="0" indent="0" algn="ctr">
              <a:buNone/>
              <a:defRPr/>
            </a:pPr>
            <a:r>
              <a:rPr lang="en-US" dirty="0">
                <a:latin typeface="Comic Sans MS" panose="030F0702030302020204" pitchFamily="66" charset="0"/>
                <a:sym typeface="Wingdings 2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  <a:sym typeface="Wingdings 2"/>
              </a:rPr>
              <a:t></a:t>
            </a:r>
          </a:p>
          <a:p>
            <a:pPr marL="0" indent="0">
              <a:buNone/>
              <a:defRPr/>
            </a:pPr>
            <a:endParaRPr lang="en-US" sz="2400" dirty="0">
              <a:latin typeface="Comic Sans MS" panose="030F0702030302020204" pitchFamily="66" charset="0"/>
              <a:sym typeface="Wingdings 2"/>
            </a:endParaRPr>
          </a:p>
          <a:p>
            <a:pPr marL="0" indent="0">
              <a:buNone/>
              <a:defRPr/>
            </a:pPr>
            <a:r>
              <a:rPr lang="en-US" sz="2400" dirty="0">
                <a:latin typeface="Comic Sans MS" panose="030F0702030302020204" pitchFamily="66" charset="0"/>
                <a:sym typeface="Wingdings 2"/>
              </a:rPr>
              <a:t>(</a:t>
            </a:r>
            <a:r>
              <a:rPr lang="nb-NO" sz="2400" dirty="0">
                <a:latin typeface="Comic Sans MS" panose="030F0702030302020204" pitchFamily="66" charset="0"/>
                <a:sym typeface="Wingdings 2"/>
              </a:rPr>
              <a:t>Dobbeltkonsonant beskytter den korte vokalen, slik at den for bli kort.)</a:t>
            </a:r>
            <a:endParaRPr lang="nb-NO" sz="2400" dirty="0">
              <a:latin typeface="Comic Sans MS" panose="030F0702030302020204" pitchFamily="66" charset="0"/>
            </a:endParaRP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255399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9BB95539-145F-2D93-71A8-53BE832F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nb-NO" sz="4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De </a:t>
            </a:r>
            <a:r>
              <a:rPr lang="en-US" altLang="nb-NO" sz="40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korte</a:t>
            </a:r>
            <a:r>
              <a:rPr lang="en-US" altLang="nb-NO" sz="40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nb-NO" sz="4000" b="1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vokalene</a:t>
            </a:r>
            <a:endParaRPr lang="en-US" sz="4000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239A86E-6DFD-F4CD-8054-9D0777B7AC1E}"/>
              </a:ext>
            </a:extLst>
          </p:cNvPr>
          <p:cNvSpPr>
            <a:spLocks/>
          </p:cNvSpPr>
          <p:nvPr/>
        </p:nvSpPr>
        <p:spPr>
          <a:xfrm>
            <a:off x="1041729" y="2565172"/>
            <a:ext cx="4992818" cy="3740212"/>
          </a:xfrm>
          <a:prstGeom prst="rect">
            <a:avLst/>
          </a:prstGeom>
        </p:spPr>
        <p:txBody>
          <a:bodyPr/>
          <a:lstStyle/>
          <a:p>
            <a:pPr defTabSz="877824">
              <a:spcAft>
                <a:spcPts val="600"/>
              </a:spcAft>
            </a:pPr>
            <a:r>
              <a:rPr lang="nb-NO" altLang="nb-NO" sz="3200" kern="1200" dirty="0">
                <a:solidFill>
                  <a:srgbClr val="B30000"/>
                </a:solidFill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lang="nb-NO" altLang="nb-NO" sz="32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is for ant </a:t>
            </a:r>
          </a:p>
          <a:p>
            <a:pPr defTabSz="877824">
              <a:spcAft>
                <a:spcPts val="600"/>
              </a:spcAft>
            </a:pPr>
            <a:r>
              <a:rPr lang="nb-NO" altLang="nb-NO" sz="3200" kern="1200" dirty="0">
                <a:solidFill>
                  <a:srgbClr val="B30000"/>
                </a:solidFill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r>
              <a:rPr lang="nb-NO" altLang="nb-NO" sz="32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is for egg</a:t>
            </a:r>
          </a:p>
          <a:p>
            <a:pPr defTabSz="877824">
              <a:spcAft>
                <a:spcPts val="600"/>
              </a:spcAft>
            </a:pPr>
            <a:r>
              <a:rPr lang="nb-NO" altLang="nb-NO" sz="3200" kern="1200" dirty="0">
                <a:solidFill>
                  <a:srgbClr val="B30000"/>
                </a:solidFill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lang="nb-NO" altLang="nb-NO" sz="32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is for </a:t>
            </a:r>
            <a:r>
              <a:rPr lang="nb-NO" altLang="nb-NO" sz="32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igloo</a:t>
            </a:r>
            <a:endParaRPr lang="nb-NO" altLang="nb-NO" sz="32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77824">
              <a:spcAft>
                <a:spcPts val="600"/>
              </a:spcAft>
            </a:pPr>
            <a:r>
              <a:rPr lang="nb-NO" altLang="nb-NO" sz="3200" kern="1200" dirty="0">
                <a:solidFill>
                  <a:srgbClr val="B30000"/>
                </a:solidFill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lang="nb-NO" altLang="nb-NO" sz="32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is for </a:t>
            </a:r>
            <a:r>
              <a:rPr lang="nb-NO" altLang="nb-NO" sz="32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orange</a:t>
            </a:r>
            <a:endParaRPr lang="nb-NO" altLang="nb-NO" sz="32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77824">
              <a:spcAft>
                <a:spcPts val="600"/>
              </a:spcAft>
            </a:pPr>
            <a:r>
              <a:rPr lang="nb-NO" altLang="nb-NO" sz="3200" kern="1200" dirty="0">
                <a:solidFill>
                  <a:srgbClr val="B30000"/>
                </a:solidFill>
                <a:latin typeface="Comic Sans MS" panose="030F0702030302020204" pitchFamily="66" charset="0"/>
                <a:ea typeface="+mn-ea"/>
                <a:cs typeface="+mn-cs"/>
              </a:rPr>
              <a:t>U</a:t>
            </a:r>
            <a:r>
              <a:rPr lang="nb-NO" altLang="nb-NO" sz="32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is for </a:t>
            </a:r>
            <a:r>
              <a:rPr lang="nb-NO" altLang="nb-NO" sz="32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umbrella</a:t>
            </a:r>
            <a:endParaRPr lang="nb-NO" altLang="nb-NO" sz="32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GB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5E02EFB7-80E6-1819-2C9F-1752B206BF67}"/>
              </a:ext>
            </a:extLst>
          </p:cNvPr>
          <p:cNvSpPr>
            <a:spLocks/>
          </p:cNvSpPr>
          <p:nvPr/>
        </p:nvSpPr>
        <p:spPr>
          <a:xfrm>
            <a:off x="6181394" y="2112579"/>
            <a:ext cx="4992818" cy="4192805"/>
          </a:xfrm>
          <a:prstGeom prst="rect">
            <a:avLst/>
          </a:prstGeom>
        </p:spPr>
        <p:txBody>
          <a:bodyPr/>
          <a:lstStyle/>
          <a:p>
            <a:pPr defTabSz="877824">
              <a:spcAft>
                <a:spcPts val="600"/>
              </a:spcAft>
              <a:defRPr/>
            </a:pPr>
            <a:endParaRPr lang="nb-NO" altLang="nb-NO" sz="2688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77824">
              <a:spcAft>
                <a:spcPts val="600"/>
              </a:spcAft>
              <a:defRPr/>
            </a:pPr>
            <a:endParaRPr lang="nb-NO" altLang="nb-NO" sz="1728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8" name="Bilde 4">
            <a:extLst>
              <a:ext uri="{FF2B5EF4-FFF2-40B4-BE49-F238E27FC236}">
                <a16:creationId xmlns:a16="http://schemas.microsoft.com/office/drawing/2014/main" id="{FB3786C3-650D-B650-A6C9-9AEF156D35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058" y="2565172"/>
            <a:ext cx="2518443" cy="2518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6">
            <a:extLst>
              <a:ext uri="{FF2B5EF4-FFF2-40B4-BE49-F238E27FC236}">
                <a16:creationId xmlns:a16="http://schemas.microsoft.com/office/drawing/2014/main" id="{CDC21229-F80D-62DA-6EEE-0155C1380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066" y="2505678"/>
            <a:ext cx="689877" cy="49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1">
            <a:extLst>
              <a:ext uri="{FF2B5EF4-FFF2-40B4-BE49-F238E27FC236}">
                <a16:creationId xmlns:a16="http://schemas.microsoft.com/office/drawing/2014/main" id="{07D8E7B1-CE72-DA5A-F04A-90F44A7F5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93" y="2978125"/>
            <a:ext cx="451250" cy="60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2">
            <a:extLst>
              <a:ext uri="{FF2B5EF4-FFF2-40B4-BE49-F238E27FC236}">
                <a16:creationId xmlns:a16="http://schemas.microsoft.com/office/drawing/2014/main" id="{6E8883D9-C584-F5B8-4B24-DC2C1C55F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693" y="3635451"/>
            <a:ext cx="559856" cy="425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e 3">
            <a:extLst>
              <a:ext uri="{FF2B5EF4-FFF2-40B4-BE49-F238E27FC236}">
                <a16:creationId xmlns:a16="http://schemas.microsoft.com/office/drawing/2014/main" id="{28E083F1-BE5C-7F21-7E5A-9625E4CC38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172" y="4169974"/>
            <a:ext cx="458899" cy="495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e 4">
            <a:extLst>
              <a:ext uri="{FF2B5EF4-FFF2-40B4-BE49-F238E27FC236}">
                <a16:creationId xmlns:a16="http://schemas.microsoft.com/office/drawing/2014/main" id="{48B503EB-253A-9B62-0585-5B57B3E3F0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977" y="4843026"/>
            <a:ext cx="685289" cy="682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552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65213E-E2E1-0EE7-0920-E782F57DF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4" y="415636"/>
            <a:ext cx="8775238" cy="1514764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latin typeface="Comic Sans MS" panose="030F0702030302020204" pitchFamily="66" charset="0"/>
              </a:rPr>
              <a:t>Hva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sier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læreplanen</a:t>
            </a:r>
            <a:r>
              <a:rPr lang="en-GB" dirty="0">
                <a:latin typeface="Comic Sans MS" panose="030F0702030302020204" pitchFamily="66" charset="0"/>
              </a:rPr>
              <a:t>?</a:t>
            </a: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B5A440-5307-52A4-7047-91E3DDA810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829" y="1122218"/>
            <a:ext cx="4746567" cy="4919143"/>
          </a:xfrm>
        </p:spPr>
        <p:txBody>
          <a:bodyPr>
            <a:no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nb-NO" sz="2000" b="1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2. trinn</a:t>
            </a:r>
          </a:p>
          <a:p>
            <a:pPr>
              <a:spcAft>
                <a:spcPts val="800"/>
              </a:spcAft>
            </a:pPr>
            <a:r>
              <a:rPr lang="nb-NO" sz="2000" b="1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lytte til og gjenkjenne språklyder og stavelser i ord</a:t>
            </a:r>
          </a:p>
          <a:p>
            <a:pPr>
              <a:spcAft>
                <a:spcPts val="800"/>
              </a:spcAft>
            </a:pPr>
            <a:r>
              <a:rPr lang="nb-NO" sz="2000" b="1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koble språklyder til bokstaver og stavemønstre og trekke bokstavlyder sammen til ord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2000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lese (og eksperimentere med å skrive) kjente ord, fraser og enkle setninger</a:t>
            </a:r>
            <a:endParaRPr lang="nb-NO" sz="20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b-NO" sz="2000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lytte til og utforske det engelske alfabetet og uttalemønstre i lek- og sangaktiviteter</a:t>
            </a:r>
          </a:p>
          <a:p>
            <a:pPr>
              <a:spcAft>
                <a:spcPts val="800"/>
              </a:spcAft>
            </a:pPr>
            <a:r>
              <a:rPr lang="nb-NO" sz="2000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oppdage høyfrekvente ord og fraser i ulike type tekster</a:t>
            </a:r>
            <a:endParaRPr lang="en-GB" sz="2000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A6E88D6-8908-DC12-E7EE-8D834CB5C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222" y="1122219"/>
            <a:ext cx="4272742" cy="491914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3200" b="1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4. trinn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3200" b="1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lese og forstå </a:t>
            </a:r>
            <a:r>
              <a:rPr lang="nb-NO" sz="3200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tekster med lydrette ord og kjente og ukjente ordbilder</a:t>
            </a:r>
            <a:endParaRPr lang="nb-NO" sz="3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3200" b="1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tilegne seg ord</a:t>
            </a:r>
            <a:r>
              <a:rPr lang="nb-NO" sz="3200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, fraser og kulturell kunnskap gjennom engelskspråklig litteratur og barnekultur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32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32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7. trinn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3200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lese og bruke</a:t>
            </a:r>
            <a:r>
              <a:rPr lang="nb-NO" sz="32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3522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6A40E1-1C2D-4445-95C8-9985E220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 sz="4400" dirty="0">
                <a:latin typeface="Comic Sans MS" panose="030F0702030302020204" pitchFamily="66" charset="0"/>
              </a:rPr>
              <a:t> </a:t>
            </a:r>
            <a:br>
              <a:rPr lang="nn-NO" sz="4400" dirty="0">
                <a:latin typeface="Comic Sans MS" panose="030F0702030302020204" pitchFamily="66" charset="0"/>
              </a:rPr>
            </a:br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7839A0D-BF1E-011E-5583-31A2E2B28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altLang="nb-NO" sz="2400" b="1" dirty="0">
              <a:latin typeface="Comic Sans MS" panose="030F0702030302020204" pitchFamily="66" charset="0"/>
            </a:endParaRPr>
          </a:p>
          <a:p>
            <a:pPr algn="ctr"/>
            <a:r>
              <a:rPr lang="nb-NO" altLang="nb-NO" sz="2400" b="1" dirty="0" err="1">
                <a:latin typeface="Comic Sans MS" panose="030F0702030302020204" pitchFamily="66" charset="0"/>
              </a:rPr>
              <a:t>Phonic</a:t>
            </a:r>
            <a:r>
              <a:rPr lang="nb-NO" altLang="nb-NO" sz="2400" b="1" dirty="0">
                <a:latin typeface="Comic Sans MS" panose="030F0702030302020204" pitchFamily="66" charset="0"/>
              </a:rPr>
              <a:t> </a:t>
            </a:r>
            <a:r>
              <a:rPr lang="nb-NO" altLang="nb-NO" sz="2400" b="1" dirty="0" err="1">
                <a:latin typeface="Comic Sans MS" panose="030F0702030302020204" pitchFamily="66" charset="0"/>
              </a:rPr>
              <a:t>Rhymes</a:t>
            </a:r>
            <a:r>
              <a:rPr lang="nb-NO" altLang="nb-NO" sz="2400" b="1" dirty="0">
                <a:latin typeface="Comic Sans MS" panose="030F0702030302020204" pitchFamily="66" charset="0"/>
              </a:rPr>
              <a:t> </a:t>
            </a:r>
            <a:r>
              <a:rPr lang="nb-NO" altLang="nb-NO" sz="2400" b="1" dirty="0" err="1">
                <a:latin typeface="Comic Sans MS" panose="030F0702030302020204" pitchFamily="66" charset="0"/>
              </a:rPr>
              <a:t>with</a:t>
            </a:r>
            <a:r>
              <a:rPr lang="nb-NO" altLang="nb-NO" sz="2400" b="1" dirty="0">
                <a:latin typeface="Comic Sans MS" panose="030F0702030302020204" pitchFamily="66" charset="0"/>
              </a:rPr>
              <a:t> </a:t>
            </a:r>
            <a:r>
              <a:rPr lang="nb-NO" altLang="nb-NO" sz="2400" b="1" dirty="0" err="1">
                <a:latin typeface="Comic Sans MS" panose="030F0702030302020204" pitchFamily="66" charset="0"/>
              </a:rPr>
              <a:t>actions</a:t>
            </a: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EFE90C-1604-BF47-BDDF-EC02DF5DA3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nb-NO" altLang="nb-NO" sz="28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b-NO" altLang="nb-NO" sz="2800" b="1" dirty="0" err="1">
                <a:latin typeface="Comic Sans MS" panose="030F0702030302020204" pitchFamily="66" charset="0"/>
              </a:rPr>
              <a:t>Jolly</a:t>
            </a:r>
            <a:r>
              <a:rPr lang="nb-NO" altLang="nb-NO" sz="2800" b="1" dirty="0">
                <a:latin typeface="Comic Sans MS" panose="030F0702030302020204" pitchFamily="66" charset="0"/>
              </a:rPr>
              <a:t> </a:t>
            </a:r>
            <a:r>
              <a:rPr lang="nb-NO" altLang="nb-NO" sz="2800" b="1" dirty="0" err="1">
                <a:latin typeface="Comic Sans MS" panose="030F0702030302020204" pitchFamily="66" charset="0"/>
              </a:rPr>
              <a:t>Phonics</a:t>
            </a:r>
            <a:r>
              <a:rPr lang="nb-NO" altLang="nb-NO" sz="2800" b="1" dirty="0">
                <a:latin typeface="Comic Sans MS" panose="030F0702030302020204" pitchFamily="66" charset="0"/>
              </a:rPr>
              <a:t> A-Z</a:t>
            </a:r>
          </a:p>
          <a:p>
            <a:pPr marL="0" indent="0">
              <a:buNone/>
            </a:pPr>
            <a:r>
              <a:rPr lang="nb-NO" altLang="nb-NO" sz="2800" dirty="0">
                <a:latin typeface="Comic Sans MS" panose="030F0702030302020204" pitchFamily="66" charset="0"/>
              </a:rPr>
              <a:t>/A/, /a/, ants </a:t>
            </a:r>
            <a:r>
              <a:rPr lang="nb-NO" altLang="nb-NO" sz="2800" dirty="0" err="1">
                <a:latin typeface="Comic Sans MS" panose="030F0702030302020204" pitchFamily="66" charset="0"/>
              </a:rPr>
              <a:t>on</a:t>
            </a:r>
            <a:r>
              <a:rPr lang="nb-NO" altLang="nb-NO" sz="2800" dirty="0">
                <a:latin typeface="Comic Sans MS" panose="030F0702030302020204" pitchFamily="66" charset="0"/>
              </a:rPr>
              <a:t> my arm,</a:t>
            </a:r>
          </a:p>
          <a:p>
            <a:pPr marL="0" indent="0">
              <a:buNone/>
            </a:pPr>
            <a:r>
              <a:rPr lang="nb-NO" altLang="nb-NO" sz="2800" dirty="0">
                <a:latin typeface="Comic Sans MS" panose="030F0702030302020204" pitchFamily="66" charset="0"/>
              </a:rPr>
              <a:t>/A/, /a/, ants </a:t>
            </a:r>
            <a:r>
              <a:rPr lang="nb-NO" altLang="nb-NO" sz="2800" dirty="0" err="1">
                <a:latin typeface="Comic Sans MS" panose="030F0702030302020204" pitchFamily="66" charset="0"/>
              </a:rPr>
              <a:t>on</a:t>
            </a:r>
            <a:r>
              <a:rPr lang="nb-NO" altLang="nb-NO" sz="2800" dirty="0">
                <a:latin typeface="Comic Sans MS" panose="030F0702030302020204" pitchFamily="66" charset="0"/>
              </a:rPr>
              <a:t> my arm,</a:t>
            </a:r>
          </a:p>
          <a:p>
            <a:pPr marL="0" indent="0">
              <a:buNone/>
            </a:pPr>
            <a:r>
              <a:rPr lang="nb-NO" altLang="nb-NO" sz="2800" dirty="0">
                <a:latin typeface="Comic Sans MS" panose="030F0702030302020204" pitchFamily="66" charset="0"/>
              </a:rPr>
              <a:t>/A/, /a/, ants </a:t>
            </a:r>
            <a:r>
              <a:rPr lang="nb-NO" altLang="nb-NO" sz="2800" dirty="0" err="1">
                <a:latin typeface="Comic Sans MS" panose="030F0702030302020204" pitchFamily="66" charset="0"/>
              </a:rPr>
              <a:t>on</a:t>
            </a:r>
            <a:r>
              <a:rPr lang="nb-NO" altLang="nb-NO" sz="2800" dirty="0">
                <a:latin typeface="Comic Sans MS" panose="030F0702030302020204" pitchFamily="66" charset="0"/>
              </a:rPr>
              <a:t> my arm,</a:t>
            </a:r>
          </a:p>
          <a:p>
            <a:pPr marL="0" indent="0">
              <a:buNone/>
            </a:pPr>
            <a:r>
              <a:rPr lang="nb-NO" altLang="nb-NO" sz="2800" dirty="0" err="1">
                <a:latin typeface="Comic Sans MS" panose="030F0702030302020204" pitchFamily="66" charset="0"/>
              </a:rPr>
              <a:t>They</a:t>
            </a:r>
            <a:r>
              <a:rPr lang="nb-NO" altLang="nb-NO" sz="2800" dirty="0">
                <a:latin typeface="Comic Sans MS" panose="030F0702030302020204" pitchFamily="66" charset="0"/>
              </a:rPr>
              <a:t> </a:t>
            </a:r>
            <a:r>
              <a:rPr lang="nb-NO" altLang="nb-NO" sz="2800" dirty="0" err="1">
                <a:latin typeface="Comic Sans MS" panose="030F0702030302020204" pitchFamily="66" charset="0"/>
              </a:rPr>
              <a:t>are</a:t>
            </a:r>
            <a:r>
              <a:rPr lang="nb-NO" altLang="nb-NO" sz="2800" dirty="0">
                <a:latin typeface="Comic Sans MS" panose="030F0702030302020204" pitchFamily="66" charset="0"/>
              </a:rPr>
              <a:t> </a:t>
            </a:r>
            <a:r>
              <a:rPr lang="nb-NO" altLang="nb-NO" sz="2800" dirty="0" err="1">
                <a:latin typeface="Comic Sans MS" panose="030F0702030302020204" pitchFamily="66" charset="0"/>
              </a:rPr>
              <a:t>causing</a:t>
            </a:r>
            <a:r>
              <a:rPr lang="nb-NO" altLang="nb-NO" sz="2800" dirty="0">
                <a:latin typeface="Comic Sans MS" panose="030F0702030302020204" pitchFamily="66" charset="0"/>
              </a:rPr>
              <a:t> me alarm.</a:t>
            </a:r>
          </a:p>
          <a:p>
            <a:r>
              <a:rPr lang="en-GB" dirty="0">
                <a:hlinkClick r:id="rId3"/>
              </a:rPr>
              <a:t>UK School Primary One Jolly Phonics Song Aa - Ants on my Arm (youtube.com)</a:t>
            </a:r>
            <a:endParaRPr lang="nb-NO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6828BEC4-E171-0D9E-5B05-E282FB75F5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9472" y="2052537"/>
            <a:ext cx="5466945" cy="398882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200" b="1" dirty="0">
                <a:latin typeface="Comic Sans MS" panose="030F0702030302020204" pitchFamily="66" charset="0"/>
              </a:rPr>
              <a:t>Funny Short Vowel Phrases</a:t>
            </a:r>
          </a:p>
          <a:p>
            <a:pPr marL="0" indent="0">
              <a:buNone/>
            </a:pPr>
            <a:endParaRPr lang="en-GB" sz="3200" b="1" dirty="0">
              <a:latin typeface="Comic Sans MS" panose="030F0702030302020204" pitchFamily="66" charset="0"/>
            </a:endParaRPr>
          </a:p>
          <a:p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GB" sz="3200" dirty="0">
                <a:latin typeface="Comic Sans MS" panose="030F0702030302020204" pitchFamily="66" charset="0"/>
              </a:rPr>
              <a:t>n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GB" sz="3200" dirty="0">
                <a:latin typeface="Comic Sans MS" panose="030F0702030302020204" pitchFamily="66" charset="0"/>
              </a:rPr>
              <a:t>ngry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GB" sz="3200" dirty="0">
                <a:latin typeface="Comic Sans MS" panose="030F0702030302020204" pitchFamily="66" charset="0"/>
              </a:rPr>
              <a:t>nt</a:t>
            </a:r>
          </a:p>
          <a:p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GB" sz="3200" dirty="0">
                <a:latin typeface="Comic Sans MS" panose="030F0702030302020204" pitchFamily="66" charset="0"/>
              </a:rPr>
              <a:t>n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GB" sz="3200" dirty="0">
                <a:latin typeface="Comic Sans MS" panose="030F0702030302020204" pitchFamily="66" charset="0"/>
              </a:rPr>
              <a:t>xcited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GB" sz="3200" dirty="0">
                <a:latin typeface="Comic Sans MS" panose="030F0702030302020204" pitchFamily="66" charset="0"/>
              </a:rPr>
              <a:t>gg</a:t>
            </a:r>
          </a:p>
          <a:p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GB" sz="3200" dirty="0">
                <a:latin typeface="Comic Sans MS" panose="030F0702030302020204" pitchFamily="66" charset="0"/>
              </a:rPr>
              <a:t>n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GB" sz="3200" dirty="0">
                <a:latin typeface="Comic Sans MS" panose="030F0702030302020204" pitchFamily="66" charset="0"/>
              </a:rPr>
              <a:t>tchy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GB" sz="3200" dirty="0">
                <a:latin typeface="Comic Sans MS" panose="030F0702030302020204" pitchFamily="66" charset="0"/>
              </a:rPr>
              <a:t>guana</a:t>
            </a:r>
          </a:p>
          <a:p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GB" sz="3200" dirty="0">
                <a:latin typeface="Comic Sans MS" panose="030F0702030302020204" pitchFamily="66" charset="0"/>
              </a:rPr>
              <a:t>n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GB" sz="3200" dirty="0">
                <a:latin typeface="Comic Sans MS" panose="030F0702030302020204" pitchFamily="66" charset="0"/>
              </a:rPr>
              <a:t>scillating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GB" sz="3200" dirty="0">
                <a:latin typeface="Comic Sans MS" panose="030F0702030302020204" pitchFamily="66" charset="0"/>
              </a:rPr>
              <a:t>ctopus</a:t>
            </a:r>
          </a:p>
          <a:p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GB" sz="3200" dirty="0">
                <a:latin typeface="Comic Sans MS" panose="030F0702030302020204" pitchFamily="66" charset="0"/>
              </a:rPr>
              <a:t>n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GB" sz="3200" dirty="0">
                <a:latin typeface="Comic Sans MS" panose="030F0702030302020204" pitchFamily="66" charset="0"/>
              </a:rPr>
              <a:t>nhappy </a:t>
            </a:r>
            <a:r>
              <a:rPr lang="en-GB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GB" sz="3200" dirty="0">
                <a:latin typeface="Comic Sans MS" panose="030F0702030302020204" pitchFamily="66" charset="0"/>
              </a:rPr>
              <a:t>mbrella</a:t>
            </a:r>
          </a:p>
          <a:p>
            <a:endParaRPr lang="en-GB" sz="32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What do the words mean? </a:t>
            </a:r>
          </a:p>
          <a:p>
            <a:pPr marL="0" indent="0">
              <a:buNone/>
            </a:pPr>
            <a:r>
              <a:rPr lang="en-GB" sz="3200" dirty="0">
                <a:latin typeface="Comic Sans MS" panose="030F0702030302020204" pitchFamily="66" charset="0"/>
              </a:rPr>
              <a:t>Find out, draw pictures and write sentences.</a:t>
            </a:r>
          </a:p>
          <a:p>
            <a:pPr marL="0" indent="0">
              <a:buNone/>
            </a:pPr>
            <a:endParaRPr lang="en-GB" sz="3200" b="1" dirty="0">
              <a:latin typeface="Comic Sans MS" panose="030F0702030302020204" pitchFamily="66" charset="0"/>
            </a:endParaRPr>
          </a:p>
          <a:p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6" name="Bilde 5" descr="Et bilde som inneholder tegnefilm, Grafikk, kunst&#10;&#10;Automatisk generert beskrivelse">
            <a:extLst>
              <a:ext uri="{FF2B5EF4-FFF2-40B4-BE49-F238E27FC236}">
                <a16:creationId xmlns:a16="http://schemas.microsoft.com/office/drawing/2014/main" id="{2728D6D4-2345-1BE0-E3C7-A17B58A4B1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36257" y="328411"/>
            <a:ext cx="2464598" cy="160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09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6A40E1-1C2D-4445-95C8-9985E220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nn-NO" sz="4400" dirty="0">
                <a:latin typeface="Comic Sans MS" panose="030F0702030302020204" pitchFamily="66" charset="0"/>
              </a:rPr>
              <a:t> </a:t>
            </a:r>
            <a:br>
              <a:rPr lang="nn-NO" sz="4400" dirty="0">
                <a:latin typeface="Comic Sans MS" panose="030F0702030302020204" pitchFamily="66" charset="0"/>
              </a:rPr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EFE90C-1604-BF47-BDDF-EC02DF5DA3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69294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altLang="nb-NO" b="1" dirty="0">
              <a:latin typeface="Comic Sans MS" panose="030F0702030302020204" pitchFamily="66" charset="0"/>
            </a:endParaRPr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59B3D64-99D0-EED3-5B65-22CC4D7495B5}"/>
              </a:ext>
            </a:extLst>
          </p:cNvPr>
          <p:cNvSpPr txBox="1"/>
          <p:nvPr/>
        </p:nvSpPr>
        <p:spPr>
          <a:xfrm>
            <a:off x="522514" y="494522"/>
            <a:ext cx="7615645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nb-NO" sz="3600" b="1" dirty="0">
                <a:latin typeface="Comic Sans MS" panose="030F0702030302020204" pitchFamily="66" charset="0"/>
              </a:rPr>
              <a:t>Alphabet Songs or </a:t>
            </a:r>
            <a:r>
              <a:rPr lang="nb-NO" sz="3600" b="1" dirty="0" err="1">
                <a:latin typeface="Comic Sans MS" panose="030F0702030302020204" pitchFamily="66" charset="0"/>
              </a:rPr>
              <a:t>Chants</a:t>
            </a:r>
            <a:endParaRPr lang="nb-NO" sz="36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nb-NO" sz="36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b-NO" sz="2800" dirty="0">
                <a:latin typeface="Comic Sans MS" panose="030F0702030302020204" pitchFamily="66" charset="0"/>
              </a:rPr>
              <a:t>Inkluder både navn på bokstaven og </a:t>
            </a:r>
          </a:p>
          <a:p>
            <a:pPr marL="0" indent="0">
              <a:buNone/>
            </a:pPr>
            <a:r>
              <a:rPr lang="nb-NO" sz="2800" dirty="0">
                <a:latin typeface="Comic Sans MS" panose="030F0702030302020204" pitchFamily="66" charset="0"/>
              </a:rPr>
              <a:t>språklyden den representerer!</a:t>
            </a:r>
          </a:p>
          <a:p>
            <a:endParaRPr lang="nb-NO" sz="2800" dirty="0">
              <a:latin typeface="Comic Sans MS" panose="030F0702030302020204" pitchFamily="66" charset="0"/>
            </a:endParaRPr>
          </a:p>
          <a:p>
            <a:pPr marL="800100" lvl="2" indent="0">
              <a:buNone/>
            </a:pPr>
            <a:r>
              <a:rPr lang="nb-NO" sz="2800" i="1" dirty="0">
                <a:latin typeface="Comic Sans MS" panose="030F0702030302020204" pitchFamily="66" charset="0"/>
              </a:rPr>
              <a:t>A is for ant, a-a-ant</a:t>
            </a:r>
          </a:p>
          <a:p>
            <a:pPr marL="800100" lvl="2" indent="0">
              <a:buNone/>
            </a:pPr>
            <a:r>
              <a:rPr lang="nb-NO" sz="2800" i="1" dirty="0">
                <a:latin typeface="Comic Sans MS" panose="030F0702030302020204" pitchFamily="66" charset="0"/>
              </a:rPr>
              <a:t>B is for ball, b-b-ball</a:t>
            </a:r>
          </a:p>
          <a:p>
            <a:pPr marL="800100" lvl="2" indent="0">
              <a:buNone/>
            </a:pPr>
            <a:r>
              <a:rPr lang="nb-NO" sz="2800" i="1" dirty="0">
                <a:latin typeface="Comic Sans MS" panose="030F0702030302020204" pitchFamily="66" charset="0"/>
              </a:rPr>
              <a:t>C is for </a:t>
            </a:r>
            <a:r>
              <a:rPr lang="nb-NO" sz="2800" i="1" dirty="0" err="1">
                <a:latin typeface="Comic Sans MS" panose="030F0702030302020204" pitchFamily="66" charset="0"/>
              </a:rPr>
              <a:t>cat</a:t>
            </a:r>
            <a:r>
              <a:rPr lang="nb-NO" sz="2800" i="1" dirty="0">
                <a:latin typeface="Comic Sans MS" panose="030F0702030302020204" pitchFamily="66" charset="0"/>
              </a:rPr>
              <a:t>, c-c-</a:t>
            </a:r>
            <a:r>
              <a:rPr lang="nb-NO" sz="2800" i="1" dirty="0" err="1">
                <a:latin typeface="Comic Sans MS" panose="030F0702030302020204" pitchFamily="66" charset="0"/>
              </a:rPr>
              <a:t>cat</a:t>
            </a:r>
            <a:endParaRPr lang="nb-NO" sz="2800" i="1" dirty="0">
              <a:latin typeface="Comic Sans MS" panose="030F0702030302020204" pitchFamily="66" charset="0"/>
            </a:endParaRPr>
          </a:p>
          <a:p>
            <a:pPr marL="800100" lvl="2" indent="0">
              <a:buNone/>
            </a:pPr>
            <a:r>
              <a:rPr lang="nb-NO" sz="2800" i="1" dirty="0">
                <a:latin typeface="Comic Sans MS" panose="030F0702030302020204" pitchFamily="66" charset="0"/>
              </a:rPr>
              <a:t>D is for dog, d-d-dog</a:t>
            </a:r>
          </a:p>
          <a:p>
            <a:pPr marL="0" indent="0">
              <a:buNone/>
            </a:pPr>
            <a:endParaRPr lang="nb-NO" sz="2400" dirty="0">
              <a:latin typeface="Comic Sans MS" panose="030F0702030302020204" pitchFamily="66" charset="0"/>
              <a:hlinkClick r:id="" action="ppaction://noaction"/>
            </a:endParaRPr>
          </a:p>
          <a:p>
            <a:pPr marL="0" indent="0">
              <a:buNone/>
            </a:pPr>
            <a:r>
              <a:rPr lang="nb-NO" sz="2400" b="1" dirty="0" err="1">
                <a:latin typeface="Comic Sans MS" panose="030F0702030302020204" pitchFamily="66" charset="0"/>
              </a:rPr>
              <a:t>Phonics</a:t>
            </a:r>
            <a:r>
              <a:rPr lang="nb-NO" sz="2400" b="1" dirty="0">
                <a:latin typeface="Comic Sans MS" panose="030F0702030302020204" pitchFamily="66" charset="0"/>
              </a:rPr>
              <a:t> Song 2 (new </a:t>
            </a:r>
            <a:r>
              <a:rPr lang="nb-NO" sz="2400" b="1" dirty="0" err="1">
                <a:latin typeface="Comic Sans MS" panose="030F0702030302020204" pitchFamily="66" charset="0"/>
              </a:rPr>
              <a:t>version</a:t>
            </a:r>
            <a:r>
              <a:rPr lang="nb-NO" sz="2400" b="1" dirty="0">
                <a:latin typeface="Comic Sans MS" panose="030F0702030302020204" pitchFamily="66" charset="0"/>
              </a:rPr>
              <a:t>)  KidsTv123,</a:t>
            </a:r>
            <a:r>
              <a:rPr lang="nb-NO" sz="2400" dirty="0">
                <a:latin typeface="Comic Sans MS" panose="030F0702030302020204" pitchFamily="66" charset="0"/>
              </a:rPr>
              <a:t> A.J.J. </a:t>
            </a:r>
            <a:r>
              <a:rPr lang="nb-NO" sz="2400" dirty="0" err="1">
                <a:latin typeface="Comic Sans MS" panose="030F0702030302020204" pitchFamily="66" charset="0"/>
              </a:rPr>
              <a:t>Jenkins</a:t>
            </a:r>
            <a:endParaRPr lang="nb-NO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b-NO" sz="2400" dirty="0">
                <a:latin typeface="Comic Sans MS" panose="030F0702030302020204" pitchFamily="66" charset="0"/>
                <a:hlinkClick r:id="" action="ppaction://noaction"/>
              </a:rPr>
              <a:t>https</a:t>
            </a:r>
            <a:r>
              <a:rPr lang="nb-NO" sz="2400" dirty="0">
                <a:latin typeface="Comic Sans MS" panose="030F0702030302020204" pitchFamily="66" charset="0"/>
                <a:hlinkClick r:id="rId2"/>
              </a:rPr>
              <a:t>://www.youtube.com/watch?v=ffeZXPtTGC4</a:t>
            </a:r>
            <a:endParaRPr lang="nb-NO" sz="2400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6" name="Picture 2" descr="http://media-cache-ec0.pinimg.com/736x/e2/f5/12/e2f512a1135d3ea36b2618953af5ba00.jpg">
            <a:extLst>
              <a:ext uri="{FF2B5EF4-FFF2-40B4-BE49-F238E27FC236}">
                <a16:creationId xmlns:a16="http://schemas.microsoft.com/office/drawing/2014/main" id="{349F4241-78C5-F912-A318-2D2661B38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616" y="2457856"/>
            <a:ext cx="2987824" cy="224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410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>
            <a:extLst>
              <a:ext uri="{FF2B5EF4-FFF2-40B4-BE49-F238E27FC236}">
                <a16:creationId xmlns:a16="http://schemas.microsoft.com/office/drawing/2014/main" id="{0889407C-F7F2-C2E3-1221-730219E82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nb-NO" sz="40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Vi </a:t>
            </a:r>
            <a:r>
              <a:rPr lang="en-US" altLang="nb-NO" sz="4000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kan</a:t>
            </a:r>
            <a:r>
              <a:rPr lang="en-US" altLang="nb-NO" sz="40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lydere «</a:t>
            </a:r>
            <a:r>
              <a:rPr lang="en-US" altLang="nb-NO" sz="4000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cvc</a:t>
            </a:r>
            <a:r>
              <a:rPr lang="en-US" altLang="nb-NO" sz="40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» </a:t>
            </a:r>
            <a:r>
              <a:rPr lang="en-US" altLang="nb-NO" sz="4000" kern="1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ord</a:t>
            </a:r>
            <a:r>
              <a:rPr lang="en-US" altLang="nb-NO" sz="4000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!</a:t>
            </a:r>
            <a:endParaRPr lang="en-US" sz="4000" kern="1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A74A224A-7195-6057-8F17-EE4BB988DCA5}"/>
              </a:ext>
            </a:extLst>
          </p:cNvPr>
          <p:cNvSpPr>
            <a:spLocks/>
          </p:cNvSpPr>
          <p:nvPr/>
        </p:nvSpPr>
        <p:spPr>
          <a:xfrm>
            <a:off x="1310315" y="2315951"/>
            <a:ext cx="3275273" cy="395683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22960">
              <a:spcAft>
                <a:spcPts val="600"/>
              </a:spcAft>
              <a:defRPr/>
            </a:pPr>
            <a:r>
              <a:rPr lang="nb-NO" sz="2800" kern="1200" dirty="0" err="1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c</a:t>
            </a:r>
            <a:r>
              <a:rPr lang="nb-NO" sz="2800" kern="1200" dirty="0" err="1">
                <a:solidFill>
                  <a:srgbClr val="B30000"/>
                </a:solidFill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r>
              <a:rPr lang="nb-NO" sz="2800" kern="1200" dirty="0" err="1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endParaRPr lang="nb-NO" sz="2800" kern="1200" dirty="0">
              <a:solidFill>
                <a:srgbClr val="0057A5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  <a:defRPr/>
            </a:pPr>
            <a:r>
              <a:rPr lang="nb-NO" sz="2800" kern="1200" dirty="0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nb-NO" sz="2800" kern="1200" dirty="0">
                <a:solidFill>
                  <a:srgbClr val="B30000"/>
                </a:solidFill>
                <a:latin typeface="Comic Sans MS" panose="030F0702030302020204" pitchFamily="66" charset="0"/>
                <a:ea typeface="+mn-ea"/>
                <a:cs typeface="+mn-cs"/>
              </a:rPr>
              <a:t>●</a:t>
            </a:r>
          </a:p>
          <a:p>
            <a:pPr defTabSz="822960">
              <a:spcAft>
                <a:spcPts val="600"/>
              </a:spcAft>
              <a:defRPr/>
            </a:pPr>
            <a:r>
              <a:rPr lang="nb-NO" sz="2800" kern="1200" dirty="0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r</a:t>
            </a:r>
            <a:r>
              <a:rPr lang="nb-NO" sz="2800" kern="1200" dirty="0">
                <a:solidFill>
                  <a:srgbClr val="B30000"/>
                </a:solidFill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r>
              <a:rPr lang="nb-NO" sz="2800" kern="1200" dirty="0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d</a:t>
            </a:r>
          </a:p>
          <a:p>
            <a:pPr defTabSz="822960">
              <a:spcAft>
                <a:spcPts val="600"/>
              </a:spcAft>
              <a:defRPr/>
            </a:pPr>
            <a:r>
              <a:rPr lang="nb-NO" sz="2800" kern="1200" dirty="0" err="1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w</a:t>
            </a:r>
            <a:r>
              <a:rPr lang="nb-NO" sz="2800" kern="1200" dirty="0" err="1">
                <a:solidFill>
                  <a:srgbClr val="B30000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nb-NO" sz="2800" kern="1200" dirty="0" err="1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n</a:t>
            </a:r>
            <a:endParaRPr lang="nb-NO" sz="2800" kern="1200" dirty="0">
              <a:solidFill>
                <a:srgbClr val="0057A5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  <a:defRPr/>
            </a:pPr>
            <a:r>
              <a:rPr lang="nb-NO" sz="2800" kern="1200" dirty="0" err="1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z</a:t>
            </a:r>
            <a:r>
              <a:rPr lang="nb-NO" sz="2800" kern="1200" dirty="0" err="1">
                <a:solidFill>
                  <a:srgbClr val="B30000"/>
                </a:solidFill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lang="nb-NO" sz="2800" kern="1200" dirty="0" err="1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endParaRPr lang="nb-NO" sz="2800" kern="1200" dirty="0">
              <a:solidFill>
                <a:srgbClr val="0057A5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  <a:defRPr/>
            </a:pPr>
            <a:r>
              <a:rPr lang="nb-NO" sz="2800" kern="1200" dirty="0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p</a:t>
            </a:r>
            <a:r>
              <a:rPr lang="nb-NO" sz="2800" kern="1200" dirty="0">
                <a:solidFill>
                  <a:srgbClr val="B30000"/>
                </a:solidFill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lang="nb-NO" sz="2800" kern="1200" dirty="0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t</a:t>
            </a:r>
          </a:p>
          <a:p>
            <a:pPr defTabSz="822960">
              <a:spcAft>
                <a:spcPts val="600"/>
              </a:spcAft>
              <a:defRPr/>
            </a:pPr>
            <a:r>
              <a:rPr lang="nb-NO" sz="2800" kern="1200" dirty="0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j</a:t>
            </a:r>
            <a:r>
              <a:rPr lang="nb-NO" sz="2800" kern="1200" dirty="0">
                <a:solidFill>
                  <a:srgbClr val="B30000"/>
                </a:solidFill>
                <a:latin typeface="Comic Sans MS" panose="030F0702030302020204" pitchFamily="66" charset="0"/>
                <a:ea typeface="+mn-ea"/>
                <a:cs typeface="+mn-cs"/>
              </a:rPr>
              <a:t>u</a:t>
            </a:r>
            <a:r>
              <a:rPr lang="nb-NO" sz="2800" kern="1200" dirty="0">
                <a:solidFill>
                  <a:srgbClr val="0057A5"/>
                </a:solidFill>
                <a:latin typeface="Comic Sans MS" panose="030F0702030302020204" pitchFamily="66" charset="0"/>
                <a:ea typeface="+mn-ea"/>
                <a:cs typeface="+mn-cs"/>
              </a:rPr>
              <a:t>g</a:t>
            </a:r>
          </a:p>
          <a:p>
            <a:pPr>
              <a:spcAft>
                <a:spcPts val="600"/>
              </a:spcAft>
            </a:pPr>
            <a:endParaRPr lang="en-GB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C57BF0D2-0380-E4E5-75A1-994268F05D12}"/>
              </a:ext>
            </a:extLst>
          </p:cNvPr>
          <p:cNvSpPr>
            <a:spLocks/>
          </p:cNvSpPr>
          <p:nvPr/>
        </p:nvSpPr>
        <p:spPr>
          <a:xfrm>
            <a:off x="3807230" y="1471353"/>
            <a:ext cx="7065310" cy="480143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22960">
              <a:lnSpc>
                <a:spcPct val="90000"/>
              </a:lnSpc>
              <a:spcAft>
                <a:spcPts val="600"/>
              </a:spcAft>
            </a:pPr>
            <a:r>
              <a:rPr lang="nb-NO" altLang="nb-NO" sz="24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Word Wheel (</a:t>
            </a:r>
            <a:r>
              <a:rPr lang="nb-NO" altLang="nb-NO" sz="24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Sparklebox</a:t>
            </a:r>
            <a:r>
              <a:rPr lang="nb-NO" altLang="nb-NO" sz="24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  <a:p>
            <a:pPr defTabSz="822960">
              <a:lnSpc>
                <a:spcPct val="90000"/>
              </a:lnSpc>
              <a:spcAft>
                <a:spcPts val="600"/>
              </a:spcAft>
            </a:pPr>
            <a:endParaRPr lang="nb-NO" altLang="nb-NO" sz="162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22960">
              <a:lnSpc>
                <a:spcPct val="90000"/>
              </a:lnSpc>
              <a:spcAft>
                <a:spcPts val="600"/>
              </a:spcAft>
              <a:defRPr/>
            </a:pPr>
            <a:r>
              <a:rPr lang="nb-NO" sz="24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Lydrette </a:t>
            </a:r>
            <a:r>
              <a:rPr lang="nb-NO" sz="2400" dirty="0">
                <a:latin typeface="Comic Sans MS" panose="030F0702030302020204" pitchFamily="66" charset="0"/>
              </a:rPr>
              <a:t>leseserier:</a:t>
            </a:r>
          </a:p>
          <a:p>
            <a:pPr marL="342900" indent="-342900" defTabSz="82296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nb-NO" sz="24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Floppy’s</a:t>
            </a:r>
            <a:r>
              <a:rPr lang="nb-NO" sz="24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nb-NO" sz="2400" dirty="0" err="1">
                <a:latin typeface="Comic Sans MS" panose="030F0702030302020204" pitchFamily="66" charset="0"/>
              </a:rPr>
              <a:t>P</a:t>
            </a:r>
            <a:r>
              <a:rPr lang="nb-NO" sz="24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honics</a:t>
            </a:r>
            <a:endParaRPr lang="nb-NO" sz="24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marL="342900" indent="-342900" defTabSz="82296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nb-NO" sz="2400" dirty="0" err="1">
                <a:latin typeface="Comic Sans MS" panose="030F0702030302020204" pitchFamily="66" charset="0"/>
              </a:rPr>
              <a:t>Songbirds</a:t>
            </a:r>
            <a:endParaRPr lang="nb-NO" sz="24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marL="457200" indent="-457200" defTabSz="82296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nb-NO" sz="252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Read, Write </a:t>
            </a:r>
            <a:r>
              <a:rPr lang="nb-NO" sz="252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Inc</a:t>
            </a:r>
            <a:endParaRPr lang="nb-NO" sz="252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marL="457200" indent="-457200" defTabSz="82296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nb-NO" sz="252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Project </a:t>
            </a:r>
            <a:r>
              <a:rPr lang="nb-NO" sz="252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X</a:t>
            </a:r>
            <a:r>
              <a:rPr lang="nb-NO" sz="252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. Codes.</a:t>
            </a:r>
          </a:p>
          <a:p>
            <a:pPr marL="457200" indent="-457200" defTabSz="82296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nb-NO" sz="252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Fresh</a:t>
            </a:r>
            <a:r>
              <a:rPr lang="nb-NO" sz="252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Start</a:t>
            </a:r>
          </a:p>
          <a:p>
            <a:pPr defTabSz="822960">
              <a:lnSpc>
                <a:spcPct val="90000"/>
              </a:lnSpc>
              <a:spcAft>
                <a:spcPts val="600"/>
              </a:spcAft>
              <a:defRPr/>
            </a:pPr>
            <a:endParaRPr lang="nb-NO" sz="162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22960">
              <a:lnSpc>
                <a:spcPct val="90000"/>
              </a:lnSpc>
              <a:spcAft>
                <a:spcPts val="600"/>
              </a:spcAft>
              <a:defRPr/>
            </a:pPr>
            <a:r>
              <a:rPr lang="nb-NO" sz="252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E-bøker:Oxford</a:t>
            </a:r>
            <a:r>
              <a:rPr lang="nb-NO" sz="252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nb-NO" sz="252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Owl</a:t>
            </a:r>
            <a:r>
              <a:rPr lang="nb-NO" sz="252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defTabSz="822960">
              <a:lnSpc>
                <a:spcPct val="90000"/>
              </a:lnSpc>
              <a:spcAft>
                <a:spcPts val="600"/>
              </a:spcAft>
              <a:defRPr/>
            </a:pPr>
            <a:r>
              <a:rPr lang="nb-NO" sz="2400" dirty="0">
                <a:latin typeface="Comic Sans MS" panose="030F0702030302020204" pitchFamily="66" charset="0"/>
              </a:rPr>
              <a:t>Film: </a:t>
            </a:r>
            <a:r>
              <a:rPr lang="nb-NO" sz="24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I </a:t>
            </a:r>
            <a:r>
              <a:rPr lang="nb-NO" sz="24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can</a:t>
            </a:r>
            <a:r>
              <a:rPr lang="nb-NO" sz="24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nb-NO" sz="24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read</a:t>
            </a:r>
            <a:r>
              <a:rPr lang="nb-NO" sz="24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lang="nb-NO" sz="24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Alphablocks</a:t>
            </a:r>
            <a:endParaRPr lang="nb-NO" sz="24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22960">
              <a:lnSpc>
                <a:spcPct val="90000"/>
              </a:lnSpc>
              <a:spcAft>
                <a:spcPts val="600"/>
              </a:spcAft>
              <a:defRPr/>
            </a:pPr>
            <a:r>
              <a:rPr lang="nb-NO" sz="153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  <a:hlinkClick r:id="rId3"/>
              </a:rPr>
              <a:t>https://www.youtube.com/watch?v=TudDmLIBH4c</a:t>
            </a:r>
            <a:endParaRPr lang="nb-NO" sz="153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GB" dirty="0"/>
          </a:p>
        </p:txBody>
      </p:sp>
      <p:pic>
        <p:nvPicPr>
          <p:cNvPr id="12" name="Bilde 11" descr="songbirds.jpg">
            <a:extLst>
              <a:ext uri="{FF2B5EF4-FFF2-40B4-BE49-F238E27FC236}">
                <a16:creationId xmlns:a16="http://schemas.microsoft.com/office/drawing/2014/main" id="{3BF3E170-53B4-36F8-3E8D-3AD879D1D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161" y="2605470"/>
            <a:ext cx="1923946" cy="216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http://www.sparklebox.co.uk/literacy/spelling/wpimages/wp6d362af9_05_06.jpg">
            <a:extLst>
              <a:ext uri="{FF2B5EF4-FFF2-40B4-BE49-F238E27FC236}">
                <a16:creationId xmlns:a16="http://schemas.microsoft.com/office/drawing/2014/main" id="{2454CD16-1982-EEBE-977B-4F773BF2B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199" y="892088"/>
            <a:ext cx="2095705" cy="148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0112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A19A14-7803-7009-98EF-C4426E4D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9201957" cy="13208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Elevene </a:t>
            </a:r>
            <a:r>
              <a:rPr lang="en-GB" dirty="0" err="1">
                <a:solidFill>
                  <a:schemeClr val="tx1"/>
                </a:solidFill>
                <a:latin typeface="Comic Sans MS" panose="030F0702030302020204" pitchFamily="66" charset="0"/>
              </a:rPr>
              <a:t>leser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 panose="030F0702030302020204" pitchFamily="66" charset="0"/>
              </a:rPr>
              <a:t>mer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 panose="030F0702030302020204" pitchFamily="66" charset="0"/>
              </a:rPr>
              <a:t>hvis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de </a:t>
            </a:r>
            <a:r>
              <a:rPr lang="en-GB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velger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boka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 panose="030F0702030302020204" pitchFamily="66" charset="0"/>
              </a:rPr>
              <a:t>selv</a:t>
            </a:r>
            <a:endParaRPr lang="en-GB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lassholder for innhold 4" descr="The red double-decker">
            <a:hlinkClick r:id="rId3" tgtFrame="&quot;_blank&quot;"/>
            <a:extLst>
              <a:ext uri="{FF2B5EF4-FFF2-40B4-BE49-F238E27FC236}">
                <a16:creationId xmlns:a16="http://schemas.microsoft.com/office/drawing/2014/main" id="{568ACA72-8233-FE3E-D863-F90A8356AB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56" y="2986881"/>
            <a:ext cx="204787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e 5" descr="Level 1+ Oxford Reading Tree Songbirds Phonics Pack by Julia Donaldson">
            <a:hlinkClick r:id="rId5" tgtFrame="&quot;_blank&quot;"/>
            <a:extLst>
              <a:ext uri="{FF2B5EF4-FFF2-40B4-BE49-F238E27FC236}">
                <a16:creationId xmlns:a16="http://schemas.microsoft.com/office/drawing/2014/main" id="{3CCFF3B0-04EF-95EA-FADE-F343F665F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30" y="127000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Bilde 6" descr="Oxford Reading Tree: Floppy's Phonics (Level 3) - Fiction Set A (Pack of 6)  - Oxford University Press (9780198485155) Educational Resources and  Supplies - Teacher Superstore">
            <a:hlinkClick r:id="rId7" tgtFrame="&quot;_blank&quot;"/>
            <a:extLst>
              <a:ext uri="{FF2B5EF4-FFF2-40B4-BE49-F238E27FC236}">
                <a16:creationId xmlns:a16="http://schemas.microsoft.com/office/drawing/2014/main" id="{550FE678-E98A-D1B4-15BD-45CF89B021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655" y="1975644"/>
            <a:ext cx="2562225" cy="17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 descr="Read Write Inc Fresh Start Complete Modules Pack — 2024 Edition | KS2  Phonics | Badger Learning">
            <a:hlinkClick r:id="rId9" tgtFrame="&quot;_blank&quot;"/>
            <a:extLst>
              <a:ext uri="{FF2B5EF4-FFF2-40B4-BE49-F238E27FC236}">
                <a16:creationId xmlns:a16="http://schemas.microsoft.com/office/drawing/2014/main" id="{79933379-6FFF-054D-0A91-8414325EA2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75" y="3987006"/>
            <a:ext cx="1857375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FCFA8F26-A664-BC56-DF03-47ECBE4C73F3}"/>
              </a:ext>
            </a:extLst>
          </p:cNvPr>
          <p:cNvSpPr txBox="1"/>
          <p:nvPr/>
        </p:nvSpPr>
        <p:spPr>
          <a:xfrm>
            <a:off x="8335063" y="5938887"/>
            <a:ext cx="3294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latin typeface="Comic Sans MS" panose="030F0702030302020204" pitchFamily="66" charset="0"/>
              </a:rPr>
              <a:t>Fresh Start </a:t>
            </a:r>
            <a:r>
              <a:rPr lang="en-GB" dirty="0">
                <a:latin typeface="Comic Sans MS" panose="030F0702030302020204" pitchFamily="66" charset="0"/>
              </a:rPr>
              <a:t>for </a:t>
            </a:r>
            <a:r>
              <a:rPr lang="en-GB">
                <a:latin typeface="Comic Sans MS" panose="030F0702030302020204" pitchFamily="66" charset="0"/>
              </a:rPr>
              <a:t>eldre </a:t>
            </a:r>
            <a:r>
              <a:rPr lang="en-GB" dirty="0" err="1">
                <a:latin typeface="Comic Sans MS" panose="030F0702030302020204" pitchFamily="66" charset="0"/>
              </a:rPr>
              <a:t>elever</a:t>
            </a:r>
            <a:r>
              <a:rPr lang="en-GB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983E064B-9582-A955-78E3-B94EFD9776E5}"/>
              </a:ext>
            </a:extLst>
          </p:cNvPr>
          <p:cNvSpPr txBox="1"/>
          <p:nvPr/>
        </p:nvSpPr>
        <p:spPr>
          <a:xfrm>
            <a:off x="1230284" y="5403273"/>
            <a:ext cx="2975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omic Sans MS" panose="030F0702030302020204" pitchFamily="66" charset="0"/>
              </a:rPr>
              <a:t>The Double-Decker. </a:t>
            </a:r>
            <a:r>
              <a:rPr lang="en-GB" sz="1400" dirty="0" err="1">
                <a:latin typeface="Comic Sans MS" panose="030F0702030302020204" pitchFamily="66" charset="0"/>
              </a:rPr>
              <a:t>Aschehoug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0004386-10B9-6673-CFB6-FC32222C7308}"/>
              </a:ext>
            </a:extLst>
          </p:cNvPr>
          <p:cNvSpPr txBox="1"/>
          <p:nvPr/>
        </p:nvSpPr>
        <p:spPr>
          <a:xfrm>
            <a:off x="8686800" y="4172989"/>
            <a:ext cx="28180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Oxford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4274778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280D4D94-B22D-0FE1-EF59-D3C6223E5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nb-NO" sz="5300" kern="1200" dirty="0">
                <a:solidFill>
                  <a:srgbClr val="FFFFFF"/>
                </a:solidFill>
                <a:latin typeface="Comic Sans MS" panose="030F0702030302020204" pitchFamily="66" charset="0"/>
              </a:rPr>
              <a:t>Digraphs</a:t>
            </a:r>
            <a:br>
              <a:rPr lang="en-US" altLang="nb-NO" sz="3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5D346D7-3E16-6562-A693-0F2C1A997964}"/>
              </a:ext>
            </a:extLst>
          </p:cNvPr>
          <p:cNvSpPr>
            <a:spLocks/>
          </p:cNvSpPr>
          <p:nvPr/>
        </p:nvSpPr>
        <p:spPr>
          <a:xfrm>
            <a:off x="1356679" y="2230003"/>
            <a:ext cx="4670635" cy="3922246"/>
          </a:xfrm>
          <a:prstGeom prst="rect">
            <a:avLst/>
          </a:prstGeom>
        </p:spPr>
        <p:txBody>
          <a:bodyPr/>
          <a:lstStyle/>
          <a:p>
            <a:pPr defTabSz="822960">
              <a:spcAft>
                <a:spcPts val="600"/>
              </a:spcAft>
            </a:pPr>
            <a:r>
              <a:rPr lang="nb-NO" altLang="nb-NO" sz="28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th</a:t>
            </a:r>
            <a:r>
              <a:rPr lang="nb-NO" altLang="nb-NO" sz="2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lang="nb-NO" altLang="nb-NO" sz="28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three</a:t>
            </a:r>
            <a:r>
              <a:rPr lang="nb-NO" altLang="nb-NO" sz="2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 </a:t>
            </a:r>
          </a:p>
          <a:p>
            <a:pPr defTabSz="822960">
              <a:spcAft>
                <a:spcPts val="600"/>
              </a:spcAft>
            </a:pPr>
            <a:endParaRPr lang="nb-NO" altLang="nb-NO" sz="28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</a:pPr>
            <a:r>
              <a:rPr lang="nb-NO" altLang="nb-NO" sz="28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sh</a:t>
            </a:r>
            <a:r>
              <a:rPr lang="nb-NO" altLang="nb-NO" sz="2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- </a:t>
            </a:r>
            <a:r>
              <a:rPr lang="nb-NO" altLang="nb-NO" sz="28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shoe</a:t>
            </a:r>
            <a:endParaRPr lang="nb-NO" altLang="nb-NO" sz="28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</a:pPr>
            <a:endParaRPr lang="nb-NO" altLang="nb-NO" sz="28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</a:pPr>
            <a:r>
              <a:rPr lang="nb-NO" altLang="nb-NO" sz="28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ch</a:t>
            </a:r>
            <a:r>
              <a:rPr lang="nb-NO" altLang="nb-NO" sz="2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- </a:t>
            </a:r>
            <a:r>
              <a:rPr lang="nb-NO" altLang="nb-NO" sz="28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chair</a:t>
            </a:r>
            <a:endParaRPr lang="nb-NO" altLang="nb-NO" sz="28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</a:pPr>
            <a:endParaRPr lang="nb-NO" altLang="nb-NO" sz="28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</a:pPr>
            <a:r>
              <a:rPr lang="nb-NO" altLang="nb-NO" sz="28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qu</a:t>
            </a:r>
            <a:r>
              <a:rPr lang="nb-NO" altLang="nb-NO" sz="2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 (</a:t>
            </a:r>
            <a:r>
              <a:rPr lang="nb-NO" altLang="nb-NO" sz="28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kw</a:t>
            </a:r>
            <a:r>
              <a:rPr lang="nb-NO" altLang="nb-NO" sz="280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) - </a:t>
            </a:r>
            <a:r>
              <a:rPr lang="nb-NO" altLang="nb-NO" sz="2800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queen</a:t>
            </a:r>
            <a:endParaRPr lang="en-GB" altLang="nb-NO" sz="280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GB" dirty="0"/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3A3F9CE7-22C2-F398-C5E1-F8B557F45ECD}"/>
              </a:ext>
            </a:extLst>
          </p:cNvPr>
          <p:cNvSpPr>
            <a:spLocks/>
          </p:cNvSpPr>
          <p:nvPr/>
        </p:nvSpPr>
        <p:spPr>
          <a:xfrm>
            <a:off x="6164686" y="2230003"/>
            <a:ext cx="5248689" cy="3922246"/>
          </a:xfrm>
          <a:prstGeom prst="rect">
            <a:avLst/>
          </a:prstGeom>
        </p:spPr>
        <p:txBody>
          <a:bodyPr/>
          <a:lstStyle/>
          <a:p>
            <a:pPr defTabSz="822960">
              <a:spcAft>
                <a:spcPts val="600"/>
              </a:spcAft>
            </a:pPr>
            <a:endParaRPr lang="en-GB" sz="2520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 defTabSz="822960">
              <a:spcAft>
                <a:spcPts val="600"/>
              </a:spcAft>
            </a:pPr>
            <a:endParaRPr lang="en-GB" sz="2520" dirty="0">
              <a:latin typeface="Comic Sans MS" panose="030F0702030302020204" pitchFamily="66" charset="0"/>
            </a:endParaRPr>
          </a:p>
          <a:p>
            <a:pPr defTabSz="822960">
              <a:spcAft>
                <a:spcPts val="600"/>
              </a:spcAft>
            </a:pPr>
            <a:r>
              <a:rPr lang="en-GB" sz="2520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Phonic Books by Julia Donaldson:</a:t>
            </a:r>
          </a:p>
          <a:p>
            <a:pPr lvl="1" defTabSz="822960">
              <a:spcAft>
                <a:spcPts val="600"/>
              </a:spcAft>
            </a:pPr>
            <a:r>
              <a:rPr lang="en-GB" sz="2520" i="1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Fish and Chips </a:t>
            </a:r>
          </a:p>
          <a:p>
            <a:pPr lvl="1" defTabSz="822960">
              <a:spcAft>
                <a:spcPts val="600"/>
              </a:spcAft>
            </a:pPr>
            <a:r>
              <a:rPr lang="en-GB" sz="2520" i="1" kern="1200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This and That </a:t>
            </a:r>
            <a:r>
              <a:rPr lang="en-GB" sz="2520" i="1" kern="1200" dirty="0" err="1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rPr>
              <a:t>m.m.</a:t>
            </a:r>
            <a:endParaRPr lang="en-GB" sz="2520" i="1" kern="1200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9" name="Bilde 14" descr="http://www.dentalmarketingdesign.com/img/shush.jpg">
            <a:extLst>
              <a:ext uri="{FF2B5EF4-FFF2-40B4-BE49-F238E27FC236}">
                <a16:creationId xmlns:a16="http://schemas.microsoft.com/office/drawing/2014/main" id="{F6CD3183-E092-83D6-D362-C29FE82F9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121" y="2839784"/>
            <a:ext cx="1300737" cy="149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e 13" descr="http://3.bp.blogspot.com/-HtpXK9s_o60/TeRuoPklgDI/AAAAAAAAAQ0/NHLdF0KKWu8/s1600/th.png">
            <a:extLst>
              <a:ext uri="{FF2B5EF4-FFF2-40B4-BE49-F238E27FC236}">
                <a16:creationId xmlns:a16="http://schemas.microsoft.com/office/drawing/2014/main" id="{83B37B79-5337-3051-818C-2A708E359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284" y="1800911"/>
            <a:ext cx="2060574" cy="103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e 15" descr="http://static4.depositphotos.com/1030387/423/v/450/dep_4235595-Man-Making-Loud-Sneeze.jpg">
            <a:extLst>
              <a:ext uri="{FF2B5EF4-FFF2-40B4-BE49-F238E27FC236}">
                <a16:creationId xmlns:a16="http://schemas.microsoft.com/office/drawing/2014/main" id="{9687DCC2-F61A-431A-9554-611D28DE3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333" y="4333700"/>
            <a:ext cx="1087525" cy="141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03890BD-D10F-BC13-4FEE-C47015E19501}"/>
              </a:ext>
            </a:extLst>
          </p:cNvPr>
          <p:cNvSpPr txBox="1"/>
          <p:nvPr/>
        </p:nvSpPr>
        <p:spPr>
          <a:xfrm>
            <a:off x="1255222" y="789709"/>
            <a:ext cx="6151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Comic Sans MS" panose="030F0702030302020204" pitchFamily="66" charset="0"/>
              </a:rPr>
              <a:t>Digraphs</a:t>
            </a:r>
          </a:p>
        </p:txBody>
      </p:sp>
    </p:spTree>
    <p:extLst>
      <p:ext uri="{BB962C8B-B14F-4D97-AF65-F5344CB8AC3E}">
        <p14:creationId xmlns:p14="http://schemas.microsoft.com/office/powerpoint/2010/main" val="23062651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5F4FCBE3-FB6C-6CB4-A811-989C62AD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dirty="0">
                <a:solidFill>
                  <a:schemeClr val="tx1"/>
                </a:solidFill>
                <a:latin typeface="Comic Sans MS" panose="030F0702030302020204" pitchFamily="66" charset="0"/>
              </a:rPr>
              <a:t>Sound </a:t>
            </a:r>
            <a:r>
              <a:rPr lang="nb-NO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box</a:t>
            </a:r>
            <a:br>
              <a:rPr lang="nb-NO" dirty="0">
                <a:latin typeface="Comic Sans MS" panose="030F0702030302020204" pitchFamily="66" charset="0"/>
              </a:rPr>
            </a:br>
            <a:endParaRPr lang="en-GB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04558880-6F51-8A87-2E69-99AD47347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541" y="4112391"/>
            <a:ext cx="1080707" cy="109317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12872A0-94AE-D7EC-E4EF-1B38F6521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05" y="3722076"/>
            <a:ext cx="1600200" cy="16002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4896235-A681-49D2-E45F-F2F559B65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646" y="3761765"/>
            <a:ext cx="2232334" cy="1576586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157E888-FB3B-DB8C-D7E2-3921F0883D99}"/>
              </a:ext>
            </a:extLst>
          </p:cNvPr>
          <p:cNvSpPr txBox="1"/>
          <p:nvPr/>
        </p:nvSpPr>
        <p:spPr>
          <a:xfrm>
            <a:off x="2426891" y="5354425"/>
            <a:ext cx="85845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err="1">
                <a:latin typeface="Comic Sans MS" panose="030F0702030302020204" pitchFamily="66" charset="0"/>
              </a:rPr>
              <a:t>thug</a:t>
            </a:r>
            <a:r>
              <a:rPr lang="nb-NO" sz="2800" dirty="0">
                <a:latin typeface="Comic Sans MS" panose="030F0702030302020204" pitchFamily="66" charset="0"/>
              </a:rPr>
              <a:t>                          </a:t>
            </a:r>
            <a:r>
              <a:rPr lang="nb-NO" sz="2800" dirty="0" err="1">
                <a:latin typeface="Comic Sans MS" panose="030F0702030302020204" pitchFamily="66" charset="0"/>
              </a:rPr>
              <a:t>duck</a:t>
            </a:r>
            <a:r>
              <a:rPr lang="nb-NO" sz="2800" dirty="0">
                <a:latin typeface="Comic Sans MS" panose="030F0702030302020204" pitchFamily="66" charset="0"/>
              </a:rPr>
              <a:t>                        </a:t>
            </a:r>
            <a:r>
              <a:rPr lang="nb-NO" sz="2800" dirty="0" err="1">
                <a:latin typeface="Comic Sans MS" panose="030F0702030302020204" pitchFamily="66" charset="0"/>
              </a:rPr>
              <a:t>chick</a:t>
            </a:r>
            <a:r>
              <a:rPr lang="nb-NO" sz="2800" dirty="0">
                <a:latin typeface="Comic Sans MS" panose="030F0702030302020204" pitchFamily="66" charset="0"/>
              </a:rPr>
              <a:t> </a:t>
            </a:r>
          </a:p>
          <a:p>
            <a:endParaRPr lang="en-GB" dirty="0"/>
          </a:p>
        </p:txBody>
      </p:sp>
      <p:graphicFrame>
        <p:nvGraphicFramePr>
          <p:cNvPr id="12" name="Tabell 11">
            <a:extLst>
              <a:ext uri="{FF2B5EF4-FFF2-40B4-BE49-F238E27FC236}">
                <a16:creationId xmlns:a16="http://schemas.microsoft.com/office/drawing/2014/main" id="{4741EF2A-91D6-DBE9-B5FD-09655644CD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2438151"/>
              </p:ext>
            </p:extLst>
          </p:nvPr>
        </p:nvGraphicFramePr>
        <p:xfrm>
          <a:off x="3075708" y="1716526"/>
          <a:ext cx="6151419" cy="1093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0473">
                  <a:extLst>
                    <a:ext uri="{9D8B030D-6E8A-4147-A177-3AD203B41FA5}">
                      <a16:colId xmlns:a16="http://schemas.microsoft.com/office/drawing/2014/main" val="480812021"/>
                    </a:ext>
                  </a:extLst>
                </a:gridCol>
                <a:gridCol w="2050473">
                  <a:extLst>
                    <a:ext uri="{9D8B030D-6E8A-4147-A177-3AD203B41FA5}">
                      <a16:colId xmlns:a16="http://schemas.microsoft.com/office/drawing/2014/main" val="1965431814"/>
                    </a:ext>
                  </a:extLst>
                </a:gridCol>
                <a:gridCol w="2050473">
                  <a:extLst>
                    <a:ext uri="{9D8B030D-6E8A-4147-A177-3AD203B41FA5}">
                      <a16:colId xmlns:a16="http://schemas.microsoft.com/office/drawing/2014/main" val="3747418884"/>
                    </a:ext>
                  </a:extLst>
                </a:gridCol>
              </a:tblGrid>
              <a:tr h="109317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593762"/>
                  </a:ext>
                </a:extLst>
              </a:tr>
            </a:tbl>
          </a:graphicData>
        </a:graphic>
      </p:graphicFrame>
      <p:sp>
        <p:nvSpPr>
          <p:cNvPr id="2" name="TekstSylinder 1">
            <a:extLst>
              <a:ext uri="{FF2B5EF4-FFF2-40B4-BE49-F238E27FC236}">
                <a16:creationId xmlns:a16="http://schemas.microsoft.com/office/drawing/2014/main" id="{4EE1E25A-5116-9382-F8E3-E62E70005379}"/>
              </a:ext>
            </a:extLst>
          </p:cNvPr>
          <p:cNvSpPr txBox="1"/>
          <p:nvPr/>
        </p:nvSpPr>
        <p:spPr>
          <a:xfrm>
            <a:off x="1848255" y="3054485"/>
            <a:ext cx="84436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>
                <a:latin typeface="Comic Sans MS" panose="030F0702030302020204" pitchFamily="66" charset="0"/>
              </a:rPr>
              <a:t>How </a:t>
            </a:r>
            <a:r>
              <a:rPr lang="nb-NO" sz="2800" dirty="0" err="1">
                <a:latin typeface="Comic Sans MS" panose="030F0702030302020204" pitchFamily="66" charset="0"/>
              </a:rPr>
              <a:t>many</a:t>
            </a:r>
            <a:r>
              <a:rPr lang="nb-NO" sz="2800" dirty="0">
                <a:latin typeface="Comic Sans MS" panose="030F0702030302020204" pitchFamily="66" charset="0"/>
              </a:rPr>
              <a:t> sounds? How </a:t>
            </a:r>
            <a:r>
              <a:rPr lang="nb-NO" sz="2800" dirty="0" err="1">
                <a:latin typeface="Comic Sans MS" panose="030F0702030302020204" pitchFamily="66" charset="0"/>
              </a:rPr>
              <a:t>many</a:t>
            </a:r>
            <a:r>
              <a:rPr lang="nb-NO" sz="2800" dirty="0">
                <a:latin typeface="Comic Sans MS" panose="030F0702030302020204" pitchFamily="66" charset="0"/>
              </a:rPr>
              <a:t> letters?</a:t>
            </a:r>
            <a:br>
              <a:rPr lang="nb-NO" sz="2800" dirty="0">
                <a:latin typeface="Comic Sans MS" panose="030F0702030302020204" pitchFamily="66" charset="0"/>
              </a:rPr>
            </a:b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66414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49378-94F0-2F30-1203-54FE5F29F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1B09C4F-D2AE-EADE-3A5E-051BA431F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25" y="591808"/>
            <a:ext cx="2860040" cy="2131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Bilde 5" descr="Bilde">
            <a:hlinkClick r:id="rId4"/>
            <a:extLst>
              <a:ext uri="{FF2B5EF4-FFF2-40B4-BE49-F238E27FC236}">
                <a16:creationId xmlns:a16="http://schemas.microsoft.com/office/drawing/2014/main" id="{BED402F9-E27A-0B00-270D-D812C259E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80" y="575786"/>
            <a:ext cx="3430905" cy="2571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86A5CFA-99E6-7AD0-FED2-B4337E1E4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2" y="2988213"/>
            <a:ext cx="3803915" cy="2852936"/>
          </a:xfrm>
          <a:prstGeom prst="rect">
            <a:avLst/>
          </a:prstGeom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065ECFBE-3EF5-951E-704B-69935D9AB8E0}"/>
              </a:ext>
            </a:extLst>
          </p:cNvPr>
          <p:cNvSpPr/>
          <p:nvPr/>
        </p:nvSpPr>
        <p:spPr>
          <a:xfrm>
            <a:off x="10396151" y="0"/>
            <a:ext cx="1795849" cy="6858001"/>
          </a:xfrm>
          <a:prstGeom prst="rect">
            <a:avLst/>
          </a:prstGeom>
          <a:solidFill>
            <a:srgbClr val="EF7F1D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8CBBDB9-EC0D-3228-AD1A-7C64BC17C70D}"/>
              </a:ext>
            </a:extLst>
          </p:cNvPr>
          <p:cNvSpPr txBox="1"/>
          <p:nvPr/>
        </p:nvSpPr>
        <p:spPr>
          <a:xfrm>
            <a:off x="6351373" y="3517557"/>
            <a:ext cx="234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Tricky Words</a:t>
            </a:r>
          </a:p>
        </p:txBody>
      </p:sp>
      <p:pic>
        <p:nvPicPr>
          <p:cNvPr id="3082" name="Picture 10" descr="https://s-media-cache-ak0.pinimg.com/736x/2b/33/ac/2b33ac3cf07726db93d7dce73f04ecaf.jpg">
            <a:extLst>
              <a:ext uri="{FF2B5EF4-FFF2-40B4-BE49-F238E27FC236}">
                <a16:creationId xmlns:a16="http://schemas.microsoft.com/office/drawing/2014/main" id="{E44E4D71-C6E4-E7BC-D528-AEFFA3CAA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672" y="2776245"/>
            <a:ext cx="2410135" cy="3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-media-cache-ak0.pinimg.com/originals/32/15/1f/32151f6036dc265ec149b757f15a9e78.jpg">
            <a:extLst>
              <a:ext uri="{FF2B5EF4-FFF2-40B4-BE49-F238E27FC236}">
                <a16:creationId xmlns:a16="http://schemas.microsoft.com/office/drawing/2014/main" id="{DC59359F-5374-8F6D-FEDC-E1386B7E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233" y="3978728"/>
            <a:ext cx="3171808" cy="237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99A4106-8E4D-2A8C-F2CB-A48A46768741}"/>
              </a:ext>
            </a:extLst>
          </p:cNvPr>
          <p:cNvSpPr txBox="1"/>
          <p:nvPr/>
        </p:nvSpPr>
        <p:spPr>
          <a:xfrm>
            <a:off x="8596673" y="804883"/>
            <a:ext cx="35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English Wall</a:t>
            </a:r>
          </a:p>
        </p:txBody>
      </p:sp>
    </p:spTree>
    <p:extLst>
      <p:ext uri="{BB962C8B-B14F-4D97-AF65-F5344CB8AC3E}">
        <p14:creationId xmlns:p14="http://schemas.microsoft.com/office/powerpoint/2010/main" val="685859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BD0E578-7132-3229-332C-EAFC53B5B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1426034C-84E9-0DDF-5E77-0C9A0538A694}"/>
              </a:ext>
            </a:extLst>
          </p:cNvPr>
          <p:cNvSpPr txBox="1"/>
          <p:nvPr/>
        </p:nvSpPr>
        <p:spPr>
          <a:xfrm>
            <a:off x="8512404" y="6485641"/>
            <a:ext cx="220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Quest 4</a:t>
            </a:r>
          </a:p>
        </p:txBody>
      </p:sp>
    </p:spTree>
    <p:extLst>
      <p:ext uri="{BB962C8B-B14F-4D97-AF65-F5344CB8AC3E}">
        <p14:creationId xmlns:p14="http://schemas.microsoft.com/office/powerpoint/2010/main" val="30507449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364484-8BDA-5805-67A3-27AA6C8B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3800" dirty="0">
                <a:latin typeface="Comic Sans MS" panose="030F0702030302020204" pitchFamily="66" charset="0"/>
              </a:rPr>
            </a:br>
            <a:br>
              <a:rPr lang="en-US" sz="3800" dirty="0">
                <a:latin typeface="Comic Sans MS" panose="030F0702030302020204" pitchFamily="66" charset="0"/>
              </a:rPr>
            </a:br>
            <a:br>
              <a:rPr lang="en-US" sz="3800" dirty="0">
                <a:latin typeface="Comic Sans MS" panose="030F0702030302020204" pitchFamily="66" charset="0"/>
              </a:rPr>
            </a:br>
            <a:br>
              <a:rPr lang="en-US" sz="3800" dirty="0">
                <a:latin typeface="Comic Sans MS" panose="030F0702030302020204" pitchFamily="66" charset="0"/>
              </a:rPr>
            </a:br>
            <a:r>
              <a:rPr lang="en-US" sz="3800" dirty="0" err="1">
                <a:latin typeface="Comic Sans MS" panose="030F0702030302020204" pitchFamily="66" charset="0"/>
              </a:rPr>
              <a:t>Hva</a:t>
            </a:r>
            <a:r>
              <a:rPr lang="en-US" sz="3800" dirty="0">
                <a:latin typeface="Comic Sans MS" panose="030F0702030302020204" pitchFamily="66" charset="0"/>
              </a:rPr>
              <a:t> er det </a:t>
            </a:r>
            <a:r>
              <a:rPr lang="en-US" sz="3800" dirty="0" err="1">
                <a:latin typeface="Comic Sans MS" panose="030F0702030302020204" pitchFamily="66" charset="0"/>
              </a:rPr>
              <a:t>som</a:t>
            </a:r>
            <a:r>
              <a:rPr lang="en-US" sz="3800" dirty="0">
                <a:latin typeface="Comic Sans MS" panose="030F0702030302020204" pitchFamily="66" charset="0"/>
              </a:rPr>
              <a:t> </a:t>
            </a:r>
            <a:r>
              <a:rPr lang="en-US" sz="3800" dirty="0" err="1">
                <a:latin typeface="Comic Sans MS" panose="030F0702030302020204" pitchFamily="66" charset="0"/>
              </a:rPr>
              <a:t>gjør</a:t>
            </a:r>
            <a:r>
              <a:rPr lang="en-US" sz="3800" dirty="0">
                <a:latin typeface="Comic Sans MS" panose="030F0702030302020204" pitchFamily="66" charset="0"/>
              </a:rPr>
              <a:t> </a:t>
            </a:r>
            <a:r>
              <a:rPr lang="en-US" sz="3800" dirty="0" err="1">
                <a:latin typeface="Comic Sans MS" panose="030F0702030302020204" pitchFamily="66" charset="0"/>
              </a:rPr>
              <a:t>engelsk</a:t>
            </a:r>
            <a:r>
              <a:rPr lang="en-US" sz="3800" dirty="0">
                <a:latin typeface="Comic Sans MS" panose="030F0702030302020204" pitchFamily="66" charset="0"/>
              </a:rPr>
              <a:t> </a:t>
            </a:r>
            <a:r>
              <a:rPr lang="en-US" sz="3800" dirty="0" err="1">
                <a:latin typeface="Comic Sans MS" panose="030F0702030302020204" pitchFamily="66" charset="0"/>
              </a:rPr>
              <a:t>skriftspråk</a:t>
            </a:r>
            <a:r>
              <a:rPr lang="en-US" sz="3800" dirty="0">
                <a:latin typeface="Comic Sans MS" panose="030F0702030302020204" pitchFamily="66" charset="0"/>
              </a:rPr>
              <a:t> </a:t>
            </a:r>
            <a:r>
              <a:rPr lang="en-US" sz="3800" dirty="0" err="1">
                <a:latin typeface="Comic Sans MS" panose="030F0702030302020204" pitchFamily="66" charset="0"/>
              </a:rPr>
              <a:t>så</a:t>
            </a:r>
            <a:r>
              <a:rPr lang="en-US" sz="3800" dirty="0">
                <a:latin typeface="Comic Sans MS" panose="030F0702030302020204" pitchFamily="66" charset="0"/>
              </a:rPr>
              <a:t> </a:t>
            </a:r>
            <a:r>
              <a:rPr lang="en-US" sz="3800" dirty="0" err="1">
                <a:latin typeface="Comic Sans MS" panose="030F0702030302020204" pitchFamily="66" charset="0"/>
              </a:rPr>
              <a:t>komplisert</a:t>
            </a:r>
            <a:r>
              <a:rPr lang="en-US" sz="38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D5F88618-221D-43CD-FE52-975DAEC8063C}"/>
              </a:ext>
            </a:extLst>
          </p:cNvPr>
          <p:cNvSpPr txBox="1">
            <a:spLocks/>
          </p:cNvSpPr>
          <p:nvPr/>
        </p:nvSpPr>
        <p:spPr>
          <a:xfrm>
            <a:off x="572493" y="2071316"/>
            <a:ext cx="6983776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latin typeface="Comic Sans MS" panose="030F0702030302020204" pitchFamily="66" charset="0"/>
              </a:rPr>
              <a:t>Det er </a:t>
            </a:r>
            <a:r>
              <a:rPr lang="en-US" sz="2200" dirty="0" err="1">
                <a:latin typeface="Comic Sans MS" panose="030F0702030302020204" pitchFamily="66" charset="0"/>
              </a:rPr>
              <a:t>flere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måter</a:t>
            </a:r>
            <a:r>
              <a:rPr lang="en-US" sz="2200" dirty="0">
                <a:latin typeface="Comic Sans MS" panose="030F0702030302020204" pitchFamily="66" charset="0"/>
              </a:rPr>
              <a:t> å </a:t>
            </a:r>
            <a:r>
              <a:rPr lang="en-US" sz="2200" dirty="0" err="1">
                <a:latin typeface="Comic Sans MS" panose="030F0702030302020204" pitchFamily="66" charset="0"/>
              </a:rPr>
              <a:t>skrive</a:t>
            </a:r>
            <a:r>
              <a:rPr lang="en-US" sz="2200" dirty="0">
                <a:latin typeface="Comic Sans MS" panose="030F0702030302020204" pitchFamily="66" charset="0"/>
              </a:rPr>
              <a:t> den </a:t>
            </a:r>
            <a:r>
              <a:rPr lang="en-US" sz="2200" dirty="0" err="1">
                <a:latin typeface="Comic Sans MS" panose="030F0702030302020204" pitchFamily="66" charset="0"/>
              </a:rPr>
              <a:t>samme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språklyden</a:t>
            </a:r>
            <a:r>
              <a:rPr lang="en-US" sz="2200" dirty="0">
                <a:latin typeface="Comic Sans MS" panose="030F0702030302020204" pitchFamily="66" charset="0"/>
              </a:rPr>
              <a:t> (</a:t>
            </a:r>
            <a:r>
              <a:rPr lang="en-US" sz="2200" dirty="0" err="1">
                <a:latin typeface="Comic Sans MS" panose="030F0702030302020204" pitchFamily="66" charset="0"/>
              </a:rPr>
              <a:t>særlig</a:t>
            </a:r>
            <a:r>
              <a:rPr lang="en-US" sz="2200" dirty="0">
                <a:latin typeface="Comic Sans MS" panose="030F0702030302020204" pitchFamily="66" charset="0"/>
              </a:rPr>
              <a:t> de </a:t>
            </a:r>
            <a:r>
              <a:rPr lang="en-US" sz="2200" dirty="0" err="1">
                <a:latin typeface="Comic Sans MS" panose="030F0702030302020204" pitchFamily="66" charset="0"/>
              </a:rPr>
              <a:t>lange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vokalene</a:t>
            </a:r>
            <a:r>
              <a:rPr lang="en-US" sz="2200" dirty="0">
                <a:latin typeface="Comic Sans MS" panose="030F0702030302020204" pitchFamily="66" charset="0"/>
              </a:rPr>
              <a:t>).</a:t>
            </a:r>
          </a:p>
          <a:p>
            <a:endParaRPr lang="en-US" sz="2200" dirty="0">
              <a:latin typeface="Comic Sans MS" panose="030F0702030302020204" pitchFamily="66" charset="0"/>
            </a:endParaRPr>
          </a:p>
          <a:p>
            <a:r>
              <a:rPr lang="en-US" sz="2200" dirty="0">
                <a:latin typeface="Comic Sans MS" panose="030F0702030302020204" pitchFamily="66" charset="0"/>
              </a:rPr>
              <a:t>Vi </a:t>
            </a:r>
            <a:r>
              <a:rPr lang="en-US" sz="2200" dirty="0" err="1">
                <a:latin typeface="Comic Sans MS" panose="030F0702030302020204" pitchFamily="66" charset="0"/>
              </a:rPr>
              <a:t>må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fokusere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på</a:t>
            </a:r>
            <a:r>
              <a:rPr lang="en-US" sz="2200" dirty="0">
                <a:latin typeface="Comic Sans MS" panose="030F0702030302020204" pitchFamily="66" charset="0"/>
              </a:rPr>
              <a:t> de </a:t>
            </a:r>
            <a:r>
              <a:rPr lang="en-US" sz="2200" dirty="0" err="1">
                <a:latin typeface="Comic Sans MS" panose="030F0702030302020204" pitchFamily="66" charset="0"/>
              </a:rPr>
              <a:t>stavemønstrene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som</a:t>
            </a:r>
            <a:r>
              <a:rPr lang="en-US" sz="2200" dirty="0">
                <a:latin typeface="Comic Sans MS" panose="030F0702030302020204" pitchFamily="66" charset="0"/>
              </a:rPr>
              <a:t> er de </a:t>
            </a:r>
            <a:r>
              <a:rPr lang="en-US" sz="2200" dirty="0" err="1">
                <a:latin typeface="Comic Sans MS" panose="030F0702030302020204" pitchFamily="66" charset="0"/>
              </a:rPr>
              <a:t>mest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brukte</a:t>
            </a:r>
            <a:r>
              <a:rPr lang="en-US" sz="2200" dirty="0">
                <a:latin typeface="Comic Sans MS" panose="030F0702030302020204" pitchFamily="66" charset="0"/>
              </a:rPr>
              <a:t>. </a:t>
            </a:r>
          </a:p>
          <a:p>
            <a:endParaRPr lang="en-US" sz="2200" dirty="0">
              <a:latin typeface="Comic Sans MS" panose="030F0702030302020204" pitchFamily="66" charset="0"/>
            </a:endParaRPr>
          </a:p>
          <a:p>
            <a:r>
              <a:rPr lang="en-US" sz="2200" dirty="0" err="1">
                <a:latin typeface="Comic Sans MS" panose="030F0702030302020204" pitchFamily="66" charset="0"/>
              </a:rPr>
              <a:t>Hvorfor</a:t>
            </a:r>
            <a:r>
              <a:rPr lang="en-US" sz="2200" dirty="0">
                <a:latin typeface="Comic Sans MS" panose="030F0702030302020204" pitchFamily="66" charset="0"/>
              </a:rPr>
              <a:t>? For å </a:t>
            </a:r>
            <a:r>
              <a:rPr lang="en-US" sz="2200" dirty="0" err="1">
                <a:latin typeface="Comic Sans MS" panose="030F0702030302020204" pitchFamily="66" charset="0"/>
              </a:rPr>
              <a:t>gjøre</a:t>
            </a:r>
            <a:r>
              <a:rPr lang="en-US" sz="2200" dirty="0">
                <a:latin typeface="Comic Sans MS" panose="030F0702030302020204" pitchFamily="66" charset="0"/>
              </a:rPr>
              <a:t> elevene </a:t>
            </a:r>
            <a:r>
              <a:rPr lang="en-US" sz="2200" dirty="0" err="1">
                <a:latin typeface="Comic Sans MS" panose="030F0702030302020204" pitchFamily="66" charset="0"/>
              </a:rPr>
              <a:t>i</a:t>
            </a:r>
            <a:r>
              <a:rPr lang="en-US" sz="2200" dirty="0">
                <a:latin typeface="Comic Sans MS" panose="030F0702030302020204" pitchFamily="66" charset="0"/>
              </a:rPr>
              <a:t> stand til å lydere og lese </a:t>
            </a:r>
            <a:r>
              <a:rPr lang="en-US" sz="2200" dirty="0" err="1">
                <a:latin typeface="Comic Sans MS" panose="030F0702030302020204" pitchFamily="66" charset="0"/>
              </a:rPr>
              <a:t>ukjente</a:t>
            </a:r>
            <a:r>
              <a:rPr lang="en-US" sz="2200" dirty="0">
                <a:latin typeface="Comic Sans MS" panose="030F0702030302020204" pitchFamily="66" charset="0"/>
              </a:rPr>
              <a:t> ord. </a:t>
            </a:r>
          </a:p>
          <a:p>
            <a:endParaRPr lang="en-US" sz="2200" dirty="0">
              <a:latin typeface="Comic Sans MS" panose="030F0702030302020204" pitchFamily="66" charset="0"/>
            </a:endParaRPr>
          </a:p>
          <a:p>
            <a:r>
              <a:rPr lang="en-US" sz="2200" dirty="0">
                <a:latin typeface="Comic Sans MS" panose="030F0702030302020204" pitchFamily="66" charset="0"/>
              </a:rPr>
              <a:t>(NP – </a:t>
            </a:r>
            <a:r>
              <a:rPr lang="en-US" sz="2200" dirty="0" err="1">
                <a:latin typeface="Comic Sans MS" panose="030F0702030302020204" pitchFamily="66" charset="0"/>
              </a:rPr>
              <a:t>har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jeg</a:t>
            </a:r>
            <a:r>
              <a:rPr lang="en-US" sz="2200" dirty="0">
                <a:latin typeface="Comic Sans MS" panose="030F0702030302020204" pitchFamily="66" charset="0"/>
              </a:rPr>
              <a:t> hørt det </a:t>
            </a:r>
            <a:r>
              <a:rPr lang="en-US" sz="2200" dirty="0" err="1">
                <a:latin typeface="Comic Sans MS" panose="030F0702030302020204" pitchFamily="66" charset="0"/>
              </a:rPr>
              <a:t>ordet</a:t>
            </a:r>
            <a:r>
              <a:rPr lang="en-US" sz="2200" dirty="0">
                <a:latin typeface="Comic Sans MS" panose="030F0702030302020204" pitchFamily="66" charset="0"/>
              </a:rPr>
              <a:t> </a:t>
            </a:r>
            <a:r>
              <a:rPr lang="en-US" sz="2200" dirty="0" err="1">
                <a:latin typeface="Comic Sans MS" panose="030F0702030302020204" pitchFamily="66" charset="0"/>
              </a:rPr>
              <a:t>før</a:t>
            </a:r>
            <a:r>
              <a:rPr lang="en-US" sz="2200" dirty="0">
                <a:latin typeface="Comic Sans MS" panose="030F0702030302020204" pitchFamily="66" charset="0"/>
              </a:rPr>
              <a:t>?)</a:t>
            </a:r>
          </a:p>
        </p:txBody>
      </p:sp>
      <p:pic>
        <p:nvPicPr>
          <p:cNvPr id="10" name="Bilde 9" descr="Et bilde som inneholder person, innendørs, baby, sitter&#10;&#10;Automatisk generert beskrivelse">
            <a:extLst>
              <a:ext uri="{FF2B5EF4-FFF2-40B4-BE49-F238E27FC236}">
                <a16:creationId xmlns:a16="http://schemas.microsoft.com/office/drawing/2014/main" id="{F07C04F1-AE67-4A1F-7A44-E51F9FFE51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1661" r="415" b="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604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C77F06-D518-6312-2A0E-12CCEC05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56" y="832919"/>
            <a:ext cx="9357865" cy="1653723"/>
          </a:xfrm>
        </p:spPr>
        <p:txBody>
          <a:bodyPr>
            <a:normAutofit fontScale="90000"/>
          </a:bodyPr>
          <a:lstStyle/>
          <a:p>
            <a:pPr algn="ctr"/>
            <a:r>
              <a:rPr lang="nb-NO" altLang="nb-NO" sz="4400" dirty="0">
                <a:solidFill>
                  <a:schemeClr val="tx1"/>
                </a:solidFill>
                <a:latin typeface="Comic Sans MS" panose="030F0702030302020204" pitchFamily="66" charset="0"/>
              </a:rPr>
              <a:t>The Five Long </a:t>
            </a:r>
            <a:r>
              <a:rPr lang="nb-NO" altLang="nb-NO" sz="4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Vowels</a:t>
            </a:r>
            <a:br>
              <a:rPr lang="nb-NO" altLang="nb-NO" sz="3400" dirty="0">
                <a:latin typeface="Comic Sans MS" panose="030F0702030302020204" pitchFamily="66" charset="0"/>
              </a:rPr>
            </a:br>
            <a:r>
              <a:rPr lang="nb-NO" altLang="nb-NO" sz="3400" dirty="0">
                <a:latin typeface="Comic Sans MS" panose="030F0702030302020204" pitchFamily="66" charset="0"/>
              </a:rPr>
              <a:t> </a:t>
            </a:r>
            <a:r>
              <a:rPr lang="nb-NO" altLang="nb-NO" sz="3400" dirty="0" err="1">
                <a:latin typeface="Comic Sans MS" panose="030F0702030302020204" pitchFamily="66" charset="0"/>
              </a:rPr>
              <a:t>They</a:t>
            </a:r>
            <a:r>
              <a:rPr lang="nb-NO" altLang="nb-NO" sz="3400" dirty="0">
                <a:latin typeface="Comic Sans MS" panose="030F0702030302020204" pitchFamily="66" charset="0"/>
              </a:rPr>
              <a:t> </a:t>
            </a:r>
            <a:r>
              <a:rPr lang="nb-NO" altLang="nb-NO" sz="3400" dirty="0" err="1">
                <a:latin typeface="Comic Sans MS" panose="030F0702030302020204" pitchFamily="66" charset="0"/>
              </a:rPr>
              <a:t>say</a:t>
            </a:r>
            <a:r>
              <a:rPr lang="nb-NO" altLang="nb-NO" sz="3400" dirty="0">
                <a:latin typeface="Comic Sans MS" panose="030F0702030302020204" pitchFamily="66" charset="0"/>
              </a:rPr>
              <a:t> </a:t>
            </a:r>
            <a:r>
              <a:rPr lang="nb-NO" altLang="nb-NO" sz="3400" dirty="0" err="1">
                <a:latin typeface="Comic Sans MS" panose="030F0702030302020204" pitchFamily="66" charset="0"/>
              </a:rPr>
              <a:t>the</a:t>
            </a:r>
            <a:r>
              <a:rPr lang="nb-NO" altLang="nb-NO" sz="3400" dirty="0">
                <a:latin typeface="Comic Sans MS" panose="030F0702030302020204" pitchFamily="66" charset="0"/>
              </a:rPr>
              <a:t> </a:t>
            </a:r>
            <a:r>
              <a:rPr lang="nb-NO" altLang="nb-NO" sz="3400" dirty="0" err="1">
                <a:latin typeface="Comic Sans MS" panose="030F0702030302020204" pitchFamily="66" charset="0"/>
              </a:rPr>
              <a:t>name</a:t>
            </a:r>
            <a:r>
              <a:rPr lang="nb-NO" altLang="nb-NO" sz="3400" dirty="0">
                <a:latin typeface="Comic Sans MS" panose="030F0702030302020204" pitchFamily="66" charset="0"/>
              </a:rPr>
              <a:t> </a:t>
            </a:r>
            <a:r>
              <a:rPr lang="nb-NO" altLang="nb-NO" sz="3400" dirty="0" err="1">
                <a:latin typeface="Comic Sans MS" panose="030F0702030302020204" pitchFamily="66" charset="0"/>
              </a:rPr>
              <a:t>of</a:t>
            </a:r>
            <a:r>
              <a:rPr lang="nb-NO" altLang="nb-NO" sz="3400" dirty="0">
                <a:latin typeface="Comic Sans MS" panose="030F0702030302020204" pitchFamily="66" charset="0"/>
              </a:rPr>
              <a:t> their letter</a:t>
            </a:r>
            <a:br>
              <a:rPr lang="nb-NO" altLang="nb-NO" sz="3400" dirty="0">
                <a:latin typeface="Comic Sans MS" panose="030F0702030302020204" pitchFamily="66" charset="0"/>
              </a:rPr>
            </a:br>
            <a:endParaRPr lang="en-GB" sz="3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20F98E-7DEA-C8BE-7123-03FF8F2D0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52656" y="2701426"/>
            <a:ext cx="4413990" cy="3536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sz="2000" b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b-NO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nb-NO" sz="3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ay</a:t>
            </a:r>
            <a:endParaRPr lang="nb-NO" sz="3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b-NO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nb-NO" sz="3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endParaRPr lang="nb-NO" sz="3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b-NO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nb-NO" sz="3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igh</a:t>
            </a:r>
            <a:endParaRPr lang="nb-NO" sz="3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b-NO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nb-NO" sz="3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ow</a:t>
            </a:r>
            <a:endParaRPr lang="nb-NO" sz="3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b-NO" sz="3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-</a:t>
            </a:r>
            <a:r>
              <a:rPr lang="nb-NO" sz="35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ew</a:t>
            </a:r>
            <a:endParaRPr lang="nb-NO" sz="35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GB" sz="200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F356DFC-B43C-93F4-3F80-C3F984D0F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84349" y="2701427"/>
            <a:ext cx="5930019" cy="26999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nb-NO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b-NO" sz="3600" dirty="0">
                <a:latin typeface="Comic Sans MS" panose="030F0702030302020204" pitchFamily="66" charset="0"/>
              </a:rPr>
              <a:t>Marker lange lyder med en «gummistrikk»</a:t>
            </a:r>
          </a:p>
          <a:p>
            <a:pPr marL="0" indent="0" algn="ctr">
              <a:buNone/>
            </a:pPr>
            <a:r>
              <a:rPr lang="nb-NO" altLang="nb-NO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pitchFamily="34" charset="0"/>
              </a:rPr>
              <a:t> ͜    </a:t>
            </a:r>
            <a:endParaRPr lang="en-GB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74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8F667D-8BBB-6649-8235-A477A142C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796702" cy="13208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Vi </a:t>
            </a:r>
            <a:r>
              <a:rPr lang="en-GB" dirty="0" err="1">
                <a:solidFill>
                  <a:schemeClr val="tx1"/>
                </a:solidFill>
                <a:latin typeface="Comic Sans MS" panose="030F0702030302020204" pitchFamily="66" charset="0"/>
              </a:rPr>
              <a:t>skal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ha </a:t>
            </a:r>
            <a:r>
              <a:rPr lang="nb-NO" dirty="0">
                <a:solidFill>
                  <a:schemeClr val="tx1"/>
                </a:solidFill>
                <a:latin typeface="Comic Sans MS" panose="030F0702030302020204" pitchFamily="66" charset="0"/>
              </a:rPr>
              <a:t>fokus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 panose="030F0702030302020204" pitchFamily="66" charset="0"/>
              </a:rPr>
              <a:t>på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 panose="030F0702030302020204" pitchFamily="66" charset="0"/>
              </a:rPr>
              <a:t>dette</a:t>
            </a:r>
            <a:r>
              <a:rPr lang="en-GB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kompetansemålet</a:t>
            </a:r>
            <a:r>
              <a:rPr lang="en-GB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6B2B11-C78F-822A-3384-A760D6F32C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sz="3200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koble språklyder til bokstaver og stavemønstre og trekke bokstavlyder sammen til ord</a:t>
            </a:r>
          </a:p>
          <a:p>
            <a:pPr marL="0" indent="0">
              <a:buNone/>
            </a:pPr>
            <a:r>
              <a:rPr lang="nb-NO" dirty="0">
                <a:latin typeface="Comic Sans MS" panose="030F0702030302020204" pitchFamily="66" charset="0"/>
                <a:ea typeface="Calibri" panose="020F0502020204030204" pitchFamily="34" charset="0"/>
                <a:cs typeface="Roboto-Regular"/>
              </a:rPr>
              <a:t>Engelsk 2. trinn</a:t>
            </a:r>
          </a:p>
          <a:p>
            <a:endParaRPr lang="en-GB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094BABA-B779-AEB5-F044-2DC646E766A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sz="2800" b="0" i="0" dirty="0" err="1">
                <a:solidFill>
                  <a:srgbClr val="303030"/>
                </a:solidFill>
                <a:effectLst/>
                <a:latin typeface="Comic Sans MS" panose="030F0702030302020204" pitchFamily="66" charset="0"/>
              </a:rPr>
              <a:t>trekke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Comic Sans MS" panose="030F0702030302020204" pitchFamily="66" charset="0"/>
              </a:rPr>
              <a:t>bokstavlyder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Comic Sans MS" panose="030F0702030302020204" pitchFamily="66" charset="0"/>
              </a:rPr>
              <a:t>sammen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Comic Sans MS" panose="030F0702030302020204" pitchFamily="66" charset="0"/>
              </a:rPr>
              <a:t> til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Comic Sans MS" panose="030F0702030302020204" pitchFamily="66" charset="0"/>
              </a:rPr>
              <a:t>ord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Comic Sans MS" panose="030F0702030302020204" pitchFamily="66" charset="0"/>
              </a:rPr>
              <a:t> under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Comic Sans MS" panose="030F0702030302020204" pitchFamily="66" charset="0"/>
              </a:rPr>
              <a:t>lesing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Comic Sans MS" panose="030F0702030302020204" pitchFamily="66" charset="0"/>
              </a:rPr>
              <a:t> og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Comic Sans MS" panose="030F0702030302020204" pitchFamily="66" charset="0"/>
              </a:rPr>
              <a:t>skriving</a:t>
            </a:r>
            <a:endParaRPr lang="en-GB" sz="2800" b="0" i="0" dirty="0">
              <a:solidFill>
                <a:srgbClr val="303030"/>
              </a:solidFill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 err="1">
                <a:latin typeface="Comic Sans MS" panose="030F0702030302020204" pitchFamily="66" charset="0"/>
              </a:rPr>
              <a:t>Norsk</a:t>
            </a:r>
            <a:r>
              <a:rPr lang="en-GB" dirty="0">
                <a:latin typeface="Comic Sans MS" panose="030F0702030302020204" pitchFamily="66" charset="0"/>
              </a:rPr>
              <a:t>, 2. </a:t>
            </a:r>
            <a:r>
              <a:rPr lang="en-GB" dirty="0" err="1">
                <a:latin typeface="Comic Sans MS" panose="030F0702030302020204" pitchFamily="66" charset="0"/>
              </a:rPr>
              <a:t>trinn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180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5612DFCF-493A-6DD4-BFB8-B3123FC35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579055"/>
              </p:ext>
            </p:extLst>
          </p:nvPr>
        </p:nvGraphicFramePr>
        <p:xfrm>
          <a:off x="823865" y="633743"/>
          <a:ext cx="8336672" cy="72632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9520">
                  <a:extLst>
                    <a:ext uri="{9D8B030D-6E8A-4147-A177-3AD203B41FA5}">
                      <a16:colId xmlns:a16="http://schemas.microsoft.com/office/drawing/2014/main" val="3559072778"/>
                    </a:ext>
                  </a:extLst>
                </a:gridCol>
                <a:gridCol w="1446331">
                  <a:extLst>
                    <a:ext uri="{9D8B030D-6E8A-4147-A177-3AD203B41FA5}">
                      <a16:colId xmlns:a16="http://schemas.microsoft.com/office/drawing/2014/main" val="4195526263"/>
                    </a:ext>
                  </a:extLst>
                </a:gridCol>
                <a:gridCol w="1814100">
                  <a:extLst>
                    <a:ext uri="{9D8B030D-6E8A-4147-A177-3AD203B41FA5}">
                      <a16:colId xmlns:a16="http://schemas.microsoft.com/office/drawing/2014/main" val="475184088"/>
                    </a:ext>
                  </a:extLst>
                </a:gridCol>
                <a:gridCol w="1693787">
                  <a:extLst>
                    <a:ext uri="{9D8B030D-6E8A-4147-A177-3AD203B41FA5}">
                      <a16:colId xmlns:a16="http://schemas.microsoft.com/office/drawing/2014/main" val="2846506596"/>
                    </a:ext>
                  </a:extLst>
                </a:gridCol>
                <a:gridCol w="1692934">
                  <a:extLst>
                    <a:ext uri="{9D8B030D-6E8A-4147-A177-3AD203B41FA5}">
                      <a16:colId xmlns:a16="http://schemas.microsoft.com/office/drawing/2014/main" val="2288708711"/>
                    </a:ext>
                  </a:extLst>
                </a:gridCol>
              </a:tblGrid>
              <a:tr h="72632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dirty="0">
                          <a:effectLst/>
                        </a:rPr>
                        <a:t>ay </a:t>
                      </a:r>
                      <a:endParaRPr lang="en-GB" sz="2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͜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eι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ai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a-e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eigh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 a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 ͜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ei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ey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 err="1">
                          <a:effectLst/>
                        </a:rPr>
                        <a:t>aigh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711" marR="677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 dirty="0" err="1">
                          <a:effectLst/>
                        </a:rPr>
                        <a:t>ee</a:t>
                      </a:r>
                      <a:r>
                        <a:rPr lang="nb-NO" sz="1800" dirty="0">
                          <a:effectLst/>
                        </a:rPr>
                        <a:t> </a:t>
                      </a: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͜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/i:/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 err="1">
                          <a:effectLst/>
                        </a:rPr>
                        <a:t>ea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e-e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 ͜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-y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-</a:t>
                      </a:r>
                      <a:r>
                        <a:rPr lang="en-GB" sz="1600" dirty="0" err="1">
                          <a:effectLst/>
                        </a:rPr>
                        <a:t>ey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 err="1">
                          <a:effectLst/>
                        </a:rPr>
                        <a:t>ei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 err="1">
                          <a:effectLst/>
                        </a:rPr>
                        <a:t>ie</a:t>
                      </a:r>
                      <a:endParaRPr lang="en-GB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711" marR="677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 dirty="0" err="1">
                          <a:effectLst/>
                        </a:rPr>
                        <a:t>igh</a:t>
                      </a:r>
                      <a:r>
                        <a:rPr lang="nb-NO" sz="1800" dirty="0">
                          <a:effectLst/>
                        </a:rPr>
                        <a:t> </a:t>
                      </a:r>
                      <a:endParaRPr lang="en-GB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͜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/</a:t>
                      </a:r>
                      <a:r>
                        <a:rPr lang="nb-NO" sz="1600" dirty="0" err="1">
                          <a:effectLst/>
                        </a:rPr>
                        <a:t>aι</a:t>
                      </a:r>
                      <a:r>
                        <a:rPr lang="nb-NO" sz="1600" dirty="0">
                          <a:effectLst/>
                        </a:rPr>
                        <a:t>/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nb-NO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 err="1">
                          <a:effectLst/>
                        </a:rPr>
                        <a:t>ie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i-e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y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 ͜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711" marR="677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 dirty="0" err="1">
                          <a:effectLst/>
                        </a:rPr>
                        <a:t>ow</a:t>
                      </a:r>
                      <a:r>
                        <a:rPr lang="nb-NO" sz="1600" dirty="0">
                          <a:effectLst/>
                        </a:rPr>
                        <a:t> 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͜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/</a:t>
                      </a:r>
                      <a:r>
                        <a:rPr lang="nb-NO" sz="1600" dirty="0" err="1">
                          <a:effectLst/>
                        </a:rPr>
                        <a:t>əʊ</a:t>
                      </a:r>
                      <a:r>
                        <a:rPr lang="nb-NO" sz="1600" dirty="0">
                          <a:effectLst/>
                        </a:rPr>
                        <a:t>/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nb-NO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 err="1">
                          <a:effectLst/>
                        </a:rPr>
                        <a:t>oa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o-e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>
                          <a:effectLst/>
                        </a:rPr>
                        <a:t> ͜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 err="1">
                          <a:effectLst/>
                        </a:rPr>
                        <a:t>oe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711" marR="6771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 dirty="0" err="1">
                          <a:effectLst/>
                        </a:rPr>
                        <a:t>ew</a:t>
                      </a:r>
                      <a:r>
                        <a:rPr lang="nb-NO" sz="1600" dirty="0">
                          <a:effectLst/>
                        </a:rPr>
                        <a:t> 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͜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/u:/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600" dirty="0">
                          <a:effectLst/>
                        </a:rPr>
                        <a:t> 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 err="1">
                          <a:effectLst/>
                        </a:rPr>
                        <a:t>ue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>
                          <a:effectLst/>
                        </a:rPr>
                        <a:t>u-e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 err="1">
                          <a:effectLst/>
                        </a:rPr>
                        <a:t>oo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 err="1">
                          <a:effectLst/>
                        </a:rPr>
                        <a:t>ue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 err="1">
                          <a:effectLst/>
                        </a:rPr>
                        <a:t>oe</a:t>
                      </a:r>
                      <a:endParaRPr lang="en-GB" sz="16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600" dirty="0" err="1">
                          <a:effectLst/>
                        </a:rPr>
                        <a:t>ou</a:t>
                      </a:r>
                      <a:endParaRPr lang="en-GB" sz="16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7711" marR="67711" marT="0" marB="0"/>
                </a:tc>
                <a:extLst>
                  <a:ext uri="{0D108BD9-81ED-4DB2-BD59-A6C34878D82A}">
                    <a16:rowId xmlns:a16="http://schemas.microsoft.com/office/drawing/2014/main" val="564382355"/>
                  </a:ext>
                </a:extLst>
              </a:tr>
            </a:tbl>
          </a:graphicData>
        </a:graphic>
      </p:graphicFrame>
      <p:sp>
        <p:nvSpPr>
          <p:cNvPr id="11" name="Rectangle 13">
            <a:extLst>
              <a:ext uri="{FF2B5EF4-FFF2-40B4-BE49-F238E27FC236}">
                <a16:creationId xmlns:a16="http://schemas.microsoft.com/office/drawing/2014/main" id="{0C34213D-79FA-E41D-72E5-836BBA5F8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571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Bilde 11" descr="Et bilde som inneholder blomster, gul, kunst&#10;&#10;Automatisk generert beskrivelse">
            <a:extLst>
              <a:ext uri="{FF2B5EF4-FFF2-40B4-BE49-F238E27FC236}">
                <a16:creationId xmlns:a16="http://schemas.microsoft.com/office/drawing/2014/main" id="{4708A022-3167-2909-798B-189712058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972" y="2165601"/>
            <a:ext cx="741045" cy="523240"/>
          </a:xfrm>
          <a:prstGeom prst="rect">
            <a:avLst/>
          </a:prstGeom>
        </p:spPr>
      </p:pic>
      <p:pic>
        <p:nvPicPr>
          <p:cNvPr id="13" name="Bilde 12" descr="Et bilde som inneholder clip art, kreativitet&#10;&#10;Automatisk generert beskrivelse">
            <a:extLst>
              <a:ext uri="{FF2B5EF4-FFF2-40B4-BE49-F238E27FC236}">
                <a16:creationId xmlns:a16="http://schemas.microsoft.com/office/drawing/2014/main" id="{C4F760B3-07DA-401E-EC03-DB7282867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59" y="2152682"/>
            <a:ext cx="402590" cy="462915"/>
          </a:xfrm>
          <a:prstGeom prst="rect">
            <a:avLst/>
          </a:prstGeom>
        </p:spPr>
      </p:pic>
      <p:pic>
        <p:nvPicPr>
          <p:cNvPr id="14" name="Bilde 13" descr="Et bilde som inneholder sirkel, Grafikk, tegnefilm, kreativitet&#10;&#10;Automatisk generert beskrivelse">
            <a:extLst>
              <a:ext uri="{FF2B5EF4-FFF2-40B4-BE49-F238E27FC236}">
                <a16:creationId xmlns:a16="http://schemas.microsoft.com/office/drawing/2014/main" id="{5BED999F-C6F0-1656-C008-29C65ACA4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339" y="2181728"/>
            <a:ext cx="495300" cy="481965"/>
          </a:xfrm>
          <a:prstGeom prst="rect">
            <a:avLst/>
          </a:prstGeom>
        </p:spPr>
      </p:pic>
      <p:pic>
        <p:nvPicPr>
          <p:cNvPr id="15" name="Bilde 14" descr="Et bilde som inneholder snøflak&#10;&#10;Automatisk generert beskrivelse med lav konfidens">
            <a:extLst>
              <a:ext uri="{FF2B5EF4-FFF2-40B4-BE49-F238E27FC236}">
                <a16:creationId xmlns:a16="http://schemas.microsoft.com/office/drawing/2014/main" id="{82D4826E-13D9-D74A-0C25-2E772A83E2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54" y="2153285"/>
            <a:ext cx="615253" cy="510408"/>
          </a:xfrm>
          <a:prstGeom prst="rect">
            <a:avLst/>
          </a:prstGeom>
        </p:spPr>
      </p:pic>
      <p:pic>
        <p:nvPicPr>
          <p:cNvPr id="16" name="Bilde 15" descr="Et bilde som inneholder baderom, sketch, tegning, toalett&#10;&#10;Automatisk generert beskrivelse">
            <a:extLst>
              <a:ext uri="{FF2B5EF4-FFF2-40B4-BE49-F238E27FC236}">
                <a16:creationId xmlns:a16="http://schemas.microsoft.com/office/drawing/2014/main" id="{AD37C3B2-BBFE-F187-F9D2-04E5F10D3B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354" y="2165601"/>
            <a:ext cx="488315" cy="56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53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E955307-D9BE-6287-5011-5AA9F48F2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Common Spelling </a:t>
            </a:r>
            <a:r>
              <a:rPr lang="nb-NO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Patterns</a:t>
            </a:r>
            <a:r>
              <a:rPr lang="nb-NO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for</a:t>
            </a:r>
            <a:r>
              <a:rPr lang="nb-NO" altLang="nb-NO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br>
              <a:rPr lang="nb-NO" altLang="nb-NO" sz="36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nb-NO" altLang="nb-NO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Five Long </a:t>
            </a:r>
            <a:r>
              <a:rPr lang="nb-NO" altLang="nb-NO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Vowels</a:t>
            </a:r>
            <a:endParaRPr lang="en-GB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5B1992D3-28CA-FC96-747E-7632501F4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sz="4000" dirty="0">
                <a:latin typeface="Comic Sans MS" panose="030F0702030302020204" pitchFamily="66" charset="0"/>
              </a:rPr>
              <a:t>Magic e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40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en-GB" sz="4000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4000" dirty="0">
                <a:latin typeface="Comic Sans MS" panose="030F0702030302020204" pitchFamily="66" charset="0"/>
              </a:rPr>
              <a:t>Two vowels out walking</a:t>
            </a:r>
          </a:p>
          <a:p>
            <a:endParaRPr lang="en-GB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8D4FFF6-A506-AA6C-F118-448763E4F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87" y="2072040"/>
            <a:ext cx="2267744" cy="1700808"/>
          </a:xfrm>
          <a:prstGeom prst="rect">
            <a:avLst/>
          </a:prstGeom>
        </p:spPr>
      </p:pic>
      <p:pic>
        <p:nvPicPr>
          <p:cNvPr id="7" name="Bilde 6" descr="When Two Vowels Go Walking | PBS LearningMedia">
            <a:hlinkClick r:id="rId4" tgtFrame="&quot;_blank&quot;"/>
            <a:extLst>
              <a:ext uri="{FF2B5EF4-FFF2-40B4-BE49-F238E27FC236}">
                <a16:creationId xmlns:a16="http://schemas.microsoft.com/office/drawing/2014/main" id="{F453C111-B496-C811-7DD4-F0BE944194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587" y="4100975"/>
            <a:ext cx="2562225" cy="1438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465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1F959CEC-576F-6AC3-0859-EF24B638C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Common Spelling </a:t>
            </a:r>
            <a:r>
              <a:rPr lang="nb-NO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Patterns</a:t>
            </a:r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for</a:t>
            </a:r>
            <a:r>
              <a:rPr lang="nb-NO" alt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br>
              <a:rPr lang="nb-NO" alt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nb-NO" alt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The Five Long </a:t>
            </a:r>
            <a:r>
              <a:rPr lang="nb-NO" altLang="nb-NO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Vowels</a:t>
            </a:r>
            <a:endParaRPr lang="en-GB" sz="3200" dirty="0">
              <a:solidFill>
                <a:schemeClr val="tx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3621EAC2-794A-7C10-8D3E-E7233BD26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nb-NO" sz="5400" b="0" dirty="0">
                <a:latin typeface="Comic Sans MS" panose="030F0702030302020204" pitchFamily="66" charset="0"/>
              </a:rPr>
              <a:t>Magic e</a:t>
            </a:r>
            <a:endParaRPr lang="en-GB" sz="5400" b="0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71BAD4A9-4891-F388-B94D-4295BCDD84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nb-NO" sz="26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nb-NO" sz="2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nb-NO" sz="26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k</a:t>
            </a:r>
            <a:r>
              <a:rPr lang="nb-NO" sz="2600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e</a:t>
            </a:r>
            <a:endParaRPr lang="nb-NO" sz="26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nb-NO" sz="2600" b="1" dirty="0">
                <a:solidFill>
                  <a:srgbClr val="FFC000"/>
                </a:solidFill>
                <a:latin typeface="Comic Sans MS" panose="030F0702030302020204" pitchFamily="66" charset="0"/>
              </a:rPr>
              <a:t> </a:t>
            </a:r>
            <a:r>
              <a:rPr lang="nb-NO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˘</a:t>
            </a:r>
            <a:endParaRPr lang="nb-NO" sz="2600" b="1" dirty="0">
              <a:solidFill>
                <a:srgbClr val="FF0000"/>
              </a:solidFill>
              <a:latin typeface="Wide Latin"/>
            </a:endParaRPr>
          </a:p>
          <a:p>
            <a:pPr marL="0" indent="0">
              <a:buNone/>
              <a:defRPr/>
            </a:pPr>
            <a:r>
              <a:rPr lang="nb-NO" sz="2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P</a:t>
            </a:r>
            <a:r>
              <a:rPr lang="nb-NO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nb-NO" sz="2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t</a:t>
            </a:r>
            <a:r>
              <a:rPr lang="nb-NO" sz="2600" b="1" dirty="0">
                <a:solidFill>
                  <a:srgbClr val="FFC000"/>
                </a:solidFill>
                <a:latin typeface="Comic Sans MS" panose="030F0702030302020204" pitchFamily="66" charset="0"/>
              </a:rPr>
              <a:t>e</a:t>
            </a:r>
          </a:p>
          <a:p>
            <a:pPr marL="0" indent="0">
              <a:buNone/>
              <a:defRPr/>
            </a:pPr>
            <a:r>
              <a:rPr lang="nb-NO" sz="2600" b="1" dirty="0">
                <a:solidFill>
                  <a:srgbClr val="FF0000"/>
                </a:solidFill>
                <a:latin typeface="Wide Latin"/>
              </a:rPr>
              <a:t>  ˘</a:t>
            </a:r>
            <a:endParaRPr lang="nb-NO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nb-NO" sz="26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k</a:t>
            </a:r>
            <a:r>
              <a:rPr lang="nb-NO" sz="2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nb-NO" sz="2600" b="1" dirty="0" err="1">
                <a:solidFill>
                  <a:srgbClr val="00B0F0"/>
                </a:solidFill>
                <a:latin typeface="Comic Sans MS" panose="030F0702030302020204" pitchFamily="66" charset="0"/>
              </a:rPr>
              <a:t>t</a:t>
            </a:r>
            <a:r>
              <a:rPr lang="nb-NO" sz="2600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e</a:t>
            </a:r>
            <a:endParaRPr lang="nb-NO" sz="26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nb-NO" sz="2600" b="1" dirty="0">
                <a:solidFill>
                  <a:srgbClr val="FF0000"/>
                </a:solidFill>
                <a:latin typeface="Wide Latin"/>
              </a:rPr>
              <a:t>  ˘</a:t>
            </a:r>
            <a:endParaRPr lang="nb-NO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nb-NO" sz="2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t</a:t>
            </a:r>
            <a:r>
              <a:rPr lang="nb-NO" sz="2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nb-NO" sz="2600" b="1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nb-NO" sz="2600" b="1" dirty="0">
                <a:solidFill>
                  <a:srgbClr val="FFC000"/>
                </a:solidFill>
                <a:latin typeface="Comic Sans MS" panose="030F0702030302020204" pitchFamily="66" charset="0"/>
              </a:rPr>
              <a:t>e</a:t>
            </a:r>
          </a:p>
          <a:p>
            <a:pPr marL="0" indent="0">
              <a:buNone/>
              <a:defRPr/>
            </a:pPr>
            <a:r>
              <a:rPr lang="nb-NO" sz="2600" b="1" dirty="0">
                <a:solidFill>
                  <a:srgbClr val="FF0000"/>
                </a:solidFill>
                <a:latin typeface="Wide Latin"/>
              </a:rPr>
              <a:t>  ˘</a:t>
            </a:r>
            <a:endParaRPr lang="nb-NO" sz="2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A02735FF-6BFD-11DD-2C9E-255A7BD82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5017150" cy="33041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nb-NO" sz="2800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nb-NO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nb-NO" sz="2800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nb-NO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nb-NO" sz="2800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nb-NO" sz="2800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b-NO" sz="2800" dirty="0">
                <a:latin typeface="Comic Sans MS" panose="030F0702030302020204" pitchFamily="66" charset="0"/>
              </a:rPr>
              <a:t>Lydrett bok</a:t>
            </a:r>
            <a:r>
              <a:rPr lang="nb-NO" sz="2800" i="1" dirty="0">
                <a:latin typeface="Comic Sans MS" panose="030F0702030302020204" pitchFamily="66" charset="0"/>
              </a:rPr>
              <a:t>: The Snake and </a:t>
            </a:r>
            <a:r>
              <a:rPr lang="nb-NO" sz="2800" i="1" dirty="0" err="1">
                <a:latin typeface="Comic Sans MS" panose="030F0702030302020204" pitchFamily="66" charset="0"/>
              </a:rPr>
              <a:t>the</a:t>
            </a:r>
            <a:r>
              <a:rPr lang="nb-NO" sz="2800" i="1" dirty="0">
                <a:latin typeface="Comic Sans MS" panose="030F0702030302020204" pitchFamily="66" charset="0"/>
              </a:rPr>
              <a:t> Drake </a:t>
            </a:r>
            <a:r>
              <a:rPr lang="nb-NO" sz="2800" dirty="0">
                <a:latin typeface="Comic Sans MS" panose="030F0702030302020204" pitchFamily="66" charset="0"/>
              </a:rPr>
              <a:t>by Julia Donaldson</a:t>
            </a:r>
          </a:p>
          <a:p>
            <a:endParaRPr lang="en-GB" dirty="0"/>
          </a:p>
        </p:txBody>
      </p:sp>
      <p:sp>
        <p:nvSpPr>
          <p:cNvPr id="11" name="Plassholder for innhold 4">
            <a:extLst>
              <a:ext uri="{FF2B5EF4-FFF2-40B4-BE49-F238E27FC236}">
                <a16:creationId xmlns:a16="http://schemas.microsoft.com/office/drawing/2014/main" id="{4C1A3419-08FE-00EA-8D4E-785DFF36E25B}"/>
              </a:ext>
            </a:extLst>
          </p:cNvPr>
          <p:cNvSpPr txBox="1">
            <a:spLocks/>
          </p:cNvSpPr>
          <p:nvPr/>
        </p:nvSpPr>
        <p:spPr>
          <a:xfrm>
            <a:off x="6259484" y="1953491"/>
            <a:ext cx="5322916" cy="4172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nb-NO" sz="1100" dirty="0">
                <a:latin typeface="Comic Sans MS" panose="030F0702030302020204" pitchFamily="66" charset="0"/>
                <a:hlinkClick r:id="rId2"/>
              </a:rPr>
              <a:t>https://www.youtube.com/watch?v=bZhl6YcrxZQ</a:t>
            </a:r>
            <a:endParaRPr lang="nb-NO" sz="11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nb-NO" sz="2400" dirty="0">
                <a:latin typeface="Comic Sans MS" panose="030F0702030302020204" pitchFamily="66" charset="0"/>
              </a:rPr>
              <a:t>I am Magic e - sang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b-NO" sz="24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2400" dirty="0">
              <a:latin typeface="Comic Sans MS" panose="030F0702030302020204" pitchFamily="66" charset="0"/>
            </a:endParaRPr>
          </a:p>
          <a:p>
            <a:endParaRPr lang="nb-NO" sz="2400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AFC045B5-ADC2-05EF-C711-85617FA40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98" y="2713063"/>
            <a:ext cx="2267744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08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Magic 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3600" dirty="0">
                <a:latin typeface="Comic Sans MS" panose="030F0702030302020204" pitchFamily="66" charset="0"/>
              </a:rPr>
              <a:t>c til s</a:t>
            </a:r>
          </a:p>
          <a:p>
            <a:pPr marL="0" indent="0">
              <a:buNone/>
            </a:pPr>
            <a:endParaRPr lang="nb-NO" sz="3600" dirty="0">
              <a:latin typeface="Comic Sans MS" panose="030F0702030302020204" pitchFamily="66" charset="0"/>
            </a:endParaRPr>
          </a:p>
          <a:p>
            <a:r>
              <a:rPr lang="nb-NO" sz="36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</a:t>
            </a:r>
            <a:r>
              <a:rPr lang="nb-NO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nb-NO" sz="36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  <a:r>
              <a:rPr lang="nb-NO" sz="36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e</a:t>
            </a:r>
            <a:endParaRPr lang="nb-NO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r>
              <a:rPr lang="nb-NO" sz="36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r</a:t>
            </a:r>
            <a:r>
              <a:rPr lang="nb-NO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nb-NO" sz="36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</a:t>
            </a:r>
            <a:r>
              <a:rPr lang="nb-NO" sz="36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e</a:t>
            </a:r>
            <a:endParaRPr lang="nb-NO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3600" dirty="0">
                <a:latin typeface="Comic Sans MS" panose="030F0702030302020204" pitchFamily="66" charset="0"/>
              </a:rPr>
              <a:t>g til j</a:t>
            </a:r>
          </a:p>
          <a:p>
            <a:pPr marL="0" indent="0">
              <a:buNone/>
            </a:pPr>
            <a:endParaRPr lang="nb-NO" sz="3600" dirty="0">
              <a:latin typeface="Comic Sans MS" panose="030F0702030302020204" pitchFamily="66" charset="0"/>
            </a:endParaRPr>
          </a:p>
          <a:p>
            <a:r>
              <a:rPr lang="nb-NO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nb-NO" sz="3600" dirty="0">
                <a:solidFill>
                  <a:srgbClr val="0070C0"/>
                </a:solidFill>
                <a:latin typeface="Comic Sans MS" panose="030F0702030302020204" pitchFamily="66" charset="0"/>
              </a:rPr>
              <a:t>g</a:t>
            </a:r>
            <a:r>
              <a:rPr lang="nb-NO" sz="3600" dirty="0">
                <a:solidFill>
                  <a:srgbClr val="FFC000"/>
                </a:solidFill>
                <a:latin typeface="Comic Sans MS" panose="030F0702030302020204" pitchFamily="66" charset="0"/>
              </a:rPr>
              <a:t>e</a:t>
            </a:r>
          </a:p>
          <a:p>
            <a:r>
              <a:rPr lang="nb-NO" sz="36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</a:t>
            </a:r>
            <a:r>
              <a:rPr lang="nb-NO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nb-NO" sz="36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g</a:t>
            </a:r>
            <a:r>
              <a:rPr lang="nb-NO" sz="36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e</a:t>
            </a:r>
            <a:endParaRPr lang="nb-NO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r>
              <a:rPr lang="nb-NO" sz="36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b</a:t>
            </a:r>
            <a:r>
              <a:rPr lang="nb-NO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nb-NO" sz="36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dg</a:t>
            </a:r>
            <a:r>
              <a:rPr lang="nb-NO" sz="3600" dirty="0" err="1">
                <a:solidFill>
                  <a:srgbClr val="FFC000"/>
                </a:solidFill>
                <a:latin typeface="Comic Sans MS" panose="030F0702030302020204" pitchFamily="66" charset="0"/>
              </a:rPr>
              <a:t>e</a:t>
            </a:r>
            <a:endParaRPr lang="nb-NO" sz="3600" dirty="0">
              <a:solidFill>
                <a:srgbClr val="FFC000"/>
              </a:solidFill>
              <a:latin typeface="Comic Sans MS" panose="030F0702030302020204" pitchFamily="66" charset="0"/>
            </a:endParaRPr>
          </a:p>
          <a:p>
            <a:endParaRPr lang="nb-NO" sz="3600" dirty="0">
              <a:latin typeface="Comic Sans MS" panose="030F0702030302020204" pitchFamily="66" charset="0"/>
            </a:endParaRPr>
          </a:p>
          <a:p>
            <a:endParaRPr lang="nb-NO" sz="3600" dirty="0">
              <a:latin typeface="Comic Sans MS" panose="030F0702030302020204" pitchFamily="66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9129EA3-A2F3-3FA9-D289-B6292E13790F}"/>
              </a:ext>
            </a:extLst>
          </p:cNvPr>
          <p:cNvSpPr txBox="1"/>
          <p:nvPr/>
        </p:nvSpPr>
        <p:spPr>
          <a:xfrm>
            <a:off x="1556951" y="5824151"/>
            <a:ext cx="7252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Lek magic e bingo, non-stop paper switch, relay race, </a:t>
            </a:r>
            <a:r>
              <a:rPr lang="en-GB" sz="2800" dirty="0" err="1">
                <a:latin typeface="Comic Sans MS" panose="030F0702030302020204" pitchFamily="66" charset="0"/>
              </a:rPr>
              <a:t>dataspill</a:t>
            </a:r>
            <a:r>
              <a:rPr lang="en-GB" sz="2800" dirty="0">
                <a:latin typeface="Comic Sans MS" panose="030F0702030302020204" pitchFamily="66" charset="0"/>
              </a:rPr>
              <a:t>, </a:t>
            </a:r>
            <a:r>
              <a:rPr lang="en-GB" sz="2800" dirty="0" err="1">
                <a:latin typeface="Comic Sans MS" panose="030F0702030302020204" pitchFamily="66" charset="0"/>
              </a:rPr>
              <a:t>m.m.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DEE754C-CF17-2917-9032-6CAABAFAE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605" y="2160589"/>
            <a:ext cx="2267744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348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108268-4E8D-727C-033E-180D8422F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Classroom Display of Magic e Words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EE770DD-699A-A7C9-4E3C-155517E23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1375" y="2160589"/>
            <a:ext cx="3391592" cy="3880773"/>
          </a:xfrm>
        </p:spPr>
        <p:txBody>
          <a:bodyPr/>
          <a:lstStyle/>
          <a:p>
            <a:r>
              <a:rPr lang="en-GB" dirty="0"/>
              <a:t>Silent e</a:t>
            </a:r>
          </a:p>
          <a:p>
            <a:r>
              <a:rPr lang="en-GB" dirty="0"/>
              <a:t>Bossy e</a:t>
            </a:r>
          </a:p>
          <a:p>
            <a:endParaRPr lang="en-GB" dirty="0"/>
          </a:p>
        </p:txBody>
      </p:sp>
      <p:pic>
        <p:nvPicPr>
          <p:cNvPr id="5" name="Plassholder for innhold 4" descr="Bulletin Boards Collection - Whimsy Workshop Teaching">
            <a:hlinkClick r:id="rId2" tgtFrame="&quot;_blank&quot;"/>
            <a:extLst>
              <a:ext uri="{FF2B5EF4-FFF2-40B4-BE49-F238E27FC236}">
                <a16:creationId xmlns:a16="http://schemas.microsoft.com/office/drawing/2014/main" id="{F14BD8F3-9135-A2F6-5337-302CA2DACE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2274210"/>
            <a:ext cx="4822542" cy="361951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nakkeboble: oval 5">
            <a:extLst>
              <a:ext uri="{FF2B5EF4-FFF2-40B4-BE49-F238E27FC236}">
                <a16:creationId xmlns:a16="http://schemas.microsoft.com/office/drawing/2014/main" id="{214D6367-4674-00AD-FF87-4CB2D4B0BA1D}"/>
              </a:ext>
            </a:extLst>
          </p:cNvPr>
          <p:cNvSpPr/>
          <p:nvPr/>
        </p:nvSpPr>
        <p:spPr>
          <a:xfrm>
            <a:off x="5669279" y="3740727"/>
            <a:ext cx="3217025" cy="1479666"/>
          </a:xfrm>
          <a:prstGeom prst="wedgeEllipseCallout">
            <a:avLst>
              <a:gd name="adj1" fmla="val -63727"/>
              <a:gd name="adj2" fmla="val 2429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FABB9ED-9A74-A3DB-0AF3-4AB246EBC74B}"/>
              </a:ext>
            </a:extLst>
          </p:cNvPr>
          <p:cNvSpPr txBox="1"/>
          <p:nvPr/>
        </p:nvSpPr>
        <p:spPr>
          <a:xfrm>
            <a:off x="6096000" y="4156364"/>
            <a:ext cx="2233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Say your name!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705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9EBF7437-CB5E-0FEF-56E6-2F5430D9D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45" y="325925"/>
            <a:ext cx="8598257" cy="1604475"/>
          </a:xfrm>
        </p:spPr>
        <p:txBody>
          <a:bodyPr>
            <a:normAutofit fontScale="90000"/>
          </a:bodyPr>
          <a:lstStyle/>
          <a:p>
            <a:pPr algn="ctr"/>
            <a:br>
              <a:rPr lang="nb-NO" altLang="nb-NO" sz="28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nb-NO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Two </a:t>
            </a:r>
            <a:r>
              <a:rPr lang="nb-NO" sz="4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vowels</a:t>
            </a:r>
            <a:r>
              <a:rPr lang="nb-NO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sz="4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out</a:t>
            </a:r>
            <a:r>
              <a:rPr lang="nb-NO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sz="4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walking</a:t>
            </a:r>
            <a:r>
              <a:rPr lang="nb-NO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br>
              <a:rPr lang="nb-NO" sz="4000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nb-NO" sz="4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nb-NO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first </a:t>
            </a:r>
            <a:r>
              <a:rPr lang="nb-NO" sz="4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one</a:t>
            </a:r>
            <a:r>
              <a:rPr lang="nb-NO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does </a:t>
            </a:r>
            <a:r>
              <a:rPr lang="nb-NO" sz="4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the</a:t>
            </a:r>
            <a:r>
              <a:rPr lang="nb-NO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sz="40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talking</a:t>
            </a:r>
            <a:r>
              <a:rPr lang="nb-NO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br>
              <a:rPr lang="en-GB" sz="4000" b="1" dirty="0">
                <a:solidFill>
                  <a:schemeClr val="tx1"/>
                </a:solidFill>
              </a:rPr>
            </a:b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4268EF07-6B93-F040-60FB-556014586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47319" y="2505075"/>
            <a:ext cx="2236206" cy="4060169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  <a:defRPr/>
            </a:pPr>
            <a:r>
              <a:rPr lang="nb-NO" sz="5500" dirty="0">
                <a:solidFill>
                  <a:srgbClr val="00B0F0"/>
                </a:solidFill>
                <a:latin typeface="Comic Sans MS" panose="030F0702030302020204" pitchFamily="66" charset="0"/>
              </a:rPr>
              <a:t>r</a:t>
            </a:r>
            <a:r>
              <a:rPr lang="nb-NO" sz="5500" dirty="0">
                <a:solidFill>
                  <a:srgbClr val="FF0000"/>
                </a:solidFill>
                <a:latin typeface="Comic Sans MS" panose="030F0702030302020204" pitchFamily="66" charset="0"/>
              </a:rPr>
              <a:t>ai</a:t>
            </a:r>
            <a:r>
              <a:rPr lang="nb-NO" sz="5500" dirty="0">
                <a:solidFill>
                  <a:srgbClr val="00B0F0"/>
                </a:solidFill>
                <a:latin typeface="Comic Sans MS" panose="030F0702030302020204" pitchFamily="66" charset="0"/>
              </a:rPr>
              <a:t>d</a:t>
            </a:r>
          </a:p>
          <a:p>
            <a:pPr marL="0" indent="0">
              <a:buNone/>
              <a:defRPr/>
            </a:pPr>
            <a:r>
              <a:rPr lang="nb-NO" sz="5500" dirty="0">
                <a:solidFill>
                  <a:srgbClr val="FF0000"/>
                </a:solidFill>
                <a:latin typeface="Comic Sans MS" panose="030F0702030302020204" pitchFamily="66" charset="0"/>
              </a:rPr>
              <a:t>  ˘</a:t>
            </a:r>
            <a:endParaRPr lang="nb-NO" sz="55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nb-NO" sz="55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r</a:t>
            </a:r>
            <a:r>
              <a:rPr lang="nb-NO" sz="5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nb-NO" sz="55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d</a:t>
            </a:r>
            <a:endParaRPr lang="nb-NO" sz="55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nb-NO" sz="5500" dirty="0">
                <a:solidFill>
                  <a:srgbClr val="FF0000"/>
                </a:solidFill>
                <a:latin typeface="Comic Sans MS" panose="030F0702030302020204" pitchFamily="66" charset="0"/>
              </a:rPr>
              <a:t>  ˘</a:t>
            </a:r>
            <a:endParaRPr lang="nb-NO" sz="55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nb-NO" sz="55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p</a:t>
            </a:r>
            <a:r>
              <a:rPr lang="nb-NO" sz="5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ie</a:t>
            </a:r>
            <a:endParaRPr lang="nb-NO" sz="5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nb-NO" sz="5500" dirty="0">
                <a:solidFill>
                  <a:srgbClr val="FF0000"/>
                </a:solidFill>
                <a:latin typeface="Comic Sans MS" panose="030F0702030302020204" pitchFamily="66" charset="0"/>
              </a:rPr>
              <a:t> ˘</a:t>
            </a:r>
          </a:p>
          <a:p>
            <a:pPr marL="0" indent="0">
              <a:buNone/>
              <a:defRPr/>
            </a:pPr>
            <a:r>
              <a:rPr lang="nb-NO" sz="55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nb-NO" sz="5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oa</a:t>
            </a:r>
            <a:r>
              <a:rPr lang="nb-NO" sz="55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t</a:t>
            </a:r>
            <a:endParaRPr lang="nb-NO" sz="55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nb-NO" sz="5500" dirty="0">
                <a:solidFill>
                  <a:srgbClr val="FF0000"/>
                </a:solidFill>
                <a:latin typeface="Comic Sans MS" panose="030F0702030302020204" pitchFamily="66" charset="0"/>
              </a:rPr>
              <a:t>  ˘</a:t>
            </a:r>
            <a:endParaRPr lang="nb-NO" sz="55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nb-NO" sz="5500" b="1" dirty="0">
                <a:solidFill>
                  <a:srgbClr val="00B0F0"/>
                </a:solidFill>
                <a:latin typeface="Comic Sans MS" panose="030F0702030302020204" pitchFamily="66" charset="0"/>
              </a:rPr>
              <a:t>j</a:t>
            </a:r>
            <a:r>
              <a:rPr lang="nb-NO" sz="5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ui</a:t>
            </a:r>
            <a:r>
              <a:rPr lang="nb-NO" sz="5500" b="1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nb-NO" sz="55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</a:t>
            </a:r>
          </a:p>
          <a:p>
            <a:pPr marL="0" indent="0">
              <a:buNone/>
            </a:pPr>
            <a:r>
              <a:rPr lang="nb-NO" sz="5500" dirty="0">
                <a:solidFill>
                  <a:srgbClr val="FF0000"/>
                </a:solidFill>
                <a:latin typeface="Comic Sans MS" panose="030F0702030302020204" pitchFamily="66" charset="0"/>
              </a:rPr>
              <a:t> ˘</a:t>
            </a:r>
            <a:endParaRPr lang="nb-NO" sz="55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545410AD-2F00-625B-82E8-825A19B53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88625" y="2826327"/>
            <a:ext cx="6927629" cy="2635133"/>
          </a:xfrm>
        </p:spPr>
        <p:txBody>
          <a:bodyPr>
            <a:normAutofit/>
          </a:bodyPr>
          <a:lstStyle/>
          <a:p>
            <a:endParaRPr lang="nb-NO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nb-NO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nb-NO" sz="2200" dirty="0">
                <a:hlinkClick r:id="rId3"/>
              </a:rPr>
              <a:t>https://www.youtube.com/watch?v=o84ndBQU6vQ</a:t>
            </a:r>
            <a:endParaRPr lang="nb-NO" sz="2200" dirty="0"/>
          </a:p>
          <a:p>
            <a:endParaRPr lang="nb-NO" sz="4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248A7E53-B60B-565D-B05D-99BECAECB2C2}"/>
              </a:ext>
            </a:extLst>
          </p:cNvPr>
          <p:cNvSpPr txBox="1"/>
          <p:nvPr/>
        </p:nvSpPr>
        <p:spPr>
          <a:xfrm rot="10800000" flipV="1">
            <a:off x="9179225" y="4058105"/>
            <a:ext cx="18469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nb-NO" sz="28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nb-NO" sz="28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Bilde 3" descr="When Two Vowels Go Walking | PBS LearningMedia">
            <a:hlinkClick r:id="rId4" tgtFrame="&quot;_blank&quot;"/>
            <a:extLst>
              <a:ext uri="{FF2B5EF4-FFF2-40B4-BE49-F238E27FC236}">
                <a16:creationId xmlns:a16="http://schemas.microsoft.com/office/drawing/2014/main" id="{A26BA618-02C9-B966-FF86-89B0C7D26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48" y="4535159"/>
            <a:ext cx="2562225" cy="1438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9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7ACD1E5-A9CD-2894-D37D-F9D365B0B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21304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B0D944AD-03BB-B895-41FD-5000BCA58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630040"/>
              </p:ext>
            </p:extLst>
          </p:nvPr>
        </p:nvGraphicFramePr>
        <p:xfrm>
          <a:off x="615637" y="772999"/>
          <a:ext cx="5069940" cy="54727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9095">
                  <a:extLst>
                    <a:ext uri="{9D8B030D-6E8A-4147-A177-3AD203B41FA5}">
                      <a16:colId xmlns:a16="http://schemas.microsoft.com/office/drawing/2014/main" val="483002421"/>
                    </a:ext>
                  </a:extLst>
                </a:gridCol>
                <a:gridCol w="1299095">
                  <a:extLst>
                    <a:ext uri="{9D8B030D-6E8A-4147-A177-3AD203B41FA5}">
                      <a16:colId xmlns:a16="http://schemas.microsoft.com/office/drawing/2014/main" val="1914458111"/>
                    </a:ext>
                  </a:extLst>
                </a:gridCol>
                <a:gridCol w="1183285">
                  <a:extLst>
                    <a:ext uri="{9D8B030D-6E8A-4147-A177-3AD203B41FA5}">
                      <a16:colId xmlns:a16="http://schemas.microsoft.com/office/drawing/2014/main" val="852729747"/>
                    </a:ext>
                  </a:extLst>
                </a:gridCol>
                <a:gridCol w="1288465">
                  <a:extLst>
                    <a:ext uri="{9D8B030D-6E8A-4147-A177-3AD203B41FA5}">
                      <a16:colId xmlns:a16="http://schemas.microsoft.com/office/drawing/2014/main" val="1584185333"/>
                    </a:ext>
                  </a:extLst>
                </a:gridCol>
              </a:tblGrid>
              <a:tr h="304949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kern="100" dirty="0">
                          <a:effectLst/>
                        </a:rPr>
                        <a:t>Vowel Teams</a:t>
                      </a:r>
                      <a:endParaRPr lang="en-GB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048749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00" dirty="0">
                          <a:solidFill>
                            <a:srgbClr val="FF0000"/>
                          </a:solidFill>
                          <a:effectLst/>
                        </a:rPr>
                        <a:t>ay</a:t>
                      </a:r>
                      <a:endParaRPr lang="en-GB" sz="11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00" dirty="0">
                          <a:solidFill>
                            <a:srgbClr val="FF0000"/>
                          </a:solidFill>
                          <a:effectLst/>
                        </a:rPr>
                        <a:t>ai</a:t>
                      </a:r>
                      <a:endParaRPr lang="en-GB" sz="11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00" dirty="0" err="1">
                          <a:solidFill>
                            <a:srgbClr val="FF0000"/>
                          </a:solidFill>
                          <a:effectLst/>
                        </a:rPr>
                        <a:t>ee</a:t>
                      </a:r>
                      <a:endParaRPr lang="en-GB" sz="11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00" dirty="0" err="1">
                          <a:solidFill>
                            <a:srgbClr val="FF0000"/>
                          </a:solidFill>
                          <a:effectLst/>
                        </a:rPr>
                        <a:t>ea</a:t>
                      </a:r>
                      <a:endParaRPr lang="en-GB" sz="11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0324738"/>
                  </a:ext>
                </a:extLst>
              </a:tr>
              <a:tr h="14717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kern="100" dirty="0">
                          <a:solidFill>
                            <a:schemeClr val="tx1"/>
                          </a:solidFill>
                          <a:effectLst/>
                        </a:rPr>
                        <a:t>say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kern="100" dirty="0">
                          <a:solidFill>
                            <a:schemeClr val="tx1"/>
                          </a:solidFill>
                          <a:effectLst/>
                        </a:rPr>
                        <a:t>pay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kern="100" dirty="0">
                          <a:solidFill>
                            <a:schemeClr val="tx1"/>
                          </a:solidFill>
                          <a:effectLst/>
                        </a:rPr>
                        <a:t>Friday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kern="100" dirty="0">
                          <a:solidFill>
                            <a:schemeClr val="tx1"/>
                          </a:solidFill>
                          <a:effectLst/>
                        </a:rPr>
                        <a:t>May</a:t>
                      </a:r>
                      <a:endParaRPr lang="en-GB" sz="11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mail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brain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afraid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snail</a:t>
                      </a:r>
                      <a:endParaRPr lang="en-GB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three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need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sweet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tree</a:t>
                      </a:r>
                      <a:endParaRPr lang="en-GB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team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dream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bead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cream</a:t>
                      </a:r>
                      <a:endParaRPr lang="en-GB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0598577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00" dirty="0" err="1">
                          <a:solidFill>
                            <a:srgbClr val="FF0000"/>
                          </a:solidFill>
                          <a:effectLst/>
                        </a:rPr>
                        <a:t>ey</a:t>
                      </a:r>
                      <a:endParaRPr lang="en-GB" sz="11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00" dirty="0" err="1">
                          <a:solidFill>
                            <a:srgbClr val="FF0000"/>
                          </a:solidFill>
                          <a:effectLst/>
                        </a:rPr>
                        <a:t>ie</a:t>
                      </a:r>
                      <a:endParaRPr lang="en-GB" sz="11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00" dirty="0" err="1">
                          <a:solidFill>
                            <a:srgbClr val="FF0000"/>
                          </a:solidFill>
                          <a:effectLst/>
                        </a:rPr>
                        <a:t>oa</a:t>
                      </a:r>
                      <a:endParaRPr lang="en-GB" sz="11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00" dirty="0" err="1">
                          <a:solidFill>
                            <a:srgbClr val="FF0000"/>
                          </a:solidFill>
                          <a:effectLst/>
                        </a:rPr>
                        <a:t>oe</a:t>
                      </a:r>
                      <a:endParaRPr lang="en-GB" sz="11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1589976"/>
                  </a:ext>
                </a:extLst>
              </a:tr>
              <a:tr h="14717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kern="100" dirty="0">
                          <a:solidFill>
                            <a:schemeClr val="tx1"/>
                          </a:solidFill>
                          <a:effectLst/>
                        </a:rPr>
                        <a:t>key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kern="100" dirty="0">
                          <a:solidFill>
                            <a:schemeClr val="tx1"/>
                          </a:solidFill>
                          <a:effectLst/>
                        </a:rPr>
                        <a:t>turkey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kern="100" dirty="0">
                          <a:solidFill>
                            <a:schemeClr val="tx1"/>
                          </a:solidFill>
                          <a:effectLst/>
                        </a:rPr>
                        <a:t>honey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kern="100" dirty="0">
                          <a:solidFill>
                            <a:schemeClr val="tx1"/>
                          </a:solidFill>
                          <a:effectLst/>
                        </a:rPr>
                        <a:t>money</a:t>
                      </a:r>
                      <a:endParaRPr lang="en-GB" sz="11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pie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lie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die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tie</a:t>
                      </a:r>
                      <a:endParaRPr lang="en-GB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coat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boat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toast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goat</a:t>
                      </a:r>
                      <a:endParaRPr lang="en-GB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kern="100" dirty="0">
                          <a:solidFill>
                            <a:schemeClr val="tx1"/>
                          </a:solidFill>
                          <a:effectLst/>
                        </a:rPr>
                        <a:t>toe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kern="100" dirty="0">
                          <a:solidFill>
                            <a:schemeClr val="tx1"/>
                          </a:solidFill>
                          <a:effectLst/>
                        </a:rPr>
                        <a:t>hoe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kern="100" dirty="0">
                          <a:solidFill>
                            <a:schemeClr val="tx1"/>
                          </a:solidFill>
                          <a:effectLst/>
                        </a:rPr>
                        <a:t>doe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0" kern="100" dirty="0">
                          <a:solidFill>
                            <a:schemeClr val="tx1"/>
                          </a:solidFill>
                          <a:effectLst/>
                        </a:rPr>
                        <a:t>           Joe</a:t>
                      </a:r>
                      <a:endParaRPr lang="en-GB" sz="11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3894359"/>
                  </a:ext>
                </a:extLst>
              </a:tr>
              <a:tr h="2508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00" dirty="0" err="1">
                          <a:solidFill>
                            <a:srgbClr val="FF0000"/>
                          </a:solidFill>
                          <a:effectLst/>
                        </a:rPr>
                        <a:t>ui</a:t>
                      </a:r>
                      <a:endParaRPr lang="en-GB" sz="11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00" dirty="0" err="1">
                          <a:solidFill>
                            <a:srgbClr val="FF0000"/>
                          </a:solidFill>
                          <a:effectLst/>
                        </a:rPr>
                        <a:t>ue</a:t>
                      </a:r>
                      <a:endParaRPr lang="en-GB" sz="1100" b="1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00" dirty="0">
                          <a:effectLst/>
                        </a:rPr>
                        <a:t> </a:t>
                      </a:r>
                      <a:endParaRPr lang="en-GB" sz="1100" b="1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0881447"/>
                  </a:ext>
                </a:extLst>
              </a:tr>
              <a:tr h="14717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juice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fruit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bruise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>
                          <a:effectLst/>
                        </a:rPr>
                        <a:t>suit</a:t>
                      </a:r>
                      <a:endParaRPr lang="en-GB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blue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clue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true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kern="100" dirty="0">
                          <a:effectLst/>
                        </a:rPr>
                        <a:t>due</a:t>
                      </a:r>
                      <a:endParaRPr lang="en-GB" sz="11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100" kern="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100" b="1" kern="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Be a word collector! </a:t>
                      </a:r>
                      <a:endParaRPr lang="en-GB" sz="1100" b="1" kern="1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3544168"/>
                  </a:ext>
                </a:extLst>
              </a:tr>
            </a:tbl>
          </a:graphicData>
        </a:graphic>
      </p:graphicFrame>
      <p:pic>
        <p:nvPicPr>
          <p:cNvPr id="4" name="Picture 2" descr="Phonics Vowel Rhyme A3 Poster">
            <a:hlinkClick r:id="rId3"/>
            <a:extLst>
              <a:ext uri="{FF2B5EF4-FFF2-40B4-BE49-F238E27FC236}">
                <a16:creationId xmlns:a16="http://schemas.microsoft.com/office/drawing/2014/main" id="{51D5CDB0-27BC-55F4-4CD5-AB53A903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972" y="3162911"/>
            <a:ext cx="4221224" cy="250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F47DF78-E46A-BE74-0865-36A44797CE98}"/>
              </a:ext>
            </a:extLst>
          </p:cNvPr>
          <p:cNvSpPr txBox="1"/>
          <p:nvPr/>
        </p:nvSpPr>
        <p:spPr>
          <a:xfrm>
            <a:off x="6849533" y="2523068"/>
            <a:ext cx="4614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Comic Sans MS" panose="030F0702030302020204" pitchFamily="66" charset="0"/>
              </a:rPr>
              <a:t>Plakat</a:t>
            </a:r>
            <a:r>
              <a:rPr lang="en-GB" dirty="0">
                <a:latin typeface="Comic Sans MS" panose="030F0702030302020204" pitchFamily="66" charset="0"/>
              </a:rPr>
              <a:t> fra Twinkl.com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178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045B04-BDB5-AA9C-AF17-480C76204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Funny Long Vowel Phrases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A59B4FE-3527-55A8-6A3A-91160313D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086100" lvl="7" indent="0">
              <a:buNone/>
            </a:pPr>
            <a:r>
              <a:rPr lang="en-GB" sz="2600" dirty="0">
                <a:latin typeface="Comic Sans MS" panose="030F0702030302020204" pitchFamily="66" charset="0"/>
              </a:rPr>
              <a:t>a sn</a:t>
            </a:r>
            <a:r>
              <a:rPr lang="en-GB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ai</a:t>
            </a:r>
            <a:r>
              <a:rPr lang="en-GB" sz="2600" dirty="0">
                <a:latin typeface="Comic Sans MS" panose="030F0702030302020204" pitchFamily="66" charset="0"/>
              </a:rPr>
              <a:t>l pl</a:t>
            </a:r>
            <a:r>
              <a:rPr lang="en-GB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ay</a:t>
            </a:r>
            <a:r>
              <a:rPr lang="en-GB" sz="2600" dirty="0">
                <a:latin typeface="Comic Sans MS" panose="030F0702030302020204" pitchFamily="66" charset="0"/>
              </a:rPr>
              <a:t>ing</a:t>
            </a:r>
          </a:p>
          <a:p>
            <a:pPr marL="3086100" lvl="7" indent="0">
              <a:buNone/>
            </a:pPr>
            <a:r>
              <a:rPr lang="en-GB" sz="2600" dirty="0">
                <a:latin typeface="Comic Sans MS" panose="030F0702030302020204" pitchFamily="66" charset="0"/>
              </a:rPr>
              <a:t>a b</a:t>
            </a:r>
            <a:r>
              <a:rPr lang="en-GB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ee</a:t>
            </a:r>
            <a:r>
              <a:rPr lang="en-GB" sz="2600" dirty="0">
                <a:latin typeface="Comic Sans MS" panose="030F0702030302020204" pitchFamily="66" charset="0"/>
              </a:rPr>
              <a:t> r</a:t>
            </a:r>
            <a:r>
              <a:rPr lang="en-GB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ea</a:t>
            </a:r>
            <a:r>
              <a:rPr lang="en-GB" sz="2600" dirty="0">
                <a:latin typeface="Comic Sans MS" panose="030F0702030302020204" pitchFamily="66" charset="0"/>
              </a:rPr>
              <a:t>ding</a:t>
            </a:r>
          </a:p>
          <a:p>
            <a:pPr marL="3086100" lvl="7" indent="0">
              <a:buNone/>
            </a:pPr>
            <a:r>
              <a:rPr lang="en-GB" sz="2600" dirty="0">
                <a:latin typeface="Comic Sans MS" panose="030F0702030302020204" pitchFamily="66" charset="0"/>
              </a:rPr>
              <a:t>a magp</a:t>
            </a:r>
            <a:r>
              <a:rPr lang="en-GB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ie</a:t>
            </a:r>
            <a:r>
              <a:rPr lang="en-GB" sz="2600" dirty="0">
                <a:latin typeface="Comic Sans MS" panose="030F0702030302020204" pitchFamily="66" charset="0"/>
              </a:rPr>
              <a:t> f</a:t>
            </a:r>
            <a:r>
              <a:rPr lang="en-GB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igh</a:t>
            </a:r>
            <a:r>
              <a:rPr lang="en-GB" sz="2600" dirty="0">
                <a:latin typeface="Comic Sans MS" panose="030F0702030302020204" pitchFamily="66" charset="0"/>
              </a:rPr>
              <a:t>ting</a:t>
            </a:r>
          </a:p>
          <a:p>
            <a:pPr marL="3086100" lvl="7" indent="0">
              <a:buNone/>
            </a:pPr>
            <a:r>
              <a:rPr lang="en-GB" sz="2600" dirty="0">
                <a:latin typeface="Comic Sans MS" panose="030F0702030302020204" pitchFamily="66" charset="0"/>
              </a:rPr>
              <a:t>a g</a:t>
            </a:r>
            <a:r>
              <a:rPr lang="en-GB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oa</a:t>
            </a:r>
            <a:r>
              <a:rPr lang="en-GB" sz="2600" dirty="0">
                <a:latin typeface="Comic Sans MS" panose="030F0702030302020204" pitchFamily="66" charset="0"/>
              </a:rPr>
              <a:t>t r</a:t>
            </a:r>
            <a:r>
              <a:rPr lang="en-GB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ow</a:t>
            </a:r>
            <a:r>
              <a:rPr lang="en-GB" sz="2600" dirty="0">
                <a:latin typeface="Comic Sans MS" panose="030F0702030302020204" pitchFamily="66" charset="0"/>
              </a:rPr>
              <a:t>ing</a:t>
            </a:r>
          </a:p>
          <a:p>
            <a:pPr marL="3086100" lvl="7" indent="0">
              <a:buNone/>
            </a:pPr>
            <a:r>
              <a:rPr lang="en-GB" sz="2600" dirty="0">
                <a:latin typeface="Comic Sans MS" panose="030F0702030302020204" pitchFamily="66" charset="0"/>
              </a:rPr>
              <a:t>a p</a:t>
            </a:r>
            <a:r>
              <a:rPr lang="en-GB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GB" sz="2600" dirty="0">
                <a:latin typeface="Comic Sans MS" panose="030F0702030302020204" pitchFamily="66" charset="0"/>
              </a:rPr>
              <a:t>king n</a:t>
            </a:r>
            <a:r>
              <a:rPr lang="en-GB" sz="2600" dirty="0">
                <a:solidFill>
                  <a:srgbClr val="FF0000"/>
                </a:solidFill>
                <a:latin typeface="Comic Sans MS" panose="030F0702030302020204" pitchFamily="66" charset="0"/>
              </a:rPr>
              <a:t>ew</a:t>
            </a:r>
            <a:r>
              <a:rPr lang="en-GB" sz="2600" dirty="0">
                <a:latin typeface="Comic Sans MS" panose="030F0702030302020204" pitchFamily="66" charset="0"/>
              </a:rPr>
              <a:t>t</a:t>
            </a: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What do the words mean? 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Find out, then draw pictures and write sentences. </a:t>
            </a: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Create a story or roleplay about these animals.</a:t>
            </a:r>
            <a:endParaRPr lang="en-GB" dirty="0"/>
          </a:p>
        </p:txBody>
      </p:sp>
      <p:pic>
        <p:nvPicPr>
          <p:cNvPr id="5" name="Bilde 4" descr="Et bilde som inneholder krypdyr, firfisle, tegnefilm, tegning&#10;&#10;Automatisk generert beskrivelse">
            <a:extLst>
              <a:ext uri="{FF2B5EF4-FFF2-40B4-BE49-F238E27FC236}">
                <a16:creationId xmlns:a16="http://schemas.microsoft.com/office/drawing/2014/main" id="{E23D9413-C2A6-9C61-5D48-DA7882772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51543" y="3214839"/>
            <a:ext cx="3425459" cy="264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942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366EBEC-BEA5-96F5-839D-EB158A996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115" y="0"/>
            <a:ext cx="4881770" cy="68580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7322DA04-2C69-575E-B612-37317B40709B}"/>
              </a:ext>
            </a:extLst>
          </p:cNvPr>
          <p:cNvSpPr txBox="1"/>
          <p:nvPr/>
        </p:nvSpPr>
        <p:spPr>
          <a:xfrm>
            <a:off x="436605" y="5964195"/>
            <a:ext cx="186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Quest 4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C428C4F-C600-BD72-8302-207F5770E303}"/>
              </a:ext>
            </a:extLst>
          </p:cNvPr>
          <p:cNvSpPr txBox="1"/>
          <p:nvPr/>
        </p:nvSpPr>
        <p:spPr>
          <a:xfrm>
            <a:off x="518984" y="1136822"/>
            <a:ext cx="3015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Comic Sans MS" panose="030F0702030302020204" pitchFamily="66" charset="0"/>
              </a:rPr>
              <a:t>Utforsking</a:t>
            </a:r>
            <a:endParaRPr lang="en-GB" sz="2800" b="1" dirty="0">
              <a:latin typeface="Comic Sans MS" panose="030F0702030302020204" pitchFamily="66" charset="0"/>
            </a:endParaRPr>
          </a:p>
          <a:p>
            <a:endParaRPr lang="en-GB" sz="2800" b="1" dirty="0">
              <a:latin typeface="Comic Sans MS" panose="030F0702030302020204" pitchFamily="66" charset="0"/>
            </a:endParaRPr>
          </a:p>
          <a:p>
            <a:r>
              <a:rPr lang="en-GB" sz="2800" i="1" dirty="0">
                <a:latin typeface="Comic Sans MS" panose="030F0702030302020204" pitchFamily="66" charset="0"/>
              </a:rPr>
              <a:t>Listen and find words with long vowel a.</a:t>
            </a:r>
          </a:p>
        </p:txBody>
      </p:sp>
    </p:spTree>
    <p:extLst>
      <p:ext uri="{BB962C8B-B14F-4D97-AF65-F5344CB8AC3E}">
        <p14:creationId xmlns:p14="http://schemas.microsoft.com/office/powerpoint/2010/main" val="5326288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DF73CC-9FA7-DA57-A6CC-208A145C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sz="3600" i="1" dirty="0">
                <a:latin typeface="Comic Sans MS" panose="030F0702030302020204" pitchFamily="66" charset="0"/>
              </a:rPr>
              <a:t>When two </a:t>
            </a:r>
            <a:r>
              <a:rPr lang="nb-NO" sz="3600" i="1" dirty="0" err="1">
                <a:latin typeface="Comic Sans MS" panose="030F0702030302020204" pitchFamily="66" charset="0"/>
              </a:rPr>
              <a:t>vowels</a:t>
            </a:r>
            <a:r>
              <a:rPr lang="nb-NO" sz="3600" i="1" dirty="0">
                <a:latin typeface="Comic Sans MS" panose="030F0702030302020204" pitchFamily="66" charset="0"/>
              </a:rPr>
              <a:t> </a:t>
            </a:r>
            <a:r>
              <a:rPr lang="nb-NO" sz="3600" i="1" dirty="0" err="1">
                <a:latin typeface="Comic Sans MS" panose="030F0702030302020204" pitchFamily="66" charset="0"/>
              </a:rPr>
              <a:t>go</a:t>
            </a:r>
            <a:r>
              <a:rPr lang="nb-NO" sz="3600" i="1" dirty="0">
                <a:latin typeface="Comic Sans MS" panose="030F0702030302020204" pitchFamily="66" charset="0"/>
              </a:rPr>
              <a:t> </a:t>
            </a:r>
            <a:r>
              <a:rPr lang="nb-NO" sz="3600" i="1" dirty="0" err="1">
                <a:latin typeface="Comic Sans MS" panose="030F0702030302020204" pitchFamily="66" charset="0"/>
              </a:rPr>
              <a:t>out</a:t>
            </a:r>
            <a:r>
              <a:rPr lang="nb-NO" sz="3600" i="1" dirty="0">
                <a:latin typeface="Comic Sans MS" panose="030F0702030302020204" pitchFamily="66" charset="0"/>
              </a:rPr>
              <a:t> </a:t>
            </a:r>
            <a:r>
              <a:rPr lang="nb-NO" sz="3600" i="1" dirty="0" err="1">
                <a:latin typeface="Comic Sans MS" panose="030F0702030302020204" pitchFamily="66" charset="0"/>
              </a:rPr>
              <a:t>walking</a:t>
            </a:r>
            <a:r>
              <a:rPr lang="nb-NO" sz="3600" i="1" dirty="0">
                <a:latin typeface="Comic Sans MS" panose="030F0702030302020204" pitchFamily="66" charset="0"/>
              </a:rPr>
              <a:t>, </a:t>
            </a:r>
            <a:br>
              <a:rPr lang="nb-NO" sz="3600" i="1" dirty="0">
                <a:latin typeface="Comic Sans MS" panose="030F0702030302020204" pitchFamily="66" charset="0"/>
              </a:rPr>
            </a:br>
            <a:r>
              <a:rPr lang="nb-NO" sz="3600" i="1" dirty="0" err="1">
                <a:latin typeface="Comic Sans MS" panose="030F0702030302020204" pitchFamily="66" charset="0"/>
              </a:rPr>
              <a:t>the</a:t>
            </a:r>
            <a:r>
              <a:rPr lang="nb-NO" sz="3600" i="1" dirty="0">
                <a:latin typeface="Comic Sans MS" panose="030F0702030302020204" pitchFamily="66" charset="0"/>
              </a:rPr>
              <a:t> first </a:t>
            </a:r>
            <a:r>
              <a:rPr lang="nb-NO" sz="3600" i="1" dirty="0" err="1">
                <a:latin typeface="Comic Sans MS" panose="030F0702030302020204" pitchFamily="66" charset="0"/>
              </a:rPr>
              <a:t>one</a:t>
            </a:r>
            <a:r>
              <a:rPr lang="nb-NO" sz="3600" i="1" dirty="0">
                <a:latin typeface="Comic Sans MS" panose="030F0702030302020204" pitchFamily="66" charset="0"/>
              </a:rPr>
              <a:t> does </a:t>
            </a:r>
            <a:r>
              <a:rPr lang="nb-NO" sz="3600" i="1" dirty="0" err="1">
                <a:latin typeface="Comic Sans MS" panose="030F0702030302020204" pitchFamily="66" charset="0"/>
              </a:rPr>
              <a:t>the</a:t>
            </a:r>
            <a:r>
              <a:rPr lang="nb-NO" sz="3600" i="1" dirty="0">
                <a:latin typeface="Comic Sans MS" panose="030F0702030302020204" pitchFamily="66" charset="0"/>
              </a:rPr>
              <a:t> </a:t>
            </a:r>
            <a:r>
              <a:rPr lang="nb-NO" sz="3600" i="1" dirty="0" err="1">
                <a:latin typeface="Comic Sans MS" panose="030F0702030302020204" pitchFamily="66" charset="0"/>
              </a:rPr>
              <a:t>talking</a:t>
            </a:r>
            <a:br>
              <a:rPr lang="nb-NO" sz="3600" i="1" dirty="0">
                <a:latin typeface="Comic Sans MS" panose="030F0702030302020204" pitchFamily="66" charset="0"/>
              </a:rPr>
            </a:br>
            <a:r>
              <a:rPr lang="nb-NO" sz="3600" i="1" dirty="0">
                <a:latin typeface="Comic Sans MS" panose="030F0702030302020204" pitchFamily="66" charset="0"/>
              </a:rPr>
              <a:t> – </a:t>
            </a:r>
            <a:r>
              <a:rPr lang="nb-NO" sz="36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but</a:t>
            </a:r>
            <a:r>
              <a:rPr lang="nb-NO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not </a:t>
            </a:r>
            <a:r>
              <a:rPr lang="nb-NO" sz="3600" b="1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always</a:t>
            </a:r>
            <a:r>
              <a:rPr lang="nb-NO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b-NO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</a:t>
            </a:r>
            <a:br>
              <a:rPr lang="nb-NO" sz="3600" i="1" dirty="0">
                <a:latin typeface="Comic Sans MS" panose="030F0702030302020204" pitchFamily="66" charset="0"/>
              </a:rPr>
            </a:br>
            <a:r>
              <a:rPr lang="nb-NO" sz="3600" i="1" dirty="0">
                <a:latin typeface="Comic Sans MS" panose="030F0702030302020204" pitchFamily="66" charset="0"/>
              </a:rPr>
              <a:t> </a:t>
            </a:r>
            <a:r>
              <a:rPr lang="nb-NO" sz="3600" i="1" dirty="0" err="1">
                <a:latin typeface="Comic Sans MS" panose="030F0702030302020204" pitchFamily="66" charset="0"/>
              </a:rPr>
              <a:t>tricky</a:t>
            </a:r>
            <a:r>
              <a:rPr lang="nb-NO" sz="3600" i="1" dirty="0">
                <a:latin typeface="Comic Sans MS" panose="030F0702030302020204" pitchFamily="66" charset="0"/>
              </a:rPr>
              <a:t> words</a:t>
            </a:r>
            <a:r>
              <a:rPr lang="nb-NO" i="1" dirty="0">
                <a:latin typeface="Comic Sans MS" panose="030F0702030302020204" pitchFamily="66" charset="0"/>
              </a:rPr>
              <a:t> …</a:t>
            </a:r>
            <a:br>
              <a:rPr lang="nb-NO" i="1" dirty="0">
                <a:latin typeface="Comic Sans MS" panose="030F0702030302020204" pitchFamily="66" charset="0"/>
              </a:rPr>
            </a:br>
            <a:endParaRPr lang="en-GB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018362-9D0C-4226-A531-239361E112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r>
              <a:rPr lang="en-GB" sz="2400" i="1" dirty="0">
                <a:latin typeface="Comic Sans MS" panose="030F0702030302020204" pitchFamily="66" charset="0"/>
              </a:rPr>
              <a:t>Tricky words of the week: I </a:t>
            </a:r>
            <a:r>
              <a:rPr lang="en-GB" sz="2400" i="1" u="sng" dirty="0">
                <a:latin typeface="Comic Sans MS" panose="030F0702030302020204" pitchFamily="66" charset="0"/>
              </a:rPr>
              <a:t>read</a:t>
            </a:r>
            <a:r>
              <a:rPr lang="en-GB" sz="2400" i="1" dirty="0">
                <a:latin typeface="Comic Sans MS" panose="030F0702030302020204" pitchFamily="66" charset="0"/>
              </a:rPr>
              <a:t> a book and used my </a:t>
            </a:r>
            <a:r>
              <a:rPr lang="en-GB" sz="2400" i="1" u="sng" dirty="0">
                <a:latin typeface="Comic Sans MS" panose="030F0702030302020204" pitchFamily="66" charset="0"/>
              </a:rPr>
              <a:t>head</a:t>
            </a:r>
            <a:r>
              <a:rPr lang="en-GB" sz="2400" i="1" dirty="0">
                <a:latin typeface="Comic Sans MS" panose="030F0702030302020204" pitchFamily="66" charset="0"/>
              </a:rPr>
              <a:t>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 err="1">
                <a:latin typeface="Comic Sans MS" panose="030F0702030302020204" pitchFamily="66" charset="0"/>
              </a:rPr>
              <a:t>Samle</a:t>
            </a:r>
            <a:r>
              <a:rPr lang="en-GB" sz="2400" i="1" dirty="0">
                <a:latin typeface="Comic Sans MS" panose="030F0702030302020204" pitchFamily="66" charset="0"/>
              </a:rPr>
              <a:t> “tricky words” og b</a:t>
            </a:r>
            <a:r>
              <a:rPr lang="en-GB" sz="2400" dirty="0">
                <a:latin typeface="Comic Sans MS" panose="030F0702030302020204" pitchFamily="66" charset="0"/>
              </a:rPr>
              <a:t>ruk </a:t>
            </a:r>
            <a:r>
              <a:rPr lang="en-GB" sz="2400" dirty="0" err="1">
                <a:latin typeface="Comic Sans MS" panose="030F0702030302020204" pitchFamily="66" charset="0"/>
              </a:rPr>
              <a:t>dem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atin typeface="Comic Sans MS" panose="030F0702030302020204" pitchFamily="66" charset="0"/>
              </a:rPr>
              <a:t>i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atin typeface="Comic Sans MS" panose="030F0702030302020204" pitchFamily="66" charset="0"/>
              </a:rPr>
              <a:t>tullete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atin typeface="Comic Sans MS" panose="030F0702030302020204" pitchFamily="66" charset="0"/>
              </a:rPr>
              <a:t>setninger</a:t>
            </a:r>
            <a:r>
              <a:rPr lang="en-GB" sz="2400" dirty="0">
                <a:latin typeface="Comic Sans MS" panose="030F0702030302020204" pitchFamily="66" charset="0"/>
              </a:rPr>
              <a:t>.</a:t>
            </a:r>
          </a:p>
          <a:p>
            <a:endParaRPr lang="nb-NO" sz="2400" i="1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400" dirty="0">
                <a:latin typeface="Comic Sans MS" panose="030F0702030302020204" pitchFamily="66" charset="0"/>
              </a:rPr>
              <a:t>The letter y is usually a consonant, but it can be a vowel if needed: </a:t>
            </a:r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d</a:t>
            </a:r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ay, </a:t>
            </a:r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k</a:t>
            </a:r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ey, </a:t>
            </a:r>
            <a:r>
              <a:rPr lang="en-GB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GB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y, </a:t>
            </a:r>
            <a:r>
              <a:rPr lang="en-GB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sk</a:t>
            </a:r>
            <a:r>
              <a:rPr lang="en-GB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</a:t>
            </a:r>
          </a:p>
          <a:p>
            <a:endParaRPr lang="en-GB" sz="2400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654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2BCC122-E0CA-8E42-88C3-17F93B821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nb-NO" sz="3600" b="1"/>
            </a:br>
            <a:endParaRPr lang="nb-NO" sz="360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BA68A8A-9FFD-3218-12C8-992047D00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7334" y="1977887"/>
            <a:ext cx="4385117" cy="4678274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nb-NO" sz="2800" dirty="0">
                <a:latin typeface="Comic Sans MS" panose="030F0702030302020204" pitchFamily="66" charset="0"/>
              </a:rPr>
              <a:t>For å være en kompetent L2 leser, må vi ha kunnskap om språklyder og stavemåter til det nye språket (engelsk)</a:t>
            </a:r>
          </a:p>
          <a:p>
            <a:pPr marL="0" indent="0" eaLnBrk="1" hangingPunct="1">
              <a:buNone/>
              <a:defRPr/>
            </a:pPr>
            <a:r>
              <a:rPr lang="nb-NO" sz="1600" dirty="0">
                <a:latin typeface="Comic Sans MS" panose="030F0702030302020204" pitchFamily="66" charset="0"/>
              </a:rPr>
              <a:t>(August &amp; Shanahan. 2006)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3113311-DB96-EED5-C18A-F9321D92884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54" y="1930400"/>
            <a:ext cx="6736946" cy="356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E856E81D-4859-72DF-1007-12368E32E988}"/>
              </a:ext>
            </a:extLst>
          </p:cNvPr>
          <p:cNvSpPr txBox="1"/>
          <p:nvPr/>
        </p:nvSpPr>
        <p:spPr>
          <a:xfrm>
            <a:off x="947651" y="448887"/>
            <a:ext cx="69660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latin typeface="Comic Sans MS" panose="030F0702030302020204" pitchFamily="66" charset="0"/>
              </a:rPr>
              <a:t>Hva</a:t>
            </a:r>
            <a:r>
              <a:rPr lang="en-GB" sz="4800" b="1" dirty="0">
                <a:latin typeface="Comic Sans MS" panose="030F0702030302020204" pitchFamily="66" charset="0"/>
              </a:rPr>
              <a:t> </a:t>
            </a:r>
            <a:r>
              <a:rPr lang="en-GB" sz="4800" b="1" dirty="0" err="1">
                <a:latin typeface="Comic Sans MS" panose="030F0702030302020204" pitchFamily="66" charset="0"/>
              </a:rPr>
              <a:t>sier</a:t>
            </a:r>
            <a:r>
              <a:rPr lang="en-GB" sz="4800" b="1" dirty="0">
                <a:latin typeface="Comic Sans MS" panose="030F0702030302020204" pitchFamily="66" charset="0"/>
              </a:rPr>
              <a:t> </a:t>
            </a:r>
            <a:r>
              <a:rPr lang="en-GB" sz="4800" b="1" dirty="0" err="1">
                <a:latin typeface="Comic Sans MS" panose="030F0702030302020204" pitchFamily="66" charset="0"/>
              </a:rPr>
              <a:t>forskningen</a:t>
            </a:r>
            <a:r>
              <a:rPr lang="en-GB" sz="4800" b="1" dirty="0">
                <a:latin typeface="Comic Sans MS" panose="030F0702030302020204" pitchFamily="66" charset="0"/>
              </a:rPr>
              <a:t>?</a:t>
            </a:r>
            <a:endParaRPr lang="nb-NO" sz="4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7878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b="1" dirty="0">
                <a:solidFill>
                  <a:schemeClr val="tx1"/>
                </a:solidFill>
                <a:latin typeface="Comic Sans MS" panose="030F0702030302020204" pitchFamily="66" charset="0"/>
              </a:rPr>
              <a:t>Flere lange vokaler og deres stavemønstre</a:t>
            </a:r>
            <a:br>
              <a:rPr lang="nb-NO" b="1" dirty="0">
                <a:latin typeface="Comic Sans MS" panose="030F0702030302020204" pitchFamily="66" charset="0"/>
              </a:rPr>
            </a:br>
            <a:endParaRPr lang="nb-NO" b="1" dirty="0">
              <a:latin typeface="Comic Sans MS" panose="030F0702030302020204" pitchFamily="66" charset="0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51026" y="1271847"/>
            <a:ext cx="10004736" cy="4448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>
                <a:latin typeface="Comic Sans MS" panose="030F0702030302020204" pitchFamily="66" charset="0"/>
              </a:rPr>
              <a:t> </a:t>
            </a:r>
            <a:r>
              <a:rPr lang="nb-NO" sz="2800" dirty="0">
                <a:latin typeface="Comic Sans MS" panose="030F0702030302020204" pitchFamily="66" charset="0"/>
              </a:rPr>
              <a:t>Bare 10 til, blant annet </a:t>
            </a:r>
            <a:r>
              <a:rPr lang="nb-NO" sz="28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Bossy</a:t>
            </a:r>
            <a:r>
              <a:rPr lang="nb-NO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</a:t>
            </a:r>
          </a:p>
          <a:p>
            <a:endParaRPr lang="nb-NO" sz="2800" dirty="0">
              <a:latin typeface="Comic Sans MS" panose="030F0702030302020204" pitchFamily="66" charset="0"/>
            </a:endParaRPr>
          </a:p>
          <a:p>
            <a:endParaRPr lang="nb-NO" dirty="0">
              <a:latin typeface="Comic Sans MS" panose="030F0702030302020204" pitchFamily="66" charset="0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Patricia Pritchard</a:t>
            </a:r>
          </a:p>
        </p:txBody>
      </p:sp>
      <p:graphicFrame>
        <p:nvGraphicFramePr>
          <p:cNvPr id="7" name="Tabell 6">
            <a:extLst>
              <a:ext uri="{FF2B5EF4-FFF2-40B4-BE49-F238E27FC236}">
                <a16:creationId xmlns:a16="http://schemas.microsoft.com/office/drawing/2014/main" id="{3EC43949-E941-2EEF-D3ED-D74706AF73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073008"/>
              </p:ext>
            </p:extLst>
          </p:nvPr>
        </p:nvGraphicFramePr>
        <p:xfrm>
          <a:off x="1285874" y="2510324"/>
          <a:ext cx="8386116" cy="3584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4018">
                  <a:extLst>
                    <a:ext uri="{9D8B030D-6E8A-4147-A177-3AD203B41FA5}">
                      <a16:colId xmlns:a16="http://schemas.microsoft.com/office/drawing/2014/main" val="1622994649"/>
                    </a:ext>
                  </a:extLst>
                </a:gridCol>
                <a:gridCol w="794609">
                  <a:extLst>
                    <a:ext uri="{9D8B030D-6E8A-4147-A177-3AD203B41FA5}">
                      <a16:colId xmlns:a16="http://schemas.microsoft.com/office/drawing/2014/main" val="1765842004"/>
                    </a:ext>
                  </a:extLst>
                </a:gridCol>
                <a:gridCol w="910406">
                  <a:extLst>
                    <a:ext uri="{9D8B030D-6E8A-4147-A177-3AD203B41FA5}">
                      <a16:colId xmlns:a16="http://schemas.microsoft.com/office/drawing/2014/main" val="1364982575"/>
                    </a:ext>
                  </a:extLst>
                </a:gridCol>
                <a:gridCol w="792213">
                  <a:extLst>
                    <a:ext uri="{9D8B030D-6E8A-4147-A177-3AD203B41FA5}">
                      <a16:colId xmlns:a16="http://schemas.microsoft.com/office/drawing/2014/main" val="484155943"/>
                    </a:ext>
                  </a:extLst>
                </a:gridCol>
                <a:gridCol w="678811">
                  <a:extLst>
                    <a:ext uri="{9D8B030D-6E8A-4147-A177-3AD203B41FA5}">
                      <a16:colId xmlns:a16="http://schemas.microsoft.com/office/drawing/2014/main" val="335853418"/>
                    </a:ext>
                  </a:extLst>
                </a:gridCol>
                <a:gridCol w="678811">
                  <a:extLst>
                    <a:ext uri="{9D8B030D-6E8A-4147-A177-3AD203B41FA5}">
                      <a16:colId xmlns:a16="http://schemas.microsoft.com/office/drawing/2014/main" val="2556226605"/>
                    </a:ext>
                  </a:extLst>
                </a:gridCol>
                <a:gridCol w="678811">
                  <a:extLst>
                    <a:ext uri="{9D8B030D-6E8A-4147-A177-3AD203B41FA5}">
                      <a16:colId xmlns:a16="http://schemas.microsoft.com/office/drawing/2014/main" val="2794728660"/>
                    </a:ext>
                  </a:extLst>
                </a:gridCol>
                <a:gridCol w="910406">
                  <a:extLst>
                    <a:ext uri="{9D8B030D-6E8A-4147-A177-3AD203B41FA5}">
                      <a16:colId xmlns:a16="http://schemas.microsoft.com/office/drawing/2014/main" val="943445759"/>
                    </a:ext>
                  </a:extLst>
                </a:gridCol>
                <a:gridCol w="679610">
                  <a:extLst>
                    <a:ext uri="{9D8B030D-6E8A-4147-A177-3AD203B41FA5}">
                      <a16:colId xmlns:a16="http://schemas.microsoft.com/office/drawing/2014/main" val="2959288160"/>
                    </a:ext>
                  </a:extLst>
                </a:gridCol>
                <a:gridCol w="678811">
                  <a:extLst>
                    <a:ext uri="{9D8B030D-6E8A-4147-A177-3AD203B41FA5}">
                      <a16:colId xmlns:a16="http://schemas.microsoft.com/office/drawing/2014/main" val="545080114"/>
                    </a:ext>
                  </a:extLst>
                </a:gridCol>
                <a:gridCol w="679610">
                  <a:extLst>
                    <a:ext uri="{9D8B030D-6E8A-4147-A177-3AD203B41FA5}">
                      <a16:colId xmlns:a16="http://schemas.microsoft.com/office/drawing/2014/main" val="3703183965"/>
                    </a:ext>
                  </a:extLst>
                </a:gridCol>
              </a:tblGrid>
              <a:tr h="2819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</a:rPr>
                        <a:t>ar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 /ɑ:/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or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 /ɔ:/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ore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</a:rPr>
                        <a:t>oor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aw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au(</a:t>
                      </a:r>
                      <a:r>
                        <a:rPr lang="en-US" sz="1400" dirty="0" err="1">
                          <a:effectLst/>
                        </a:rPr>
                        <a:t>gh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a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air 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en-US" sz="1400" dirty="0" err="1">
                          <a:effectLst/>
                        </a:rPr>
                        <a:t>eə</a:t>
                      </a:r>
                      <a:r>
                        <a:rPr lang="en-US" sz="1400" dirty="0">
                          <a:effectLst/>
                        </a:rPr>
                        <a:t>/ 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are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ear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</a:rPr>
                        <a:t>ir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/3:/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</a:rPr>
                        <a:t>ur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er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400" dirty="0">
                          <a:effectLst/>
                        </a:rPr>
                        <a:t>or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/ʊ/</a:t>
                      </a:r>
                      <a:endParaRPr lang="en-GB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•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oul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/uː/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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ue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u-e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ew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ue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oe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400" dirty="0" err="1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ou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</a:rPr>
                        <a:t>ou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 /</a:t>
                      </a:r>
                      <a:r>
                        <a:rPr lang="en-US" sz="1400" dirty="0" err="1">
                          <a:effectLst/>
                        </a:rPr>
                        <a:t>aʊ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ow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oy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 /</a:t>
                      </a:r>
                      <a:r>
                        <a:rPr lang="en-US" sz="1400" dirty="0" err="1">
                          <a:effectLst/>
                        </a:rPr>
                        <a:t>ɔι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oi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oy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ear 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en-US" sz="1400" dirty="0" err="1">
                          <a:effectLst/>
                        </a:rPr>
                        <a:t>ιə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</a:rPr>
                        <a:t>eer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 err="1">
                          <a:effectLst/>
                        </a:rPr>
                        <a:t>ure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en-US" sz="1400" dirty="0" err="1">
                          <a:effectLst/>
                        </a:rPr>
                        <a:t>ʊə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u</a:t>
                      </a: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 /</a:t>
                      </a:r>
                      <a:r>
                        <a:rPr lang="en-US" sz="1400" dirty="0" err="1">
                          <a:effectLst/>
                        </a:rPr>
                        <a:t>ju</a:t>
                      </a:r>
                      <a:r>
                        <a:rPr lang="en-US" sz="1400" dirty="0">
                          <a:effectLst/>
                        </a:rPr>
                        <a:t>:/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GB" sz="1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GB" sz="14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516477"/>
                  </a:ext>
                </a:extLst>
              </a:tr>
            </a:tbl>
          </a:graphicData>
        </a:graphic>
      </p:graphicFrame>
      <p:pic>
        <p:nvPicPr>
          <p:cNvPr id="8" name="Bilde 7" descr="Et bilde som inneholder kjøretøy, bil, Landkjøretøy, hjul&#10;&#10;Automatisk generert beskrivelse">
            <a:extLst>
              <a:ext uri="{FF2B5EF4-FFF2-40B4-BE49-F238E27FC236}">
                <a16:creationId xmlns:a16="http://schemas.microsoft.com/office/drawing/2014/main" id="{C8C3000D-4D65-A5B9-9F53-9770B38214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76" y="3312596"/>
            <a:ext cx="706755" cy="314325"/>
          </a:xfrm>
          <a:prstGeom prst="rect">
            <a:avLst/>
          </a:prstGeom>
        </p:spPr>
      </p:pic>
      <p:pic>
        <p:nvPicPr>
          <p:cNvPr id="9" name="Bilde 8" descr="Et bilde som inneholder vifte, anordning, tekst, Mekanisk vifte&#10;&#10;Automatisk generert beskrivelse">
            <a:extLst>
              <a:ext uri="{FF2B5EF4-FFF2-40B4-BE49-F238E27FC236}">
                <a16:creationId xmlns:a16="http://schemas.microsoft.com/office/drawing/2014/main" id="{EFD7A575-03BE-039E-AD0D-FE3B1A982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621" y="3201234"/>
            <a:ext cx="377516" cy="403660"/>
          </a:xfrm>
          <a:prstGeom prst="rect">
            <a:avLst/>
          </a:prstGeom>
        </p:spPr>
      </p:pic>
      <p:pic>
        <p:nvPicPr>
          <p:cNvPr id="10" name="Bilde 9" descr="Et bilde som inneholder møbler, stol&#10;&#10;Automatisk generert beskrivelse">
            <a:extLst>
              <a:ext uri="{FF2B5EF4-FFF2-40B4-BE49-F238E27FC236}">
                <a16:creationId xmlns:a16="http://schemas.microsoft.com/office/drawing/2014/main" id="{E83D1F6F-8F64-FEEC-4725-828AB2FA66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838" y="3171581"/>
            <a:ext cx="512823" cy="512823"/>
          </a:xfrm>
          <a:prstGeom prst="rect">
            <a:avLst/>
          </a:prstGeom>
        </p:spPr>
      </p:pic>
      <p:pic>
        <p:nvPicPr>
          <p:cNvPr id="11" name="Bilde 10" descr="Et bilde som inneholder clip art, tegnefilm, tegning, illustrasjon&#10;&#10;Automatisk generert beskrivelse">
            <a:extLst>
              <a:ext uri="{FF2B5EF4-FFF2-40B4-BE49-F238E27FC236}">
                <a16:creationId xmlns:a16="http://schemas.microsoft.com/office/drawing/2014/main" id="{EB1D032E-DD02-551A-CBE5-D7DFEF1C90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651" y="3163034"/>
            <a:ext cx="419100" cy="480060"/>
          </a:xfrm>
          <a:prstGeom prst="rect">
            <a:avLst/>
          </a:prstGeom>
        </p:spPr>
      </p:pic>
      <p:pic>
        <p:nvPicPr>
          <p:cNvPr id="12" name="Bilde 11" descr="Et bilde som inneholder Rektangel, design, piksel&#10;&#10;Automatisk generert beskrivelse">
            <a:extLst>
              <a:ext uri="{FF2B5EF4-FFF2-40B4-BE49-F238E27FC236}">
                <a16:creationId xmlns:a16="http://schemas.microsoft.com/office/drawing/2014/main" id="{A701081C-B174-F3FF-E088-80564F95C7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01" y="3165609"/>
            <a:ext cx="503555" cy="518795"/>
          </a:xfrm>
          <a:prstGeom prst="rect">
            <a:avLst/>
          </a:prstGeom>
        </p:spPr>
      </p:pic>
      <p:pic>
        <p:nvPicPr>
          <p:cNvPr id="13" name="Bilde 12" descr="Et bilde som inneholder tegnefilm, sko, clip art&#10;&#10;Automatisk generert beskrivelse">
            <a:extLst>
              <a:ext uri="{FF2B5EF4-FFF2-40B4-BE49-F238E27FC236}">
                <a16:creationId xmlns:a16="http://schemas.microsoft.com/office/drawing/2014/main" id="{2069DC14-D91B-EB00-BC14-8DC966E163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003" y="3131459"/>
            <a:ext cx="349885" cy="694055"/>
          </a:xfrm>
          <a:prstGeom prst="rect">
            <a:avLst/>
          </a:prstGeom>
        </p:spPr>
      </p:pic>
      <p:pic>
        <p:nvPicPr>
          <p:cNvPr id="14" name="Bilde 13" descr="Et bilde som inneholder clip art, Grafikk, sketch, illustrasjon&#10;&#10;Automatisk generert beskrivelse">
            <a:extLst>
              <a:ext uri="{FF2B5EF4-FFF2-40B4-BE49-F238E27FC236}">
                <a16:creationId xmlns:a16="http://schemas.microsoft.com/office/drawing/2014/main" id="{8AFBFF6E-6071-5EBF-DF17-AA84449941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68" y="3163034"/>
            <a:ext cx="365760" cy="436245"/>
          </a:xfrm>
          <a:prstGeom prst="rect">
            <a:avLst/>
          </a:prstGeom>
        </p:spPr>
      </p:pic>
      <p:pic>
        <p:nvPicPr>
          <p:cNvPr id="15" name="Bilde 14" descr="Et bilde som inneholder flaske, tegning, clip art, illustrasjon&#10;&#10;Automatisk generert beskrivelse">
            <a:extLst>
              <a:ext uri="{FF2B5EF4-FFF2-40B4-BE49-F238E27FC236}">
                <a16:creationId xmlns:a16="http://schemas.microsoft.com/office/drawing/2014/main" id="{DD84557C-E0B9-2CE2-DF89-7D87640DFD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804" y="3204661"/>
            <a:ext cx="448310" cy="440690"/>
          </a:xfrm>
          <a:prstGeom prst="rect">
            <a:avLst/>
          </a:prstGeom>
        </p:spPr>
      </p:pic>
      <p:pic>
        <p:nvPicPr>
          <p:cNvPr id="16" name="Bilde 15" descr="Et bilde som inneholder sketch, strektegning, hest, illustrasjon&#10;&#10;Automatisk generert beskrivelse">
            <a:extLst>
              <a:ext uri="{FF2B5EF4-FFF2-40B4-BE49-F238E27FC236}">
                <a16:creationId xmlns:a16="http://schemas.microsoft.com/office/drawing/2014/main" id="{F12944B6-0DCE-E589-C475-DCF545906B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669" y="3165862"/>
            <a:ext cx="394970" cy="48006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E1AF6FE9-BE3D-B24A-4CF2-BEBCE9BC37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885" y="3532491"/>
            <a:ext cx="355600" cy="453390"/>
          </a:xfrm>
          <a:prstGeom prst="rect">
            <a:avLst/>
          </a:prstGeom>
        </p:spPr>
      </p:pic>
      <p:pic>
        <p:nvPicPr>
          <p:cNvPr id="17" name="Grafikk 1">
            <a:extLst>
              <a:ext uri="{FF2B5EF4-FFF2-40B4-BE49-F238E27FC236}">
                <a16:creationId xmlns:a16="http://schemas.microsoft.com/office/drawing/2014/main" id="{5775E0F4-A694-EDF0-1384-E3EEDD7844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5505075" y="3599268"/>
            <a:ext cx="525145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6D8B8A-A5C9-45C8-8C87-D2D4B8B2A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272" y="1026367"/>
            <a:ext cx="2748157" cy="2724539"/>
          </a:xfrm>
        </p:spPr>
        <p:txBody>
          <a:bodyPr anchor="t">
            <a:normAutofit/>
          </a:bodyPr>
          <a:lstStyle/>
          <a:p>
            <a:r>
              <a:rPr lang="nb-NO" sz="35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Bossy</a:t>
            </a:r>
            <a:r>
              <a:rPr lang="nb-NO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sz="35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br>
              <a:rPr lang="nb-NO" sz="35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nb-NO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nb-NO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br>
              <a:rPr lang="nb-NO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nb-NO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nb-NO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br>
              <a:rPr lang="nb-NO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nb-NO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</a:t>
            </a:r>
            <a:r>
              <a:rPr lang="nb-NO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nb-NO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nb-NO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nb-NO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nb-NO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</a:t>
            </a:r>
            <a:r>
              <a:rPr lang="nb-NO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 </a:t>
            </a:r>
            <a:br>
              <a:rPr lang="nb-NO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nb-NO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nb-NO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nb-NO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nb-NO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nb-NO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nb-NO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nb-NO" sz="2800" b="1" dirty="0">
              <a:solidFill>
                <a:schemeClr val="tx1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E2F50C-5F48-48A7-B9BF-F095BAEE2B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50213" y="573932"/>
            <a:ext cx="3706238" cy="5202401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nb-NO" sz="2400" b="1" dirty="0">
                <a:latin typeface="Comic Sans MS" panose="030F0702030302020204" pitchFamily="66" charset="0"/>
              </a:rPr>
              <a:t>Watch </a:t>
            </a:r>
            <a:r>
              <a:rPr lang="nb-NO" sz="2400" b="1" dirty="0" err="1">
                <a:latin typeface="Comic Sans MS" panose="030F0702030302020204" pitchFamily="66" charset="0"/>
              </a:rPr>
              <a:t>out</a:t>
            </a:r>
            <a:r>
              <a:rPr lang="nb-NO" sz="2400" b="1" dirty="0">
                <a:latin typeface="Comic Sans MS" panose="030F0702030302020204" pitchFamily="66" charset="0"/>
              </a:rPr>
              <a:t> for </a:t>
            </a:r>
            <a:r>
              <a:rPr lang="nb-NO" sz="2400" b="1" dirty="0" err="1">
                <a:latin typeface="Comic Sans MS" panose="030F0702030302020204" pitchFamily="66" charset="0"/>
              </a:rPr>
              <a:t>Bossy</a:t>
            </a:r>
            <a:r>
              <a:rPr lang="nb-NO" sz="2400" b="1" dirty="0">
                <a:latin typeface="Comic Sans MS" panose="030F0702030302020204" pitchFamily="66" charset="0"/>
              </a:rPr>
              <a:t> </a:t>
            </a:r>
            <a:r>
              <a:rPr lang="nb-NO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b="1" dirty="0">
                <a:latin typeface="Comic Sans MS" panose="030F0702030302020204" pitchFamily="66" charset="0"/>
              </a:rPr>
              <a:t>!</a:t>
            </a:r>
            <a:br>
              <a:rPr lang="nb-NO" sz="2000" b="1" dirty="0">
                <a:latin typeface="Comic Sans MS" panose="030F0702030302020204" pitchFamily="66" charset="0"/>
              </a:rPr>
            </a:br>
            <a:endParaRPr lang="nb-NO" sz="2000" b="1" dirty="0">
              <a:latin typeface="Comic Sans MS" panose="030F0702030302020204" pitchFamily="66" charset="0"/>
            </a:endParaRPr>
          </a:p>
          <a:p>
            <a:pPr marL="0" indent="0">
              <a:buNone/>
              <a:defRPr/>
            </a:pPr>
            <a:r>
              <a:rPr lang="en-US" sz="2400" dirty="0">
                <a:latin typeface="Comic Sans MS" panose="030F0702030302020204" pitchFamily="66" charset="0"/>
              </a:rPr>
              <a:t>Bossy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en-US" sz="2400" dirty="0">
                <a:latin typeface="Comic Sans MS" panose="030F0702030302020204" pitchFamily="66" charset="0"/>
              </a:rPr>
              <a:t>, bossy </a:t>
            </a:r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Comic Sans MS" panose="030F0702030302020204" pitchFamily="66" charset="0"/>
              </a:rPr>
              <a:t>Tells us what to do.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a, e, </a:t>
            </a:r>
            <a:r>
              <a:rPr lang="en-US" sz="2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, o, u,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Comic Sans MS" panose="030F0702030302020204" pitchFamily="66" charset="0"/>
              </a:rPr>
              <a:t>Our sounds become anew!</a:t>
            </a:r>
          </a:p>
          <a:p>
            <a:pPr marL="0" indent="0">
              <a:buNone/>
              <a:defRPr/>
            </a:pPr>
            <a:endParaRPr lang="nb-NO" sz="1700" b="1" dirty="0">
              <a:latin typeface="Comic Sans MS" panose="030F0702030302020204" pitchFamily="66" charset="0"/>
            </a:endParaRPr>
          </a:p>
          <a:p>
            <a:endParaRPr lang="nb-NO" sz="1700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229A161-898A-4FDA-B37D-C8421EBE55A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182912" y="2140085"/>
            <a:ext cx="2645922" cy="36362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r>
              <a:rPr lang="nb-NO" sz="2000" b="1" dirty="0">
                <a:latin typeface="Comic Sans MS" panose="030F0702030302020204" pitchFamily="66" charset="0"/>
              </a:rPr>
              <a:t>Sanger:</a:t>
            </a:r>
            <a:endParaRPr lang="nb-NO" sz="2000" dirty="0">
              <a:solidFill>
                <a:srgbClr val="99CA3C"/>
              </a:solidFill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defRPr/>
            </a:pPr>
            <a:endParaRPr lang="nb-NO" sz="1700" dirty="0">
              <a:solidFill>
                <a:srgbClr val="99CA3C"/>
              </a:solidFill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nb-NO" sz="1700" dirty="0">
                <a:solidFill>
                  <a:schemeClr val="tx1"/>
                </a:solidFill>
                <a:latin typeface="Comic Sans MS" panose="030F07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https://www.youtube.com/watch?v=PUKHo1Y-BcM</a:t>
            </a:r>
            <a:endParaRPr lang="nb-NO" sz="17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nb-NO" sz="1700" dirty="0">
                <a:solidFill>
                  <a:schemeClr val="tx1"/>
                </a:solidFill>
                <a:latin typeface="Comic Sans MS" panose="030F07020303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https://www.youtube.com/watch?v=lIGDpEVPzCw</a:t>
            </a:r>
            <a:endParaRPr lang="nb-NO" sz="17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endParaRPr lang="nb-NO" sz="17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nb-NO" sz="1700" dirty="0">
                <a:solidFill>
                  <a:schemeClr val="tx1"/>
                </a:solidFill>
                <a:latin typeface="Comic Sans MS" panose="030F0702030302020204" pitchFamily="66" charset="0"/>
              </a:rPr>
              <a:t>For eldre elever: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nb-NO" sz="1700" dirty="0">
                <a:solidFill>
                  <a:schemeClr val="tx1"/>
                </a:solidFill>
                <a:latin typeface="Comic Sans MS" panose="030F0702030302020204" pitchFamily="66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https://www.youtube.com/watch?v=Q1bpT3YNN50</a:t>
            </a:r>
            <a:endParaRPr lang="nb-NO" sz="17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nb-NO" sz="17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CF6A516-4EA7-4A42-A057-26CF1E42BC59}"/>
              </a:ext>
            </a:extLst>
          </p:cNvPr>
          <p:cNvSpPr txBox="1"/>
          <p:nvPr/>
        </p:nvSpPr>
        <p:spPr>
          <a:xfrm>
            <a:off x="496110" y="3750906"/>
            <a:ext cx="500001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nb-NO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>
                <a:latin typeface="Comic Sans MS" panose="030F0702030302020204" pitchFamily="66" charset="0"/>
              </a:rPr>
              <a:t> as in </a:t>
            </a:r>
            <a:r>
              <a:rPr lang="nb-NO" sz="2400" dirty="0" err="1">
                <a:latin typeface="Comic Sans MS" panose="030F0702030302020204" pitchFamily="66" charset="0"/>
              </a:rPr>
              <a:t>c</a:t>
            </a:r>
            <a:r>
              <a:rPr lang="nb-NO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nb-NO" sz="2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>
                <a:latin typeface="Comic Sans MS" panose="030F0702030302020204" pitchFamily="66" charset="0"/>
              </a:rPr>
              <a:t>, f</a:t>
            </a:r>
            <a:r>
              <a:rPr lang="nb-NO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nb-NO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>
                <a:latin typeface="Comic Sans MS" panose="030F0702030302020204" pitchFamily="66" charset="0"/>
              </a:rPr>
              <a:t>m, </a:t>
            </a:r>
            <a:r>
              <a:rPr lang="nb-NO" sz="2400" dirty="0" err="1">
                <a:latin typeface="Comic Sans MS" panose="030F0702030302020204" pitchFamily="66" charset="0"/>
              </a:rPr>
              <a:t>sh</a:t>
            </a:r>
            <a:r>
              <a:rPr lang="nb-NO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nb-NO" sz="2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 err="1">
                <a:latin typeface="Comic Sans MS" panose="030F0702030302020204" pitchFamily="66" charset="0"/>
              </a:rPr>
              <a:t>k</a:t>
            </a:r>
            <a:r>
              <a:rPr lang="nb-NO" sz="2400" dirty="0">
                <a:latin typeface="Comic Sans MS" panose="030F0702030302020204" pitchFamily="66" charset="0"/>
              </a:rPr>
              <a:t> </a:t>
            </a:r>
          </a:p>
          <a:p>
            <a:r>
              <a:rPr lang="nb-NO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nb-NO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>
                <a:latin typeface="Comic Sans MS" panose="030F0702030302020204" pitchFamily="66" charset="0"/>
              </a:rPr>
              <a:t> as in </a:t>
            </a:r>
            <a:r>
              <a:rPr lang="nb-NO" sz="2400" dirty="0" err="1">
                <a:latin typeface="Comic Sans MS" panose="030F0702030302020204" pitchFamily="66" charset="0"/>
              </a:rPr>
              <a:t>b</a:t>
            </a:r>
            <a:r>
              <a:rPr lang="nb-NO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nb-NO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 err="1">
                <a:latin typeface="Comic Sans MS" panose="030F0702030302020204" pitchFamily="66" charset="0"/>
              </a:rPr>
              <a:t>n</a:t>
            </a:r>
            <a:r>
              <a:rPr lang="nb-NO" sz="2400" dirty="0">
                <a:latin typeface="Comic Sans MS" panose="030F0702030302020204" pitchFamily="66" charset="0"/>
              </a:rPr>
              <a:t>, </a:t>
            </a:r>
            <a:r>
              <a:rPr lang="nb-NO" sz="2400" dirty="0" err="1">
                <a:latin typeface="Comic Sans MS" panose="030F0702030302020204" pitchFamily="66" charset="0"/>
              </a:rPr>
              <a:t>ch</a:t>
            </a:r>
            <a:r>
              <a:rPr lang="nb-NO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nb-NO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 err="1">
                <a:latin typeface="Comic Sans MS" panose="030F0702030302020204" pitchFamily="66" charset="0"/>
              </a:rPr>
              <a:t>e</a:t>
            </a:r>
            <a:r>
              <a:rPr lang="nb-NO" sz="2400" dirty="0">
                <a:latin typeface="Comic Sans MS" panose="030F0702030302020204" pitchFamily="66" charset="0"/>
              </a:rPr>
              <a:t>, </a:t>
            </a:r>
            <a:r>
              <a:rPr lang="nb-NO" sz="2400" dirty="0" err="1">
                <a:latin typeface="Comic Sans MS" panose="030F0702030302020204" pitchFamily="66" charset="0"/>
              </a:rPr>
              <a:t>sh</a:t>
            </a:r>
            <a:r>
              <a:rPr lang="nb-NO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nb-NO" sz="2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 err="1">
                <a:latin typeface="Comic Sans MS" panose="030F0702030302020204" pitchFamily="66" charset="0"/>
              </a:rPr>
              <a:t>t</a:t>
            </a:r>
            <a:endParaRPr lang="nb-NO" sz="2400" dirty="0">
              <a:latin typeface="Comic Sans MS" panose="030F0702030302020204" pitchFamily="66" charset="0"/>
            </a:endParaRPr>
          </a:p>
          <a:p>
            <a:r>
              <a:rPr lang="nb-NO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</a:t>
            </a:r>
            <a:r>
              <a:rPr lang="nb-NO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>
                <a:latin typeface="Comic Sans MS" panose="030F0702030302020204" pitchFamily="66" charset="0"/>
              </a:rPr>
              <a:t> as in «A r</a:t>
            </a:r>
            <a:r>
              <a:rPr lang="nb-NO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nb-NO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 </a:t>
            </a:r>
            <a:r>
              <a:rPr lang="nb-NO" sz="2400" dirty="0" err="1">
                <a:latin typeface="Comic Sans MS" panose="030F0702030302020204" pitchFamily="66" charset="0"/>
              </a:rPr>
              <a:t>b</a:t>
            </a:r>
            <a:r>
              <a:rPr lang="nb-NO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</a:t>
            </a:r>
            <a:r>
              <a:rPr lang="nb-NO" sz="2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b-NO" sz="2400" dirty="0" err="1">
                <a:latin typeface="Comic Sans MS" panose="030F0702030302020204" pitchFamily="66" charset="0"/>
              </a:rPr>
              <a:t>on</a:t>
            </a:r>
            <a:r>
              <a:rPr lang="nb-NO" sz="2400" dirty="0">
                <a:latin typeface="Comic Sans MS" panose="030F0702030302020204" pitchFamily="66" charset="0"/>
              </a:rPr>
              <a:t> a</a:t>
            </a:r>
            <a:r>
              <a:rPr lang="nb-NO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nb-NO" sz="2400" dirty="0" err="1">
                <a:latin typeface="Comic Sans MS" panose="030F0702030302020204" pitchFamily="66" charset="0"/>
              </a:rPr>
              <a:t>ch</a:t>
            </a:r>
            <a:r>
              <a:rPr lang="nb-NO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</a:t>
            </a:r>
            <a:r>
              <a:rPr lang="nb-NO" sz="2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>
                <a:latin typeface="Comic Sans MS" panose="030F0702030302020204" pitchFamily="66" charset="0"/>
              </a:rPr>
              <a:t>» </a:t>
            </a:r>
          </a:p>
          <a:p>
            <a:r>
              <a:rPr lang="nb-NO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nb-NO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>
                <a:latin typeface="Comic Sans MS" panose="030F0702030302020204" pitchFamily="66" charset="0"/>
              </a:rPr>
              <a:t> as in «</a:t>
            </a:r>
            <a:r>
              <a:rPr lang="nb-NO" sz="2400" dirty="0" err="1">
                <a:latin typeface="Comic Sans MS" panose="030F0702030302020204" pitchFamily="66" charset="0"/>
              </a:rPr>
              <a:t>B</a:t>
            </a:r>
            <a:r>
              <a:rPr lang="nb-NO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</a:t>
            </a:r>
            <a:r>
              <a:rPr lang="nb-NO" sz="2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t’s</a:t>
            </a:r>
            <a:r>
              <a:rPr lang="nb-NO" sz="2400" dirty="0">
                <a:latin typeface="Comic Sans MS" panose="030F0702030302020204" pitchFamily="66" charset="0"/>
              </a:rPr>
              <a:t> </a:t>
            </a:r>
            <a:r>
              <a:rPr lang="nb-NO" sz="2400" dirty="0" err="1">
                <a:latin typeface="Comic Sans MS" panose="030F0702030302020204" pitchFamily="66" charset="0"/>
              </a:rPr>
              <a:t>sh</a:t>
            </a:r>
            <a:r>
              <a:rPr lang="nb-NO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nb-NO" sz="2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 err="1">
                <a:latin typeface="Comic Sans MS" panose="030F0702030302020204" pitchFamily="66" charset="0"/>
              </a:rPr>
              <a:t>t</a:t>
            </a:r>
            <a:r>
              <a:rPr lang="nb-NO" sz="2400" dirty="0">
                <a:latin typeface="Comic Sans MS" panose="030F0702030302020204" pitchFamily="66" charset="0"/>
              </a:rPr>
              <a:t> </a:t>
            </a:r>
            <a:r>
              <a:rPr lang="nb-NO" sz="2400" dirty="0" err="1">
                <a:latin typeface="Comic Sans MS" panose="030F0702030302020204" pitchFamily="66" charset="0"/>
              </a:rPr>
              <a:t>h</a:t>
            </a:r>
            <a:r>
              <a:rPr lang="nb-NO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nb-NO" sz="24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</a:t>
            </a:r>
            <a:r>
              <a:rPr lang="nb-NO" sz="2400" dirty="0" err="1">
                <a:latin typeface="Comic Sans MS" panose="030F0702030302020204" pitchFamily="66" charset="0"/>
              </a:rPr>
              <a:t>t</a:t>
            </a:r>
            <a:r>
              <a:rPr lang="nb-NO" sz="2400" dirty="0">
                <a:latin typeface="Comic Sans MS" panose="030F0702030302020204" pitchFamily="66" charset="0"/>
              </a:rPr>
              <a:t>.»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80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45BFD425-61CA-0FBB-B803-5BB3F0559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err="1">
                <a:latin typeface="Comic Sans MS" panose="030F0702030302020204" pitchFamily="66" charset="0"/>
              </a:rPr>
              <a:t>Samle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ord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ifølge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språklyden</a:t>
            </a:r>
            <a:r>
              <a:rPr lang="en-GB" dirty="0">
                <a:latin typeface="Comic Sans MS" panose="030F0702030302020204" pitchFamily="66" charset="0"/>
              </a:rPr>
              <a:t>.</a:t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i="1" dirty="0">
                <a:latin typeface="Comic Sans MS" panose="030F0702030302020204" pitchFamily="66" charset="0"/>
              </a:rPr>
              <a:t>Make funny sentences</a:t>
            </a:r>
            <a:br>
              <a:rPr lang="en-GB" dirty="0">
                <a:latin typeface="Comic Sans MS" panose="030F0702030302020204" pitchFamily="66" charset="0"/>
              </a:rPr>
            </a:br>
            <a:r>
              <a:rPr lang="en-GB" sz="2000" dirty="0">
                <a:latin typeface="Comic Sans MS" panose="030F0702030302020204" pitchFamily="66" charset="0"/>
                <a:hlinkClick r:id="rId2"/>
              </a:rPr>
              <a:t>https://www.rhymezone.com</a:t>
            </a:r>
            <a:endParaRPr lang="en-GB" dirty="0"/>
          </a:p>
        </p:txBody>
      </p:sp>
      <p:graphicFrame>
        <p:nvGraphicFramePr>
          <p:cNvPr id="6" name="Tabell 5">
            <a:extLst>
              <a:ext uri="{FF2B5EF4-FFF2-40B4-BE49-F238E27FC236}">
                <a16:creationId xmlns:a16="http://schemas.microsoft.com/office/drawing/2014/main" id="{F5574A5C-8553-620A-591C-1A258E56ED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3510695"/>
              </p:ext>
            </p:extLst>
          </p:nvPr>
        </p:nvGraphicFramePr>
        <p:xfrm>
          <a:off x="677334" y="2028305"/>
          <a:ext cx="8159095" cy="4759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543">
                  <a:extLst>
                    <a:ext uri="{9D8B030D-6E8A-4147-A177-3AD203B41FA5}">
                      <a16:colId xmlns:a16="http://schemas.microsoft.com/office/drawing/2014/main" val="2086302409"/>
                    </a:ext>
                  </a:extLst>
                </a:gridCol>
                <a:gridCol w="5723552">
                  <a:extLst>
                    <a:ext uri="{9D8B030D-6E8A-4147-A177-3AD203B41FA5}">
                      <a16:colId xmlns:a16="http://schemas.microsoft.com/office/drawing/2014/main" val="836885463"/>
                    </a:ext>
                  </a:extLst>
                </a:gridCol>
              </a:tblGrid>
              <a:tr h="87117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/ʊ/ </a:t>
                      </a:r>
                      <a:r>
                        <a:rPr lang="en-GB" dirty="0" err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oo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 </a:t>
                      </a:r>
                      <a:r>
                        <a:rPr lang="nb-NO" sz="1800" dirty="0">
                          <a:solidFill>
                            <a:schemeClr val="tx1"/>
                          </a:solidFill>
                          <a:effectLst/>
                          <a:latin typeface="Comic Sans MS" panose="030F0702030302020204" pitchFamily="66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/u:/ </a:t>
                      </a:r>
                      <a:r>
                        <a:rPr lang="en-GB" dirty="0" err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oo</a:t>
                      </a:r>
                      <a:r>
                        <a:rPr lang="en-GB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8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        •                </a:t>
                      </a:r>
                      <a:r>
                        <a:rPr lang="en-GB" sz="18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</a:t>
                      </a: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L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oo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k!  A cuck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oo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 c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oo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king in a z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oo.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8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   •                         </a:t>
                      </a:r>
                      <a:r>
                        <a:rPr lang="en-GB" sz="18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      </a:t>
                      </a:r>
                      <a:r>
                        <a:rPr lang="en-GB" sz="18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•                        </a:t>
                      </a:r>
                      <a:r>
                        <a:rPr lang="en-GB" sz="18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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787627"/>
                  </a:ext>
                </a:extLst>
              </a:tr>
              <a:tr h="8711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oo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GB" dirty="0" err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ue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GB" dirty="0" err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ew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u-e- </a:t>
                      </a:r>
                      <a:r>
                        <a:rPr lang="en-GB" dirty="0" err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oe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GB" dirty="0" err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ou</a:t>
                      </a:r>
                      <a:endParaRPr lang="en-GB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  <a:ea typeface="Aptos" panose="020B00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S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ue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’s n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ew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sh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oe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is in the l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oo. 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P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oo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h!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313043"/>
                  </a:ext>
                </a:extLst>
              </a:tr>
              <a:tr h="8711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ow </a:t>
                      </a:r>
                      <a:r>
                        <a:rPr lang="en-GB" dirty="0" err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ou</a:t>
                      </a:r>
                      <a:endParaRPr lang="en-GB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  <a:ea typeface="Aptos" panose="020B00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A br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ow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 cl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ow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 f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ou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nd a h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ow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ling m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ou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se. W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ow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!</a:t>
                      </a:r>
                    </a:p>
                    <a:p>
                      <a:pPr marL="0" indent="0">
                        <a:buNone/>
                      </a:pPr>
                      <a:endParaRPr lang="en-GB" dirty="0">
                        <a:solidFill>
                          <a:srgbClr val="0070C0"/>
                        </a:solidFill>
                        <a:latin typeface="Comic Sans MS" panose="030F0702030302020204" pitchFamily="66" charset="0"/>
                        <a:ea typeface="Aptos" panose="020B00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2639682"/>
                  </a:ext>
                </a:extLst>
              </a:tr>
              <a:tr h="871174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or our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GB" dirty="0" err="1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oor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ore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aw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augh</a:t>
                      </a:r>
                    </a:p>
                    <a:p>
                      <a:pPr marL="0" indent="0">
                        <a:buNone/>
                      </a:pPr>
                      <a:endParaRPr lang="en-GB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  <a:ea typeface="Aptos" panose="020B00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Y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our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p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oor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s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ore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p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aw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c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augh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t in the d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oor.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180321"/>
                  </a:ext>
                </a:extLst>
              </a:tr>
              <a:tr h="87117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oy oi</a:t>
                      </a:r>
                      <a:endParaRPr lang="en-GB" sz="1800" dirty="0">
                        <a:solidFill>
                          <a:srgbClr val="0070C0"/>
                        </a:solidFill>
                        <a:effectLst/>
                        <a:latin typeface="Comic Sans MS" panose="030F0702030302020204" pitchFamily="66" charset="0"/>
                        <a:ea typeface="Aptos" panose="020B00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endParaRPr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Ah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oy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! J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oi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 R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oy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and enj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oy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 b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oi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ling t</a:t>
                      </a:r>
                      <a:r>
                        <a:rPr lang="en-GB" dirty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oy</a:t>
                      </a:r>
                      <a:r>
                        <a:rPr lang="en-GB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  <a:ea typeface="Aptos" panose="020B00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s.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825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0176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42FAEB-BD2E-A14E-CD7D-55829E6C7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8764"/>
            <a:ext cx="8882302" cy="1631636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Rhymes highlight different</a:t>
            </a:r>
            <a:br>
              <a:rPr lang="en-GB" sz="3600" b="1" dirty="0">
                <a:latin typeface="Comic Sans MS" panose="030F0702030302020204" pitchFamily="66" charset="0"/>
              </a:rPr>
            </a:br>
            <a:r>
              <a:rPr lang="en-GB" sz="3600" b="1" dirty="0">
                <a:latin typeface="Comic Sans MS" panose="030F0702030302020204" pitchFamily="66" charset="0"/>
              </a:rPr>
              <a:t>spelling patterns and “Tricky Words”.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CFA932A-AA37-2C90-93EA-26E13E8F50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Hush, little baby, don’t say a </a:t>
            </a:r>
            <a:r>
              <a:rPr lang="en-GB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w</a:t>
            </a:r>
            <a:r>
              <a:rPr lang="en-GB" sz="2000" b="1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or</a:t>
            </a:r>
            <a:r>
              <a:rPr lang="en-GB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d,</a:t>
            </a:r>
            <a:b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Mumma’s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gonna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 buy you a mocking</a:t>
            </a:r>
            <a:r>
              <a:rPr lang="en-GB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b</a:t>
            </a:r>
            <a:r>
              <a:rPr lang="en-GB" sz="2000" b="1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ir</a:t>
            </a:r>
            <a:r>
              <a:rPr lang="en-GB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d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b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And if that looking-glass gets </a:t>
            </a:r>
            <a:r>
              <a:rPr lang="en-GB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br</a:t>
            </a:r>
            <a:r>
              <a:rPr lang="en-GB" sz="2000" b="1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o</a:t>
            </a:r>
            <a:r>
              <a:rPr lang="en-GB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k</a:t>
            </a:r>
            <a:r>
              <a:rPr lang="en-GB" sz="2000" b="1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e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b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Mumma’s </a:t>
            </a:r>
            <a:r>
              <a:rPr lang="en-GB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gonna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 buy you a billy </a:t>
            </a:r>
            <a:r>
              <a:rPr lang="en-GB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g</a:t>
            </a:r>
            <a:r>
              <a:rPr lang="en-GB" sz="2000" b="1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oa</a:t>
            </a:r>
            <a:r>
              <a:rPr lang="en-GB" sz="2000" u="sng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t.</a:t>
            </a:r>
            <a:br>
              <a:rPr lang="en-GB" sz="2000" dirty="0">
                <a:solidFill>
                  <a:schemeClr val="accent1">
                    <a:lumMod val="50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GB" sz="2000" dirty="0">
              <a:solidFill>
                <a:schemeClr val="accent1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000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Twinkle, twinkle, little </a:t>
            </a:r>
            <a:r>
              <a:rPr lang="en-GB" sz="2000" u="sng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st</a:t>
            </a:r>
            <a:r>
              <a:rPr lang="en-GB" sz="2000" b="1" u="sng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ar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br>
              <a:rPr lang="en-GB" sz="2000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How I wonder what you </a:t>
            </a:r>
            <a:r>
              <a:rPr lang="en-GB" sz="2000" b="1" u="sng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are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!</a:t>
            </a:r>
            <a:br>
              <a:rPr lang="en-GB" sz="2000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Up above the world so </a:t>
            </a:r>
            <a:r>
              <a:rPr lang="en-GB" sz="2000" u="sng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h</a:t>
            </a:r>
            <a:r>
              <a:rPr lang="en-GB" sz="2000" b="1" u="sng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igh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br>
              <a:rPr lang="en-GB" sz="2000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Like a diamond in the </a:t>
            </a:r>
            <a:r>
              <a:rPr lang="en-GB" sz="2000" u="sng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sk</a:t>
            </a:r>
            <a:r>
              <a:rPr lang="en-GB" sz="2000" b="1" u="sng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y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solidFill>
                <a:schemeClr val="accent4">
                  <a:lumMod val="75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BEE3693-CA7E-A8F3-F19C-1FCE4D47A3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7589" y="1600201"/>
            <a:ext cx="605481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sz="1800" dirty="0">
              <a:solidFill>
                <a:srgbClr val="0070C0"/>
              </a:solidFill>
              <a:effectLst/>
              <a:latin typeface="Comic Sans MS" panose="030F0702030302020204" pitchFamily="66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1800" dirty="0">
              <a:solidFill>
                <a:srgbClr val="0070C0"/>
              </a:solidFill>
              <a:effectLst/>
              <a:latin typeface="Comic Sans MS" panose="030F0702030302020204" pitchFamily="66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Five little monkeys jumping on the </a:t>
            </a:r>
            <a:r>
              <a:rPr lang="en-GB" sz="1800" u="sng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b</a:t>
            </a:r>
            <a:r>
              <a:rPr lang="en-GB" sz="1800" b="1" u="sng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ed</a:t>
            </a:r>
            <a:r>
              <a:rPr lang="en-GB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br>
              <a:rPr lang="en-GB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One fell off and bumped his </a:t>
            </a:r>
            <a:r>
              <a:rPr lang="en-GB" sz="1800" u="sng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h</a:t>
            </a:r>
            <a:r>
              <a:rPr lang="en-GB" sz="1800" b="1" u="sng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ead</a:t>
            </a:r>
            <a:r>
              <a:rPr lang="en-GB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br>
              <a:rPr lang="en-GB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Mama called the Doctor and the Doctor </a:t>
            </a:r>
            <a:r>
              <a:rPr lang="en-GB" sz="1800" u="sng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s</a:t>
            </a:r>
            <a:r>
              <a:rPr lang="en-GB" sz="1800" b="1" u="sng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aid</a:t>
            </a:r>
            <a:r>
              <a:rPr lang="en-GB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,</a:t>
            </a:r>
            <a:br>
              <a:rPr lang="en-GB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GB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“No more monkeys jumping on the </a:t>
            </a:r>
            <a:r>
              <a:rPr lang="en-GB" sz="1800" u="sng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b</a:t>
            </a:r>
            <a:r>
              <a:rPr lang="en-GB" sz="1800" b="1" u="sng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ed</a:t>
            </a:r>
            <a:r>
              <a:rPr lang="en-GB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!’</a:t>
            </a:r>
            <a:endParaRPr lang="en-GB" sz="1800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GB" sz="1800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Bilde 5" descr="Et bilde som inneholder sketch, maling, tegning, Kunstverk&#10;&#10;Automatisk generert beskrivelse">
            <a:extLst>
              <a:ext uri="{FF2B5EF4-FFF2-40B4-BE49-F238E27FC236}">
                <a16:creationId xmlns:a16="http://schemas.microsoft.com/office/drawing/2014/main" id="{27288276-4B0E-C45A-CC5D-AEC446947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13614" y="3689140"/>
            <a:ext cx="3546389" cy="265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752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6D6B10-7B69-4E53-F560-3B9BED4B6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Sight words </a:t>
            </a:r>
            <a:br>
              <a:rPr lang="en-GB" b="1" dirty="0">
                <a:latin typeface="Comic Sans MS" panose="030F0702030302020204" pitchFamily="66" charset="0"/>
              </a:rPr>
            </a:br>
            <a:r>
              <a:rPr lang="en-GB" b="1" dirty="0">
                <a:latin typeface="Comic Sans MS" panose="030F0702030302020204" pitchFamily="66" charset="0"/>
              </a:rPr>
              <a:t>are often Tricky Words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8F3466-ED0A-7B9C-8784-887A640901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>
                <a:latin typeface="Comic Sans MS" panose="030F0702030302020204" pitchFamily="66" charset="0"/>
              </a:rPr>
              <a:t>Common Verbs</a:t>
            </a:r>
          </a:p>
          <a:p>
            <a:pPr marL="0" indent="0">
              <a:buNone/>
            </a:pPr>
            <a:endParaRPr lang="nb-NO" b="1" dirty="0"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b-NO" dirty="0">
                <a:latin typeface="Comic Sans MS" panose="030F0702030302020204" pitchFamily="66" charset="0"/>
              </a:rPr>
              <a:t>am (is, </a:t>
            </a:r>
            <a:r>
              <a:rPr lang="nb-NO" dirty="0" err="1">
                <a:latin typeface="Comic Sans MS" panose="030F0702030302020204" pitchFamily="66" charset="0"/>
              </a:rPr>
              <a:t>are</a:t>
            </a:r>
            <a:r>
              <a:rPr lang="nb-NO" dirty="0">
                <a:latin typeface="Comic Sans MS" panose="030F0702030302020204" pitchFamily="66" charset="0"/>
              </a:rPr>
              <a:t>), have, do, </a:t>
            </a:r>
            <a:r>
              <a:rPr lang="nb-NO" dirty="0" err="1">
                <a:latin typeface="Comic Sans MS" panose="030F0702030302020204" pitchFamily="66" charset="0"/>
              </a:rPr>
              <a:t>say</a:t>
            </a:r>
            <a:r>
              <a:rPr lang="nb-NO" dirty="0">
                <a:latin typeface="Comic Sans MS" panose="030F0702030302020204" pitchFamily="66" charset="0"/>
              </a:rPr>
              <a:t>, get, make, </a:t>
            </a:r>
            <a:r>
              <a:rPr lang="nb-NO" dirty="0" err="1">
                <a:latin typeface="Comic Sans MS" panose="030F0702030302020204" pitchFamily="66" charset="0"/>
              </a:rPr>
              <a:t>go</a:t>
            </a:r>
            <a:r>
              <a:rPr lang="nb-NO" dirty="0">
                <a:latin typeface="Comic Sans MS" panose="030F0702030302020204" pitchFamily="66" charset="0"/>
              </a:rPr>
              <a:t> (</a:t>
            </a:r>
            <a:r>
              <a:rPr lang="nb-NO" dirty="0" err="1">
                <a:latin typeface="Comic Sans MS" panose="030F0702030302020204" pitchFamily="66" charset="0"/>
              </a:rPr>
              <a:t>went</a:t>
            </a:r>
            <a:r>
              <a:rPr lang="nb-NO" dirty="0">
                <a:latin typeface="Comic Sans MS" panose="030F0702030302020204" pitchFamily="66" charset="0"/>
              </a:rPr>
              <a:t>), </a:t>
            </a:r>
            <a:r>
              <a:rPr lang="nb-NO" dirty="0" err="1">
                <a:latin typeface="Comic Sans MS" panose="030F0702030302020204" pitchFamily="66" charset="0"/>
              </a:rPr>
              <a:t>know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latin typeface="Comic Sans MS" panose="030F0702030302020204" pitchFamily="66" charset="0"/>
              </a:rPr>
              <a:t>take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latin typeface="Comic Sans MS" panose="030F0702030302020204" pitchFamily="66" charset="0"/>
              </a:rPr>
              <a:t>see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latin typeface="Comic Sans MS" panose="030F0702030302020204" pitchFamily="66" charset="0"/>
              </a:rPr>
              <a:t>come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latin typeface="Comic Sans MS" panose="030F0702030302020204" pitchFamily="66" charset="0"/>
              </a:rPr>
              <a:t>think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solidFill>
                  <a:srgbClr val="0070C0"/>
                </a:solidFill>
                <a:latin typeface="Comic Sans MS" panose="030F0702030302020204" pitchFamily="66" charset="0"/>
              </a:rPr>
              <a:t>look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want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latin typeface="Comic Sans MS" panose="030F0702030302020204" pitchFamily="66" charset="0"/>
              </a:rPr>
              <a:t>give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solidFill>
                  <a:srgbClr val="0070C0"/>
                </a:solidFill>
                <a:latin typeface="Comic Sans MS" panose="030F0702030302020204" pitchFamily="66" charset="0"/>
              </a:rPr>
              <a:t>use</a:t>
            </a:r>
            <a:r>
              <a:rPr lang="nb-NO" dirty="0">
                <a:solidFill>
                  <a:srgbClr val="0070C0"/>
                </a:solidFill>
                <a:latin typeface="Comic Sans MS" panose="030F0702030302020204" pitchFamily="66" charset="0"/>
              </a:rPr>
              <a:t>,</a:t>
            </a:r>
            <a:r>
              <a:rPr lang="nb-NO" dirty="0">
                <a:latin typeface="Comic Sans MS" panose="030F0702030302020204" pitchFamily="66" charset="0"/>
              </a:rPr>
              <a:t> </a:t>
            </a:r>
            <a:r>
              <a:rPr lang="nb-NO" dirty="0" err="1">
                <a:latin typeface="Comic Sans MS" panose="030F0702030302020204" pitchFamily="66" charset="0"/>
              </a:rPr>
              <a:t>find</a:t>
            </a:r>
            <a:r>
              <a:rPr lang="nb-NO" dirty="0">
                <a:latin typeface="Comic Sans MS" panose="030F0702030302020204" pitchFamily="66" charset="0"/>
              </a:rPr>
              <a:t>, tell, </a:t>
            </a:r>
            <a:r>
              <a:rPr lang="nb-NO" dirty="0">
                <a:solidFill>
                  <a:srgbClr val="0070C0"/>
                </a:solidFill>
                <a:latin typeface="Comic Sans MS" panose="030F0702030302020204" pitchFamily="66" charset="0"/>
              </a:rPr>
              <a:t>ask,</a:t>
            </a:r>
            <a:r>
              <a:rPr lang="nb-NO" dirty="0">
                <a:latin typeface="Comic Sans MS" panose="030F0702030302020204" pitchFamily="66" charset="0"/>
              </a:rPr>
              <a:t> </a:t>
            </a:r>
            <a:r>
              <a:rPr lang="nb-NO" dirty="0" err="1">
                <a:solidFill>
                  <a:srgbClr val="0070C0"/>
                </a:solidFill>
                <a:latin typeface="Comic Sans MS" panose="030F0702030302020204" pitchFamily="66" charset="0"/>
              </a:rPr>
              <a:t>work</a:t>
            </a:r>
            <a:r>
              <a:rPr lang="nb-NO" dirty="0">
                <a:solidFill>
                  <a:srgbClr val="0070C0"/>
                </a:solidFill>
                <a:latin typeface="Comic Sans MS" panose="030F0702030302020204" pitchFamily="66" charset="0"/>
              </a:rPr>
              <a:t>, </a:t>
            </a:r>
            <a:r>
              <a:rPr lang="nb-NO" dirty="0" err="1">
                <a:solidFill>
                  <a:srgbClr val="0070C0"/>
                </a:solidFill>
                <a:latin typeface="Comic Sans MS" panose="030F0702030302020204" pitchFamily="66" charset="0"/>
              </a:rPr>
              <a:t>seem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latin typeface="Comic Sans MS" panose="030F0702030302020204" pitchFamily="66" charset="0"/>
              </a:rPr>
              <a:t>feel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latin typeface="Comic Sans MS" panose="030F0702030302020204" pitchFamily="66" charset="0"/>
              </a:rPr>
              <a:t>try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latin typeface="Comic Sans MS" panose="030F0702030302020204" pitchFamily="66" charset="0"/>
              </a:rPr>
              <a:t>leave</a:t>
            </a:r>
            <a:r>
              <a:rPr lang="nb-NO" dirty="0">
                <a:latin typeface="Comic Sans MS" panose="030F0702030302020204" pitchFamily="66" charset="0"/>
              </a:rPr>
              <a:t>, </a:t>
            </a:r>
            <a:r>
              <a:rPr lang="nb-NO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call</a:t>
            </a:r>
            <a:endParaRPr lang="nb-NO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nb-NO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latin typeface="Comic Sans MS" panose="030F0702030302020204" pitchFamily="66" charset="0"/>
              </a:rPr>
              <a:t>Please Game, Relay Race, Memory, Bingo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8A8F917-95D9-89F1-4D54-70620D4926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b="1" dirty="0">
                <a:latin typeface="Comic Sans MS" panose="030F0702030302020204" pitchFamily="66" charset="0"/>
              </a:rPr>
              <a:t>Small words</a:t>
            </a:r>
          </a:p>
          <a:p>
            <a:pPr marL="0" indent="0" eaLnBrk="1" hangingPunct="1">
              <a:buNone/>
              <a:defRPr/>
            </a:pPr>
            <a:endParaRPr lang="en-US" b="1" dirty="0">
              <a:latin typeface="Comic Sans MS" panose="030F0702030302020204" pitchFamily="66" charset="0"/>
            </a:endParaRPr>
          </a:p>
          <a:p>
            <a:pPr eaLnBrk="1" hangingPunct="1">
              <a:buFont typeface="Wingdings" charset="2"/>
              <a:buChar char="§"/>
              <a:defRPr/>
            </a:pPr>
            <a:r>
              <a:rPr lang="en-US" b="1" dirty="0">
                <a:latin typeface="Comic Sans MS" panose="030F0702030302020204" pitchFamily="66" charset="0"/>
              </a:rPr>
              <a:t>the, of, </a:t>
            </a:r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and</a:t>
            </a:r>
            <a:r>
              <a:rPr lang="en-US" b="1" dirty="0">
                <a:latin typeface="Comic Sans MS" panose="030F0702030302020204" pitchFamily="66" charset="0"/>
              </a:rPr>
              <a:t>, a, to, in, is (was), you, that, it, he, for, on, are, as, with, his, they, at, be, this, from, I, or, but, have</a:t>
            </a:r>
            <a:r>
              <a:rPr lang="en-US" dirty="0">
                <a:latin typeface="Comic Sans MS" panose="030F0702030302020204" pitchFamily="66" charset="0"/>
              </a:rPr>
              <a:t>.</a:t>
            </a:r>
          </a:p>
          <a:p>
            <a:pPr eaLnBrk="1" hangingPunct="1">
              <a:buFont typeface="Wingdings" charset="2"/>
              <a:buChar char="§"/>
              <a:defRPr/>
            </a:pPr>
            <a:endParaRPr lang="nb-NO" dirty="0">
              <a:latin typeface="Comic Sans MS" panose="030F0702030302020204" pitchFamily="66" charset="0"/>
            </a:endParaRPr>
          </a:p>
          <a:p>
            <a:pPr eaLnBrk="1" hangingPunct="1">
              <a:buFont typeface="Wingdings" charset="2"/>
              <a:buChar char="§"/>
              <a:defRPr/>
            </a:pPr>
            <a:r>
              <a:rPr lang="nb-NO" dirty="0">
                <a:latin typeface="Comic Sans MS" panose="030F0702030302020204" pitchFamily="66" charset="0"/>
              </a:rPr>
              <a:t>1/3 del av tekst består av disse ordene og de må forstås og automatiseres!!!!!!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nb-NO" dirty="0">
                <a:latin typeface="Comic Sans MS" panose="030F0702030302020204" pitchFamily="66" charset="0"/>
              </a:rPr>
              <a:t>App: My </a:t>
            </a:r>
            <a:r>
              <a:rPr lang="nb-NO" dirty="0" err="1">
                <a:latin typeface="Comic Sans MS" panose="030F0702030302020204" pitchFamily="66" charset="0"/>
              </a:rPr>
              <a:t>high</a:t>
            </a:r>
            <a:r>
              <a:rPr lang="nb-NO" dirty="0">
                <a:latin typeface="Comic Sans MS" panose="030F0702030302020204" pitchFamily="66" charset="0"/>
              </a:rPr>
              <a:t> </a:t>
            </a:r>
            <a:r>
              <a:rPr lang="nb-NO" dirty="0" err="1">
                <a:latin typeface="Comic Sans MS" panose="030F0702030302020204" pitchFamily="66" charset="0"/>
              </a:rPr>
              <a:t>frequency</a:t>
            </a:r>
            <a:r>
              <a:rPr lang="nb-NO" dirty="0">
                <a:latin typeface="Comic Sans MS" panose="030F0702030302020204" pitchFamily="66" charset="0"/>
              </a:rPr>
              <a:t> words</a:t>
            </a:r>
            <a:endParaRPr lang="en-US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618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5085B-2B83-9D2E-33AC-46F428EA3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7692F1D-7C19-AC3C-E5C6-6FC12178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br>
              <a:rPr lang="nb-NO" sz="3200" b="1" dirty="0">
                <a:latin typeface="Comic Sans MS" panose="030F0702030302020204" pitchFamily="66" charset="0"/>
              </a:rPr>
            </a:br>
            <a:r>
              <a:rPr lang="nb-NO" sz="4900" b="1" dirty="0">
                <a:solidFill>
                  <a:schemeClr val="tx1"/>
                </a:solidFill>
                <a:latin typeface="Comic Sans MS" panose="030F0702030302020204" pitchFamily="66" charset="0"/>
              </a:rPr>
              <a:t>Word Family Street </a:t>
            </a:r>
            <a:br>
              <a:rPr lang="nb-NO" sz="3200" b="1" dirty="0">
                <a:latin typeface="Comic Sans MS" panose="030F0702030302020204" pitchFamily="66" charset="0"/>
              </a:rPr>
            </a:br>
            <a:endParaRPr lang="nb-NO" sz="3200" dirty="0">
              <a:latin typeface="Comic Sans MS" panose="030F0702030302020204" pitchFamily="66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A7E91D-445B-2DEA-BAA6-2151970A6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b-NO" sz="2400" dirty="0">
                <a:latin typeface="Comic Sans MS" panose="030F0702030302020204" pitchFamily="66" charset="0"/>
              </a:rPr>
              <a:t>- </a:t>
            </a:r>
            <a:r>
              <a:rPr lang="nb-NO" sz="2400" dirty="0" err="1">
                <a:latin typeface="Comic Sans MS" panose="030F0702030302020204" pitchFamily="66" charset="0"/>
              </a:rPr>
              <a:t>tion</a:t>
            </a:r>
            <a:r>
              <a:rPr lang="nb-NO" sz="2400" dirty="0">
                <a:latin typeface="Comic Sans MS" panose="030F0702030302020204" pitchFamily="66" charset="0"/>
              </a:rPr>
              <a:t> /-</a:t>
            </a:r>
            <a:r>
              <a:rPr lang="nb-NO" sz="2400" dirty="0" err="1">
                <a:latin typeface="Comic Sans MS" panose="030F0702030302020204" pitchFamily="66" charset="0"/>
              </a:rPr>
              <a:t>sion</a:t>
            </a:r>
            <a:endParaRPr lang="nb-NO" sz="2400" dirty="0">
              <a:latin typeface="Comic Sans MS" panose="030F0702030302020204" pitchFamily="66" charset="0"/>
            </a:endParaRPr>
          </a:p>
          <a:p>
            <a:pPr>
              <a:defRPr/>
            </a:pPr>
            <a:endParaRPr lang="nb-NO" sz="2400" dirty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nb-NO" sz="2400" dirty="0">
                <a:latin typeface="Comic Sans MS" panose="030F0702030302020204" pitchFamily="66" charset="0"/>
              </a:rPr>
              <a:t>-all</a:t>
            </a:r>
          </a:p>
          <a:p>
            <a:pPr>
              <a:defRPr/>
            </a:pPr>
            <a:endParaRPr lang="nb-NO" sz="2400" dirty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nb-NO" sz="2400" dirty="0">
                <a:latin typeface="Comic Sans MS" panose="030F0702030302020204" pitchFamily="66" charset="0"/>
              </a:rPr>
              <a:t>-</a:t>
            </a:r>
            <a:r>
              <a:rPr lang="nb-NO" sz="2400" dirty="0" err="1">
                <a:latin typeface="Comic Sans MS" panose="030F0702030302020204" pitchFamily="66" charset="0"/>
              </a:rPr>
              <a:t>ought</a:t>
            </a:r>
            <a:endParaRPr lang="nb-NO" sz="2400" dirty="0">
              <a:latin typeface="Comic Sans MS" panose="030F0702030302020204" pitchFamily="66" charset="0"/>
            </a:endParaRPr>
          </a:p>
          <a:p>
            <a:pPr>
              <a:defRPr/>
            </a:pPr>
            <a:endParaRPr lang="nb-NO" sz="2400" dirty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nb-NO" sz="2400" dirty="0">
                <a:latin typeface="Comic Sans MS" panose="030F0702030302020204" pitchFamily="66" charset="0"/>
              </a:rPr>
              <a:t>-</a:t>
            </a:r>
            <a:r>
              <a:rPr lang="nb-NO" sz="2400" dirty="0" err="1">
                <a:latin typeface="Comic Sans MS" panose="030F0702030302020204" pitchFamily="66" charset="0"/>
              </a:rPr>
              <a:t>ould</a:t>
            </a:r>
            <a:endParaRPr lang="nb-NO" sz="2400" dirty="0">
              <a:latin typeface="Comic Sans MS" panose="030F0702030302020204" pitchFamily="66" charset="0"/>
            </a:endParaRPr>
          </a:p>
          <a:p>
            <a:pPr>
              <a:defRPr/>
            </a:pPr>
            <a:endParaRPr lang="nb-NO" dirty="0">
              <a:latin typeface="Comic Sans MS" panose="030F0702030302020204" pitchFamily="66" charset="0"/>
            </a:endParaRPr>
          </a:p>
          <a:p>
            <a:pPr>
              <a:defRPr/>
            </a:pPr>
            <a:endParaRPr lang="nb-NO" dirty="0">
              <a:latin typeface="Comic Sans MS" panose="030F0702030302020204" pitchFamily="66" charset="0"/>
            </a:endParaRPr>
          </a:p>
          <a:p>
            <a:pPr>
              <a:defRPr/>
            </a:pPr>
            <a:endParaRPr lang="nb-NO" dirty="0">
              <a:latin typeface="Comic Sans MS" panose="030F0702030302020204" pitchFamily="66" charset="0"/>
            </a:endParaRPr>
          </a:p>
          <a:p>
            <a:pPr>
              <a:defRPr/>
            </a:pPr>
            <a:endParaRPr lang="nb-NO" dirty="0">
              <a:latin typeface="Comic Sans MS" panose="030F0702030302020204" pitchFamily="66" charset="0"/>
            </a:endParaRPr>
          </a:p>
        </p:txBody>
      </p:sp>
      <p:sp>
        <p:nvSpPr>
          <p:cNvPr id="4" name="Likebent trekant 3">
            <a:extLst>
              <a:ext uri="{FF2B5EF4-FFF2-40B4-BE49-F238E27FC236}">
                <a16:creationId xmlns:a16="http://schemas.microsoft.com/office/drawing/2014/main" id="{D771B173-1E68-93CF-DE27-9DD8E13144AA}"/>
              </a:ext>
            </a:extLst>
          </p:cNvPr>
          <p:cNvSpPr/>
          <p:nvPr/>
        </p:nvSpPr>
        <p:spPr bwMode="auto">
          <a:xfrm>
            <a:off x="5591176" y="1989138"/>
            <a:ext cx="1800225" cy="10795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nb-NO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2EC1EA12-6C7F-3B44-D2B4-C222BDF95392}"/>
              </a:ext>
            </a:extLst>
          </p:cNvPr>
          <p:cNvSpPr/>
          <p:nvPr/>
        </p:nvSpPr>
        <p:spPr bwMode="auto">
          <a:xfrm>
            <a:off x="5591176" y="3068638"/>
            <a:ext cx="1800225" cy="165576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65542" name="TekstSylinder 5">
            <a:extLst>
              <a:ext uri="{FF2B5EF4-FFF2-40B4-BE49-F238E27FC236}">
                <a16:creationId xmlns:a16="http://schemas.microsoft.com/office/drawing/2014/main" id="{E08D1F21-8873-1078-64F1-649728503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4564" y="2708275"/>
            <a:ext cx="935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D0920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1pPr>
            <a:lvl2pPr marL="742950" indent="-285750">
              <a:spcBef>
                <a:spcPct val="20000"/>
              </a:spcBef>
              <a:buClr>
                <a:srgbClr val="CD0920"/>
              </a:buClr>
              <a:buChar char="–"/>
              <a:defRPr sz="20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2pPr>
            <a:lvl3pPr marL="1143000" indent="-228600">
              <a:spcBef>
                <a:spcPct val="20000"/>
              </a:spcBef>
              <a:buClr>
                <a:srgbClr val="CD0920"/>
              </a:buClr>
              <a:buFont typeface="Arial" pitchFamily="34" charset="0"/>
              <a:buChar char="•"/>
              <a:defRPr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3pPr>
            <a:lvl4pPr marL="1600200" indent="-228600">
              <a:spcBef>
                <a:spcPct val="20000"/>
              </a:spcBef>
              <a:buClr>
                <a:srgbClr val="CD0920"/>
              </a:buClr>
              <a:buChar char="–"/>
              <a:defRPr sz="16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nb-NO" altLang="nb-NO" sz="1800" b="1" dirty="0">
                <a:solidFill>
                  <a:schemeClr val="bg1"/>
                </a:solidFill>
                <a:latin typeface="Comic Sans MS" panose="030F0702030302020204" pitchFamily="66" charset="0"/>
                <a:cs typeface="ヒラギノ角ゴ Pro W3"/>
              </a:rPr>
              <a:t>-</a:t>
            </a:r>
            <a:r>
              <a:rPr lang="nb-NO" altLang="nb-NO" sz="1800" b="1" dirty="0" err="1">
                <a:solidFill>
                  <a:schemeClr val="bg1"/>
                </a:solidFill>
                <a:latin typeface="Comic Sans MS" panose="030F0702030302020204" pitchFamily="66" charset="0"/>
                <a:cs typeface="ヒラギノ角ゴ Pro W3"/>
              </a:rPr>
              <a:t>tion</a:t>
            </a:r>
            <a:endParaRPr lang="nb-NO" altLang="nb-NO" sz="1800" b="1" dirty="0">
              <a:solidFill>
                <a:schemeClr val="bg1"/>
              </a:solidFill>
              <a:latin typeface="Comic Sans MS" panose="030F0702030302020204" pitchFamily="66" charset="0"/>
              <a:cs typeface="ヒラギノ角ゴ Pro W3"/>
            </a:endParaRPr>
          </a:p>
        </p:txBody>
      </p:sp>
      <p:sp>
        <p:nvSpPr>
          <p:cNvPr id="65543" name="TekstSylinder 6">
            <a:extLst>
              <a:ext uri="{FF2B5EF4-FFF2-40B4-BE49-F238E27FC236}">
                <a16:creationId xmlns:a16="http://schemas.microsoft.com/office/drawing/2014/main" id="{EAA75645-D094-438C-6410-3F5A48CC9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9" y="3357564"/>
            <a:ext cx="15843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D0920"/>
              </a:buClr>
              <a:buFont typeface="Wingdings" pitchFamily="2" charset="2"/>
              <a:buChar char="§"/>
              <a:defRPr sz="24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1pPr>
            <a:lvl2pPr marL="742950" indent="-285750">
              <a:spcBef>
                <a:spcPct val="20000"/>
              </a:spcBef>
              <a:buClr>
                <a:srgbClr val="CD0920"/>
              </a:buClr>
              <a:buChar char="–"/>
              <a:defRPr sz="20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2pPr>
            <a:lvl3pPr marL="1143000" indent="-228600">
              <a:spcBef>
                <a:spcPct val="20000"/>
              </a:spcBef>
              <a:buClr>
                <a:srgbClr val="CD0920"/>
              </a:buClr>
              <a:buFont typeface="Arial" pitchFamily="34" charset="0"/>
              <a:buChar char="•"/>
              <a:defRPr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3pPr>
            <a:lvl4pPr marL="1600200" indent="-228600">
              <a:spcBef>
                <a:spcPct val="20000"/>
              </a:spcBef>
              <a:buClr>
                <a:srgbClr val="CD0920"/>
              </a:buClr>
              <a:buChar char="–"/>
              <a:defRPr sz="16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Arial MT"/>
                <a:ea typeface="ヒラギノ角ゴ Pro W3"/>
                <a:cs typeface="Arial MT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nb-NO" altLang="nb-NO" sz="1800" b="1" dirty="0" err="1">
                <a:solidFill>
                  <a:schemeClr val="bg1"/>
                </a:solidFill>
                <a:latin typeface="Comic Sans MS" panose="030F0702030302020204" pitchFamily="66" charset="0"/>
                <a:cs typeface="ヒラギノ角ゴ Pro W3"/>
              </a:rPr>
              <a:t>station</a:t>
            </a:r>
            <a:endParaRPr lang="nb-NO" altLang="nb-NO" sz="1800" b="1" dirty="0">
              <a:solidFill>
                <a:schemeClr val="bg1"/>
              </a:solidFill>
              <a:latin typeface="Comic Sans MS" panose="030F0702030302020204" pitchFamily="66" charset="0"/>
              <a:cs typeface="ヒラギノ角ゴ Pro W3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nb-NO" altLang="nb-NO" sz="1800" b="1" dirty="0" err="1">
                <a:solidFill>
                  <a:schemeClr val="bg1"/>
                </a:solidFill>
                <a:latin typeface="Comic Sans MS" panose="030F0702030302020204" pitchFamily="66" charset="0"/>
                <a:cs typeface="ヒラギノ角ゴ Pro W3"/>
              </a:rPr>
              <a:t>question</a:t>
            </a:r>
            <a:endParaRPr lang="nb-NO" altLang="nb-NO" sz="1800" b="1" dirty="0">
              <a:solidFill>
                <a:schemeClr val="bg1"/>
              </a:solidFill>
              <a:latin typeface="Comic Sans MS" panose="030F0702030302020204" pitchFamily="66" charset="0"/>
              <a:cs typeface="ヒラギノ角ゴ Pro W3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nb-NO" altLang="nb-NO" sz="1800" b="1" dirty="0" err="1">
                <a:solidFill>
                  <a:schemeClr val="bg1"/>
                </a:solidFill>
                <a:latin typeface="Comic Sans MS" panose="030F0702030302020204" pitchFamily="66" charset="0"/>
                <a:cs typeface="ヒラギノ角ゴ Pro W3"/>
              </a:rPr>
              <a:t>imagination</a:t>
            </a:r>
            <a:endParaRPr lang="nb-NO" altLang="nb-NO" sz="1800" b="1" dirty="0">
              <a:solidFill>
                <a:schemeClr val="bg1"/>
              </a:solidFill>
              <a:latin typeface="Comic Sans MS" panose="030F0702030302020204" pitchFamily="66" charset="0"/>
              <a:cs typeface="ヒラギノ角ゴ Pro W3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1800" dirty="0">
              <a:solidFill>
                <a:schemeClr val="tx1"/>
              </a:solidFill>
              <a:latin typeface="Arial" pitchFamily="34" charset="0"/>
              <a:cs typeface="ヒラギノ角ゴ Pro W3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nb-NO" altLang="nb-NO" sz="1800" dirty="0">
              <a:solidFill>
                <a:schemeClr val="tx1"/>
              </a:solidFill>
              <a:latin typeface="Arial" pitchFamily="34" charset="0"/>
              <a:cs typeface="ヒラギノ角ゴ Pro W3"/>
            </a:endParaRPr>
          </a:p>
        </p:txBody>
      </p:sp>
      <p:sp>
        <p:nvSpPr>
          <p:cNvPr id="7" name="Likebent trekant 6">
            <a:extLst>
              <a:ext uri="{FF2B5EF4-FFF2-40B4-BE49-F238E27FC236}">
                <a16:creationId xmlns:a16="http://schemas.microsoft.com/office/drawing/2014/main" id="{B97A8D6C-3A58-B768-E735-0F76D859B386}"/>
              </a:ext>
            </a:extLst>
          </p:cNvPr>
          <p:cNvSpPr/>
          <p:nvPr/>
        </p:nvSpPr>
        <p:spPr bwMode="auto">
          <a:xfrm>
            <a:off x="7630298" y="1989138"/>
            <a:ext cx="1800225" cy="1079500"/>
          </a:xfrm>
          <a:prstGeom prst="triangle">
            <a:avLst/>
          </a:prstGeom>
          <a:solidFill>
            <a:schemeClr val="accent4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F9C9875-936E-1454-95B7-388475E5D175}"/>
              </a:ext>
            </a:extLst>
          </p:cNvPr>
          <p:cNvSpPr/>
          <p:nvPr/>
        </p:nvSpPr>
        <p:spPr bwMode="auto">
          <a:xfrm>
            <a:off x="7630297" y="3078163"/>
            <a:ext cx="1800225" cy="16557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 sz="24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1B70AB6-C95D-FF31-F39A-55ADAE649E6B}"/>
              </a:ext>
            </a:extLst>
          </p:cNvPr>
          <p:cNvSpPr txBox="1"/>
          <p:nvPr/>
        </p:nvSpPr>
        <p:spPr>
          <a:xfrm>
            <a:off x="8357030" y="2586681"/>
            <a:ext cx="57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-all</a:t>
            </a:r>
          </a:p>
        </p:txBody>
      </p:sp>
    </p:spTree>
    <p:extLst>
      <p:ext uri="{BB962C8B-B14F-4D97-AF65-F5344CB8AC3E}">
        <p14:creationId xmlns:p14="http://schemas.microsoft.com/office/powerpoint/2010/main" val="33960301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288BCC2-9624-8146-A92B-F1CF61538E0B}"/>
              </a:ext>
            </a:extLst>
          </p:cNvPr>
          <p:cNvSpPr/>
          <p:nvPr/>
        </p:nvSpPr>
        <p:spPr>
          <a:xfrm>
            <a:off x="0" y="0"/>
            <a:ext cx="4176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A335306C-B779-404C-989C-C34340912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74693" y="923115"/>
            <a:ext cx="2823011" cy="2855459"/>
          </a:xfrm>
          <a:prstGeom prst="rect">
            <a:avLst/>
          </a:prstGeom>
        </p:spPr>
      </p:pic>
      <p:pic>
        <p:nvPicPr>
          <p:cNvPr id="4" name="Bilde 3" descr="ight words">
            <a:hlinkClick r:id="rId5"/>
            <a:extLst>
              <a:ext uri="{FF2B5EF4-FFF2-40B4-BE49-F238E27FC236}">
                <a16:creationId xmlns:a16="http://schemas.microsoft.com/office/drawing/2014/main" id="{9EBE9927-201C-F2B4-F7A0-68370222CD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2247" y="68261"/>
            <a:ext cx="5041106" cy="67214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A8796572-136F-7602-E8C6-CB6FD00C1745}"/>
              </a:ext>
            </a:extLst>
          </p:cNvPr>
          <p:cNvSpPr txBox="1"/>
          <p:nvPr/>
        </p:nvSpPr>
        <p:spPr>
          <a:xfrm>
            <a:off x="598516" y="1039091"/>
            <a:ext cx="23275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Gratis printout</a:t>
            </a:r>
          </a:p>
          <a:p>
            <a:r>
              <a:rPr lang="en-GB" sz="1600" dirty="0">
                <a:solidFill>
                  <a:schemeClr val="bg1"/>
                </a:solidFill>
              </a:rPr>
              <a:t>Myeducationstuff.com</a:t>
            </a:r>
          </a:p>
          <a:p>
            <a:endParaRPr lang="en-GB" sz="1600" dirty="0">
              <a:solidFill>
                <a:schemeClr val="bg1"/>
              </a:solidFill>
            </a:endParaRPr>
          </a:p>
          <a:p>
            <a:r>
              <a:rPr lang="en-GB" sz="1600" dirty="0" err="1">
                <a:solidFill>
                  <a:schemeClr val="bg1"/>
                </a:solidFill>
              </a:rPr>
              <a:t>Søkeord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eksemple</a:t>
            </a:r>
            <a:r>
              <a:rPr lang="en-GB" sz="1600" dirty="0">
                <a:solidFill>
                  <a:schemeClr val="bg1"/>
                </a:solidFill>
              </a:rPr>
              <a:t>: words with long </a:t>
            </a:r>
            <a:r>
              <a:rPr lang="en-GB" sz="1600" dirty="0" err="1">
                <a:solidFill>
                  <a:schemeClr val="bg1"/>
                </a:solidFill>
              </a:rPr>
              <a:t>i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75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6A40E1-1C2D-4445-95C8-9985E220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nn-NO" sz="4400" dirty="0">
                <a:latin typeface="Comic Sans MS" panose="030F0702030302020204" pitchFamily="66" charset="0"/>
              </a:rPr>
              <a:t> </a:t>
            </a:r>
            <a:br>
              <a:rPr lang="nn-NO" sz="4400" dirty="0">
                <a:latin typeface="Comic Sans MS" panose="030F0702030302020204" pitchFamily="66" charset="0"/>
              </a:rPr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EFE90C-1604-BF47-BDDF-EC02DF5DA3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69294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altLang="nb-NO" b="1" dirty="0">
              <a:latin typeface="Comic Sans MS" panose="030F0702030302020204" pitchFamily="66" charset="0"/>
            </a:endParaRPr>
          </a:p>
          <a:p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AEDF55A-B1C9-2599-437E-F7B3933BA93D}"/>
              </a:ext>
            </a:extLst>
          </p:cNvPr>
          <p:cNvSpPr txBox="1"/>
          <p:nvPr/>
        </p:nvSpPr>
        <p:spPr>
          <a:xfrm>
            <a:off x="8420793" y="2152996"/>
            <a:ext cx="31255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latin typeface="Comic Sans MS" panose="030F0702030302020204" pitchFamily="66" charset="0"/>
              </a:rPr>
              <a:t>Hva</a:t>
            </a:r>
            <a:r>
              <a:rPr lang="en-GB" sz="3600" dirty="0">
                <a:latin typeface="Comic Sans MS" panose="030F0702030302020204" pitchFamily="66" charset="0"/>
              </a:rPr>
              <a:t> </a:t>
            </a:r>
            <a:r>
              <a:rPr lang="en-GB" sz="3600" dirty="0" err="1">
                <a:latin typeface="Comic Sans MS" panose="030F0702030302020204" pitchFamily="66" charset="0"/>
              </a:rPr>
              <a:t>kjennetegner</a:t>
            </a:r>
            <a:r>
              <a:rPr lang="en-GB" sz="3600" dirty="0">
                <a:latin typeface="Comic Sans MS" panose="030F0702030302020204" pitchFamily="66" charset="0"/>
              </a:rPr>
              <a:t> </a:t>
            </a:r>
            <a:r>
              <a:rPr lang="en-GB" sz="3600" dirty="0" err="1">
                <a:latin typeface="Comic Sans MS" panose="030F0702030302020204" pitchFamily="66" charset="0"/>
              </a:rPr>
              <a:t>gode</a:t>
            </a:r>
            <a:r>
              <a:rPr lang="en-GB" sz="3600" dirty="0">
                <a:latin typeface="Comic Sans MS" panose="030F0702030302020204" pitchFamily="66" charset="0"/>
              </a:rPr>
              <a:t> </a:t>
            </a:r>
            <a:r>
              <a:rPr lang="en-GB" sz="3600" dirty="0" err="1">
                <a:latin typeface="Comic Sans MS" panose="030F0702030302020204" pitchFamily="66" charset="0"/>
              </a:rPr>
              <a:t>lesere</a:t>
            </a:r>
            <a:r>
              <a:rPr lang="en-GB" sz="3600" dirty="0">
                <a:latin typeface="Comic Sans MS" panose="030F0702030302020204" pitchFamily="66" charset="0"/>
              </a:rPr>
              <a:t> </a:t>
            </a:r>
            <a:br>
              <a:rPr lang="en-GB" sz="3600" dirty="0">
                <a:latin typeface="Comic Sans MS" panose="030F0702030302020204" pitchFamily="66" charset="0"/>
              </a:rPr>
            </a:br>
            <a:r>
              <a:rPr lang="en-GB" sz="3600" dirty="0">
                <a:latin typeface="Comic Sans MS" panose="030F0702030302020204" pitchFamily="66" charset="0"/>
              </a:rPr>
              <a:t>og de </a:t>
            </a:r>
            <a:r>
              <a:rPr lang="en-GB" sz="3600" dirty="0" err="1">
                <a:latin typeface="Comic Sans MS" panose="030F0702030302020204" pitchFamily="66" charset="0"/>
              </a:rPr>
              <a:t>som</a:t>
            </a:r>
            <a:r>
              <a:rPr lang="en-GB" sz="3600" dirty="0">
                <a:latin typeface="Comic Sans MS" panose="030F0702030302020204" pitchFamily="66" charset="0"/>
              </a:rPr>
              <a:t> </a:t>
            </a:r>
            <a:r>
              <a:rPr lang="en-GB" sz="3600" dirty="0" err="1">
                <a:latin typeface="Comic Sans MS" panose="030F0702030302020204" pitchFamily="66" charset="0"/>
              </a:rPr>
              <a:t>sliter</a:t>
            </a:r>
            <a:r>
              <a:rPr lang="en-GB" sz="3600" dirty="0">
                <a:latin typeface="Comic Sans MS" panose="030F0702030302020204" pitchFamily="66" charset="0"/>
              </a:rPr>
              <a:t>?</a:t>
            </a:r>
            <a:endParaRPr lang="en-GB" sz="36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6532DBA3-6559-8C87-2B4E-A0CF0F0A0E94}"/>
              </a:ext>
            </a:extLst>
          </p:cNvPr>
          <p:cNvSpPr txBox="1"/>
          <p:nvPr/>
        </p:nvSpPr>
        <p:spPr>
          <a:xfrm>
            <a:off x="645622" y="1205345"/>
            <a:ext cx="38266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omic Sans MS" panose="030F0702030302020204" pitchFamily="66" charset="0"/>
              </a:rPr>
              <a:t>snakker</a:t>
            </a:r>
            <a:r>
              <a:rPr lang="en-GB" sz="2400" dirty="0">
                <a:latin typeface="Comic Sans MS" panose="030F0702030302020204" pitchFamily="66" charset="0"/>
              </a:rPr>
              <a:t> og </a:t>
            </a:r>
            <a:r>
              <a:rPr lang="en-GB" sz="2400" dirty="0" err="1">
                <a:latin typeface="Comic Sans MS" panose="030F0702030302020204" pitchFamily="66" charset="0"/>
              </a:rPr>
              <a:t>leser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atin typeface="Comic Sans MS" panose="030F0702030302020204" pitchFamily="66" charset="0"/>
              </a:rPr>
              <a:t>mye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omic Sans MS" panose="030F0702030302020204" pitchFamily="66" charset="0"/>
              </a:rPr>
              <a:t>knekker</a:t>
            </a:r>
            <a:r>
              <a:rPr lang="en-GB" sz="2400" dirty="0">
                <a:latin typeface="Comic Sans MS" panose="030F0702030302020204" pitchFamily="66" charset="0"/>
              </a:rPr>
              <a:t> den </a:t>
            </a:r>
            <a:r>
              <a:rPr lang="en-GB" sz="2400" dirty="0" err="1">
                <a:latin typeface="Comic Sans MS" panose="030F0702030302020204" pitchFamily="66" charset="0"/>
              </a:rPr>
              <a:t>engelske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atin typeface="Comic Sans MS" panose="030F0702030302020204" pitchFamily="66" charset="0"/>
              </a:rPr>
              <a:t>lesekoden</a:t>
            </a:r>
            <a:r>
              <a:rPr lang="en-GB" sz="2400" dirty="0">
                <a:latin typeface="Comic Sans MS" panose="030F0702030302020204" pitchFamily="66" charset="0"/>
              </a:rPr>
              <a:t> intuitive men </a:t>
            </a:r>
            <a:r>
              <a:rPr lang="en-GB" sz="2400" dirty="0" err="1">
                <a:latin typeface="Comic Sans MS" panose="030F0702030302020204" pitchFamily="66" charset="0"/>
              </a:rPr>
              <a:t>trenger</a:t>
            </a:r>
            <a:r>
              <a:rPr lang="en-GB" sz="2400" dirty="0">
                <a:latin typeface="Comic Sans MS" panose="030F0702030302020204" pitchFamily="66" charset="0"/>
              </a:rPr>
              <a:t> </a:t>
            </a:r>
            <a:r>
              <a:rPr lang="en-GB" sz="2400" dirty="0" err="1">
                <a:latin typeface="Comic Sans MS" panose="030F0702030302020204" pitchFamily="66" charset="0"/>
              </a:rPr>
              <a:t>bevisstgjøring</a:t>
            </a:r>
            <a:endParaRPr lang="en-GB" sz="24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omic Sans MS" panose="030F0702030302020204" pitchFamily="66" charset="0"/>
              </a:rPr>
              <a:t>er metakognitive: bevisst valg av en strategi fra et utvalg av flere, basert på egne preferanser, formål og effektivitet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0C71122-7A46-66BA-3908-3F6FC8C0945D}"/>
              </a:ext>
            </a:extLst>
          </p:cNvPr>
          <p:cNvSpPr txBox="1"/>
          <p:nvPr/>
        </p:nvSpPr>
        <p:spPr>
          <a:xfrm>
            <a:off x="4594168" y="3537991"/>
            <a:ext cx="33860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Comic Sans MS" panose="030F0702030302020204" pitchFamily="66" charset="0"/>
              </a:rPr>
              <a:t>snakker</a:t>
            </a:r>
            <a:r>
              <a:rPr lang="en-GB" sz="2400" dirty="0">
                <a:latin typeface="Comic Sans MS" panose="030F0702030302020204" pitchFamily="66" charset="0"/>
              </a:rPr>
              <a:t> og </a:t>
            </a:r>
            <a:r>
              <a:rPr lang="en-GB" sz="2400" dirty="0" err="1">
                <a:latin typeface="Comic Sans MS" panose="030F0702030302020204" pitchFamily="66" charset="0"/>
              </a:rPr>
              <a:t>leser</a:t>
            </a:r>
            <a:r>
              <a:rPr lang="en-GB" sz="2400" dirty="0">
                <a:latin typeface="Comic Sans MS" panose="030F0702030302020204" pitchFamily="66" charset="0"/>
              </a:rPr>
              <a:t> lite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omic Sans MS" panose="030F0702030302020204" pitchFamily="66" charset="0"/>
              </a:rPr>
              <a:t>har færre strategier enn andre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omic Sans MS" panose="030F0702030302020204" pitchFamily="66" charset="0"/>
              </a:rPr>
              <a:t>vil trenge hjelp å knekke lesekoden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83342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31571B2-2F05-7DAE-4A23-AB742BB3FAB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721790" y="823866"/>
            <a:ext cx="6219731" cy="5402310"/>
          </a:xfrm>
        </p:spPr>
        <p:txBody>
          <a:bodyPr>
            <a:normAutofit fontScale="77500" lnSpcReduction="20000"/>
          </a:bodyPr>
          <a:lstStyle/>
          <a:p>
            <a:r>
              <a:rPr lang="nb-NO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Systematisk undervisning og stasjonsundervisningen</a:t>
            </a:r>
          </a:p>
          <a:p>
            <a:endParaRPr lang="nb-NO" sz="31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nb-NO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Små drypp. Samle ord på English Wall.</a:t>
            </a:r>
          </a:p>
          <a:p>
            <a:endParaRPr lang="nb-NO" sz="31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nb-NO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 Fellesskriving.</a:t>
            </a:r>
          </a:p>
          <a:p>
            <a:endParaRPr lang="nb-NO" sz="31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nb-NO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Lesekurs</a:t>
            </a:r>
          </a:p>
          <a:p>
            <a:endParaRPr lang="nb-NO" sz="31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nb-NO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Velg selv. «R</a:t>
            </a:r>
            <a:r>
              <a:rPr lang="nb-NO" sz="3100" i="1" dirty="0">
                <a:solidFill>
                  <a:schemeClr val="tx1"/>
                </a:solidFill>
                <a:latin typeface="Comic Sans MS" panose="030F0702030302020204" pitchFamily="66" charset="0"/>
              </a:rPr>
              <a:t>eading for </a:t>
            </a:r>
            <a:r>
              <a:rPr lang="nb-NO" sz="31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pleasure</a:t>
            </a:r>
            <a:r>
              <a:rPr lang="nb-NO" sz="3100" i="1" dirty="0">
                <a:solidFill>
                  <a:schemeClr val="tx1"/>
                </a:solidFill>
                <a:latin typeface="Comic Sans MS" panose="030F0702030302020204" pitchFamily="66" charset="0"/>
              </a:rPr>
              <a:t>» </a:t>
            </a:r>
            <a:r>
              <a:rPr lang="nb-NO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og «</a:t>
            </a:r>
            <a:r>
              <a:rPr lang="nb-NO" sz="31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</a:t>
            </a:r>
            <a:r>
              <a:rPr lang="nb-NO" sz="31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xtensive</a:t>
            </a:r>
            <a:r>
              <a:rPr lang="nb-NO" sz="31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sz="31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reading</a:t>
            </a:r>
            <a:r>
              <a:rPr lang="nb-NO" sz="3100" i="1" dirty="0">
                <a:solidFill>
                  <a:schemeClr val="tx1"/>
                </a:solidFill>
                <a:latin typeface="Comic Sans MS" panose="030F0702030302020204" pitchFamily="66" charset="0"/>
              </a:rPr>
              <a:t>».</a:t>
            </a:r>
          </a:p>
          <a:p>
            <a:endParaRPr lang="nb-NO" sz="3100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nb-NO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Hva har du lest? Formidler til andre. </a:t>
            </a:r>
            <a:endParaRPr lang="en-GB" dirty="0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C95C2E8B-6B46-E664-6C7D-1C4E147C93C6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633770" y="636588"/>
            <a:ext cx="5088020" cy="26749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3200" b="1" dirty="0">
                <a:latin typeface="Comic Sans MS" panose="030F0702030302020204" pitchFamily="66" charset="0"/>
              </a:rPr>
              <a:t>Organisering</a:t>
            </a:r>
          </a:p>
          <a:p>
            <a:pPr marL="0" indent="0">
              <a:buNone/>
            </a:pPr>
            <a:endParaRPr lang="nb-NO" sz="32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nb-NO" sz="3200" b="1" dirty="0">
                <a:latin typeface="Comic Sans MS" panose="030F0702030302020204" pitchFamily="66" charset="0"/>
              </a:rPr>
              <a:t>Ulike arbeidsmåter</a:t>
            </a:r>
            <a:endParaRPr lang="en-GB" sz="3200" b="1" dirty="0"/>
          </a:p>
        </p:txBody>
      </p:sp>
      <p:pic>
        <p:nvPicPr>
          <p:cNvPr id="5" name="Bilde 4" descr="Et bilde som inneholder gress, utendørs, person, gutt&#10;&#10;Automatisk generert beskrivelse">
            <a:extLst>
              <a:ext uri="{FF2B5EF4-FFF2-40B4-BE49-F238E27FC236}">
                <a16:creationId xmlns:a16="http://schemas.microsoft.com/office/drawing/2014/main" id="{9A7D7536-4355-FB72-893B-B1587B373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3771" y="3546476"/>
            <a:ext cx="3880156" cy="291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458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84CEB-80D3-D2FC-1E02-4ED1AAC37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Slide Number">
            <a:extLst>
              <a:ext uri="{FF2B5EF4-FFF2-40B4-BE49-F238E27FC236}">
                <a16:creationId xmlns:a16="http://schemas.microsoft.com/office/drawing/2014/main" id="{0C642D5F-C5BA-CC8F-4415-85E22E9D363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341754" y="6351289"/>
            <a:ext cx="84045" cy="1651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59</a:t>
            </a:fld>
            <a:endParaRPr/>
          </a:p>
        </p:txBody>
      </p:sp>
      <p:sp>
        <p:nvSpPr>
          <p:cNvPr id="2347" name="Litt mer utdypende tekst her…">
            <a:extLst>
              <a:ext uri="{FF2B5EF4-FFF2-40B4-BE49-F238E27FC236}">
                <a16:creationId xmlns:a16="http://schemas.microsoft.com/office/drawing/2014/main" id="{F76B2D35-7BC4-1850-0C16-5355C96867CC}"/>
              </a:ext>
            </a:extLst>
          </p:cNvPr>
          <p:cNvSpPr txBox="1"/>
          <p:nvPr/>
        </p:nvSpPr>
        <p:spPr>
          <a:xfrm>
            <a:off x="298449" y="2837793"/>
            <a:ext cx="5732926" cy="369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lnSpc>
                <a:spcPct val="150000"/>
              </a:lnSpc>
              <a:defRPr sz="2200">
                <a:solidFill>
                  <a:srgbClr val="6A6E77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lang="nb-NO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348" name="Skriv en velkomsttekst her kanskje?">
            <a:extLst>
              <a:ext uri="{FF2B5EF4-FFF2-40B4-BE49-F238E27FC236}">
                <a16:creationId xmlns:a16="http://schemas.microsoft.com/office/drawing/2014/main" id="{51AD25A8-F8B9-A53E-02FE-6C1C72767067}"/>
              </a:ext>
            </a:extLst>
          </p:cNvPr>
          <p:cNvSpPr txBox="1"/>
          <p:nvPr/>
        </p:nvSpPr>
        <p:spPr>
          <a:xfrm>
            <a:off x="766332" y="2063750"/>
            <a:ext cx="4753019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7000" b="1">
                <a:solidFill>
                  <a:srgbClr val="2C2E3C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endParaRPr lang="nb-NO" sz="4000" dirty="0">
              <a:latin typeface="Comic Sans MS" panose="030F0702030302020204" pitchFamily="66" charset="0"/>
            </a:endParaRPr>
          </a:p>
        </p:txBody>
      </p:sp>
      <p:graphicFrame>
        <p:nvGraphicFramePr>
          <p:cNvPr id="2" name="Plassholder for innhold 3">
            <a:extLst>
              <a:ext uri="{FF2B5EF4-FFF2-40B4-BE49-F238E27FC236}">
                <a16:creationId xmlns:a16="http://schemas.microsoft.com/office/drawing/2014/main" id="{C9B41141-547C-0A82-97B6-CE799FEDA1E1}"/>
              </a:ext>
            </a:extLst>
          </p:cNvPr>
          <p:cNvGraphicFramePr>
            <a:graphicFrameLocks/>
          </p:cNvGraphicFramePr>
          <p:nvPr/>
        </p:nvGraphicFramePr>
        <p:xfrm>
          <a:off x="1598141" y="1600201"/>
          <a:ext cx="8612659" cy="4516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91A09C7E-9860-6D8B-2D4D-55F74D44A6D9}"/>
              </a:ext>
            </a:extLst>
          </p:cNvPr>
          <p:cNvSpPr txBox="1"/>
          <p:nvPr/>
        </p:nvSpPr>
        <p:spPr>
          <a:xfrm>
            <a:off x="1161535" y="741404"/>
            <a:ext cx="923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altLang="nb-NO" sz="3200" b="1" dirty="0">
                <a:latin typeface="Comic Sans MS" panose="030F0702030302020204" pitchFamily="66" charset="0"/>
              </a:rPr>
              <a:t>Differensiering</a:t>
            </a:r>
            <a:br>
              <a:rPr lang="nb-NO" altLang="nb-NO" sz="2800" b="1" dirty="0">
                <a:latin typeface="Comic Sans MS" panose="030F0702030302020204" pitchFamily="66" charset="0"/>
              </a:rPr>
            </a:br>
            <a:r>
              <a:rPr lang="nb-NO" altLang="nb-NO" sz="2400" b="1" dirty="0">
                <a:latin typeface="Comic Sans MS" panose="030F0702030302020204" pitchFamily="66" charset="0"/>
              </a:rPr>
              <a:t>Den samme teksten - ulike leseopplevelser og produkter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3972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F6E837B8-A436-9AFB-2188-E5D8EC9F5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Hva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sier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forskningen</a:t>
            </a:r>
            <a: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br>
              <a:rPr lang="en-GB" sz="28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sz="2800" b="1" dirty="0">
                <a:latin typeface="Comic Sans MS" panose="030F0702030302020204" pitchFamily="66" charset="0"/>
              </a:rPr>
              <a:t>Skal vi </a:t>
            </a:r>
            <a:r>
              <a:rPr lang="en-GB" sz="2800" b="1" dirty="0" err="1">
                <a:latin typeface="Comic Sans MS" panose="030F0702030302020204" pitchFamily="66" charset="0"/>
              </a:rPr>
              <a:t>bruke</a:t>
            </a:r>
            <a:r>
              <a:rPr lang="en-GB" sz="2800" b="1" dirty="0">
                <a:latin typeface="Comic Sans MS" panose="030F0702030302020204" pitchFamily="66" charset="0"/>
              </a:rPr>
              <a:t> </a:t>
            </a:r>
            <a:r>
              <a:rPr lang="en-GB" sz="2800" b="1" dirty="0" err="1">
                <a:latin typeface="Comic Sans MS" panose="030F0702030302020204" pitchFamily="66" charset="0"/>
              </a:rPr>
              <a:t>digitale</a:t>
            </a:r>
            <a:r>
              <a:rPr lang="en-GB" sz="2800" b="1" dirty="0">
                <a:latin typeface="Comic Sans MS" panose="030F0702030302020204" pitchFamily="66" charset="0"/>
              </a:rPr>
              <a:t> </a:t>
            </a:r>
            <a:r>
              <a:rPr lang="en-GB" sz="2800" b="1" dirty="0" err="1">
                <a:latin typeface="Comic Sans MS" panose="030F0702030302020204" pitchFamily="66" charset="0"/>
              </a:rPr>
              <a:t>tekster</a:t>
            </a:r>
            <a:r>
              <a:rPr lang="en-GB" sz="2800" b="1" dirty="0">
                <a:latin typeface="Comic Sans MS" panose="030F0702030302020204" pitchFamily="66" charset="0"/>
              </a:rPr>
              <a:t> </a:t>
            </a:r>
            <a:br>
              <a:rPr lang="en-GB" sz="2800" b="1" dirty="0">
                <a:latin typeface="Comic Sans MS" panose="030F0702030302020204" pitchFamily="66" charset="0"/>
              </a:rPr>
            </a:br>
            <a:r>
              <a:rPr lang="en-GB" sz="2800" b="1" dirty="0" err="1">
                <a:latin typeface="Comic Sans MS" panose="030F0702030302020204" pitchFamily="66" charset="0"/>
              </a:rPr>
              <a:t>eller</a:t>
            </a:r>
            <a:r>
              <a:rPr lang="en-GB" sz="2800" b="1" dirty="0">
                <a:latin typeface="Comic Sans MS" panose="030F0702030302020204" pitchFamily="66" charset="0"/>
              </a:rPr>
              <a:t> </a:t>
            </a:r>
            <a:r>
              <a:rPr lang="en-GB" sz="2800" b="1" dirty="0" err="1">
                <a:latin typeface="Comic Sans MS" panose="030F0702030302020204" pitchFamily="66" charset="0"/>
              </a:rPr>
              <a:t>papirbaserte</a:t>
            </a:r>
            <a:r>
              <a:rPr lang="en-GB" sz="2800" b="1" dirty="0">
                <a:latin typeface="Comic Sans MS" panose="030F0702030302020204" pitchFamily="66" charset="0"/>
              </a:rPr>
              <a:t> </a:t>
            </a:r>
            <a:r>
              <a:rPr lang="en-GB" sz="2800" b="1" dirty="0" err="1">
                <a:latin typeface="Comic Sans MS" panose="030F0702030302020204" pitchFamily="66" charset="0"/>
              </a:rPr>
              <a:t>tekster</a:t>
            </a:r>
            <a:r>
              <a:rPr lang="en-GB" sz="2800" b="1" dirty="0">
                <a:latin typeface="Comic Sans MS" panose="030F0702030302020204" pitchFamily="66" charset="0"/>
              </a:rPr>
              <a:t>?</a:t>
            </a:r>
            <a:endParaRPr lang="en-GB" sz="2800" b="1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05462078-C755-1E40-7677-D8F5DA6EF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sz="2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Papirbasert lesing gir bedre forståelsesresultater enn digital-basert lesing.</a:t>
            </a:r>
          </a:p>
          <a:p>
            <a:endParaRPr lang="nb-NO" sz="2400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b-NO" sz="2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Eksekutive funksjoner er ikke fullt utviklet hos barn.</a:t>
            </a:r>
          </a:p>
          <a:p>
            <a:endParaRPr lang="nb-NO" sz="2400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b-NO" sz="2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Øyebevegelser. Dybdelesing </a:t>
            </a:r>
            <a:r>
              <a:rPr lang="nb-NO" sz="2400" kern="100" dirty="0" err="1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vs</a:t>
            </a:r>
            <a:r>
              <a:rPr lang="nb-NO" sz="2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 hyperlesing.</a:t>
            </a:r>
          </a:p>
          <a:p>
            <a:endParaRPr lang="nb-NO" sz="2400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nb-NO" sz="2400" kern="100" dirty="0"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«D</a:t>
            </a:r>
            <a:r>
              <a:rPr lang="nb-NO" sz="24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igital-basert lesing kan hindre lesere i å dra full nytte av sine leseforståelsesevner og hindre barn i å utvikle disse ferdighetene i utgangspunktet».</a:t>
            </a:r>
          </a:p>
          <a:p>
            <a:endParaRPr lang="nb-NO" sz="2400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GB" sz="18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Don't Throw Away Your Printed Books. </a:t>
            </a:r>
            <a:r>
              <a:rPr lang="en-GB" sz="18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Delgado </a:t>
            </a:r>
            <a:r>
              <a:rPr lang="en-GB" sz="1800" kern="100" dirty="0" err="1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m.fl</a:t>
            </a:r>
            <a:r>
              <a:rPr lang="en-GB" sz="1800" kern="100" dirty="0">
                <a:effectLst/>
                <a:latin typeface="Comic Sans MS" panose="030F0702030302020204" pitchFamily="66" charset="0"/>
                <a:ea typeface="Aptos" panose="020B0004020202020204" pitchFamily="34" charset="0"/>
                <a:cs typeface="Arial" panose="020B0604020202020204" pitchFamily="34" charset="0"/>
              </a:rPr>
              <a:t>., 2018</a:t>
            </a:r>
          </a:p>
          <a:p>
            <a:pPr algn="r"/>
            <a:endParaRPr lang="nb-NO" sz="2400" kern="100" dirty="0">
              <a:effectLst/>
              <a:latin typeface="Comic Sans MS" panose="030F0702030302020204" pitchFamily="66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38862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AAE8EEA-B454-BC3F-AC50-3647AFF3B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008" y="609600"/>
            <a:ext cx="11425188" cy="1320800"/>
          </a:xfrm>
        </p:spPr>
        <p:txBody>
          <a:bodyPr>
            <a:normAutofit/>
          </a:bodyPr>
          <a:lstStyle/>
          <a:p>
            <a:r>
              <a:rPr lang="nb-NO" altLang="nb-NO" b="1" dirty="0">
                <a:solidFill>
                  <a:schemeClr val="bg2"/>
                </a:solidFill>
                <a:highlight>
                  <a:srgbClr val="000000"/>
                </a:highlight>
                <a:latin typeface="Comic Sans MS" panose="030F0702030302020204" pitchFamily="66" charset="0"/>
              </a:rPr>
              <a:t>Det er viktig for </a:t>
            </a:r>
            <a:r>
              <a:rPr lang="nb-NO" altLang="nb-NO" b="1" u="sng" dirty="0">
                <a:solidFill>
                  <a:schemeClr val="bg2"/>
                </a:solidFill>
                <a:highlight>
                  <a:srgbClr val="000000"/>
                </a:highlight>
                <a:latin typeface="Comic Sans MS" panose="030F0702030302020204" pitchFamily="66" charset="0"/>
              </a:rPr>
              <a:t>alle</a:t>
            </a:r>
            <a:r>
              <a:rPr lang="nb-NO" altLang="nb-NO" b="1" dirty="0">
                <a:solidFill>
                  <a:schemeClr val="bg2"/>
                </a:solidFill>
                <a:highlight>
                  <a:srgbClr val="000000"/>
                </a:highlight>
                <a:latin typeface="Comic Sans MS" panose="030F0702030302020204" pitchFamily="66" charset="0"/>
              </a:rPr>
              <a:t> elever, også svake lesere,…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F97A60E-65AE-AAB7-9C86-16B0D606A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3394" y="1930401"/>
            <a:ext cx="4177974" cy="4110962"/>
          </a:xfrm>
        </p:spPr>
        <p:txBody>
          <a:bodyPr>
            <a:normAutofit/>
          </a:bodyPr>
          <a:lstStyle/>
          <a:p>
            <a:r>
              <a:rPr lang="nb-NO" sz="3600" b="1" dirty="0"/>
              <a:t>… </a:t>
            </a:r>
            <a:r>
              <a:rPr lang="nb-NO" sz="3600" b="1" dirty="0">
                <a:latin typeface="Comic Sans MS" panose="030F0702030302020204" pitchFamily="66" charset="0"/>
              </a:rPr>
              <a:t>å møte tekster av ulike vanskegrad slik at de utvikler forskjellige lesestrategier</a:t>
            </a:r>
            <a:endParaRPr lang="en-US" sz="3600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8B6F5F1-0D04-737A-51CF-488D4BCAD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1" y="2069432"/>
            <a:ext cx="5569526" cy="4586729"/>
          </a:xfrm>
        </p:spPr>
        <p:txBody>
          <a:bodyPr>
            <a:normAutofit/>
          </a:bodyPr>
          <a:lstStyle/>
          <a:p>
            <a:r>
              <a:rPr lang="nb-NO" sz="3600" b="1" dirty="0"/>
              <a:t>… </a:t>
            </a:r>
            <a:r>
              <a:rPr lang="nb-NO" sz="3600" b="1" dirty="0">
                <a:latin typeface="Comic Sans MS" panose="030F0702030302020204" pitchFamily="66" charset="0"/>
              </a:rPr>
              <a:t>å få vite og forstå hva formålet med å lese teksten er, og hva som forventes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8426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31571B2-2F05-7DAE-4A23-AB742BB3FAB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581650" y="706438"/>
            <a:ext cx="6610350" cy="551973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r>
              <a:rPr lang="nb-NO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Forarbeid (Preview - </a:t>
            </a:r>
            <a:r>
              <a:rPr lang="nb-NO" sz="3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Hattie</a:t>
            </a:r>
            <a:r>
              <a:rPr lang="nb-NO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L1 - Se på boka – hva tror du det handler om? Hva vet du om temaet? Ord du trenger. L2 «</a:t>
            </a:r>
            <a:r>
              <a:rPr lang="nb-NO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summary</a:t>
            </a:r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».</a:t>
            </a:r>
          </a:p>
          <a:p>
            <a:pPr marL="0" indent="0">
              <a:buNone/>
              <a:defRPr/>
            </a:pPr>
            <a:r>
              <a:rPr lang="nb-NO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Lesing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L2 - Les sammen og </a:t>
            </a:r>
            <a:r>
              <a:rPr lang="nb-NO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avkod ordene </a:t>
            </a:r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først (bruk ulike strategier, </a:t>
            </a:r>
            <a:r>
              <a:rPr lang="nb-NO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phonics</a:t>
            </a:r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L2 - Les sammen igjen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L1 - </a:t>
            </a:r>
            <a:r>
              <a:rPr lang="nb-NO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Finn mening </a:t>
            </a:r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 ordene og uttrykk (tegn esker rundt uttrykk) og finn handlingen i teksten. Forklar «mellom linjene»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L2 – Læreren leser teksten med følelser (</a:t>
            </a:r>
            <a:r>
              <a:rPr lang="nb-NO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leselekse</a:t>
            </a:r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 marL="0" indent="0">
              <a:buNone/>
              <a:defRPr/>
            </a:pPr>
            <a:r>
              <a:rPr lang="nb-NO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Etterarbeid</a:t>
            </a:r>
          </a:p>
          <a:p>
            <a:pPr eaLnBrk="1" hangingPunct="1">
              <a:buFont typeface="Wingdings" charset="2"/>
              <a:buChar char="§"/>
              <a:defRPr/>
            </a:pPr>
            <a:r>
              <a:rPr lang="nb-NO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L2 - Diskuter HOTS  (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Higher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 order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thinking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strategies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: Why? How?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What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was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he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thinking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/feeling?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What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happened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afterwards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 do you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think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?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What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if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… ?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osv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)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What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 have you </a:t>
            </a:r>
            <a:r>
              <a:rPr lang="nb-NO" sz="3200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learnt</a:t>
            </a:r>
            <a:r>
              <a:rPr lang="nb-NO" sz="3200" i="1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C95C2E8B-6B46-E664-6C7D-1C4E147C93C6}"/>
              </a:ext>
            </a:extLst>
          </p:cNvPr>
          <p:cNvSpPr>
            <a:spLocks noGrp="1"/>
          </p:cNvSpPr>
          <p:nvPr>
            <p:ph type="pic" idx="4294967295"/>
          </p:nvPr>
        </p:nvSpPr>
        <p:spPr>
          <a:xfrm>
            <a:off x="398352" y="636588"/>
            <a:ext cx="4653482" cy="410997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nb-NO" altLang="nb-NO" sz="32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nb-NO" altLang="nb-NO" sz="32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nb-NO" altLang="nb-NO" sz="3200" b="1" dirty="0">
                <a:latin typeface="Comic Sans MS" panose="030F0702030302020204" pitchFamily="66" charset="0"/>
              </a:rPr>
              <a:t>For de som trenger litt ekstra</a:t>
            </a:r>
            <a:br>
              <a:rPr lang="nb-NO" altLang="nb-NO" sz="3200" b="1" dirty="0">
                <a:latin typeface="Comic Sans MS" panose="030F0702030302020204" pitchFamily="66" charset="0"/>
              </a:rPr>
            </a:br>
            <a:endParaRPr lang="nb-NO" altLang="nb-NO" sz="3200" b="1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nb-NO" altLang="nb-NO" sz="3200" b="1" dirty="0">
                <a:latin typeface="Comic Sans MS" panose="030F0702030302020204" pitchFamily="66" charset="0"/>
              </a:rPr>
              <a:t>Hvordan angriper en tekst?</a:t>
            </a:r>
          </a:p>
          <a:p>
            <a:pPr marL="0" indent="0" algn="ctr">
              <a:buNone/>
            </a:pPr>
            <a:br>
              <a:rPr lang="nb-NO" altLang="nb-NO" sz="3200" b="1" dirty="0">
                <a:latin typeface="Comic Sans MS" panose="030F0702030302020204" pitchFamily="66" charset="0"/>
              </a:rPr>
            </a:br>
            <a:r>
              <a:rPr lang="nb-NO" altLang="nb-NO" sz="3200" b="1" i="1" dirty="0">
                <a:latin typeface="Comic Sans MS" panose="030F0702030302020204" pitchFamily="66" charset="0"/>
              </a:rPr>
              <a:t>The Re-</a:t>
            </a:r>
            <a:r>
              <a:rPr lang="nb-NO" altLang="nb-NO" sz="3200" b="1" i="1" dirty="0" err="1">
                <a:latin typeface="Comic Sans MS" panose="030F0702030302020204" pitchFamily="66" charset="0"/>
              </a:rPr>
              <a:t>reading</a:t>
            </a:r>
            <a:r>
              <a:rPr lang="nb-NO" altLang="nb-NO" sz="3200" b="1" i="1" dirty="0">
                <a:latin typeface="Comic Sans MS" panose="030F0702030302020204" pitchFamily="66" charset="0"/>
              </a:rPr>
              <a:t> </a:t>
            </a:r>
            <a:r>
              <a:rPr lang="nb-NO" altLang="nb-NO" sz="3200" b="1" i="1" dirty="0" err="1">
                <a:latin typeface="Comic Sans MS" panose="030F0702030302020204" pitchFamily="66" charset="0"/>
              </a:rPr>
              <a:t>method</a:t>
            </a:r>
            <a:endParaRPr lang="en-GB" sz="3200" b="1" i="1" dirty="0"/>
          </a:p>
        </p:txBody>
      </p:sp>
    </p:spTree>
    <p:extLst>
      <p:ext uri="{BB962C8B-B14F-4D97-AF65-F5344CB8AC3E}">
        <p14:creationId xmlns:p14="http://schemas.microsoft.com/office/powerpoint/2010/main" val="3107075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89CEB7-2F3B-E3C6-5294-C5D5DB36F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3" y="609600"/>
            <a:ext cx="4223283" cy="1320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Språklæring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og </a:t>
            </a:r>
            <a:r>
              <a:rPr lang="en-GB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lesing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krever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200" b="1" u="sng" dirty="0" err="1">
                <a:latin typeface="Comic Sans MS" panose="030F0702030302020204" pitchFamily="66" charset="0"/>
              </a:rPr>
              <a:t>utholdenhet</a:t>
            </a:r>
            <a:r>
              <a:rPr lang="en-GB" sz="3200" dirty="0">
                <a:latin typeface="Comic Sans MS" panose="030F0702030302020204" pitchFamily="66" charset="0"/>
              </a:rPr>
              <a:t>: </a:t>
            </a:r>
            <a:br>
              <a:rPr lang="en-GB" sz="3200" dirty="0">
                <a:latin typeface="Comic Sans MS" panose="030F0702030302020204" pitchFamily="66" charset="0"/>
              </a:rPr>
            </a:br>
            <a:r>
              <a:rPr lang="en-GB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må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tale å </a:t>
            </a:r>
            <a:r>
              <a:rPr lang="en-GB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ikke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forstå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GB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oppleve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motgang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men </a:t>
            </a:r>
            <a:r>
              <a:rPr lang="en-GB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ikke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gi</a:t>
            </a:r>
            <a:r>
              <a:rPr lang="en-GB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 opp.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6D7D0D0-9DBC-0E5B-F662-ADC355F11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4644" y="3859732"/>
            <a:ext cx="5806798" cy="1806422"/>
          </a:xfrm>
        </p:spPr>
        <p:txBody>
          <a:bodyPr>
            <a:normAutofit lnSpcReduction="10000"/>
          </a:bodyPr>
          <a:lstStyle/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 err="1">
                <a:latin typeface="Comic Sans MS" panose="030F0702030302020204" pitchFamily="66" charset="0"/>
              </a:rPr>
              <a:t>Dagens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situasjon</a:t>
            </a:r>
            <a:r>
              <a:rPr lang="en-GB" sz="2800" dirty="0">
                <a:latin typeface="Comic Sans MS" panose="030F0702030302020204" pitchFamily="66" charset="0"/>
              </a:rPr>
              <a:t> for </a:t>
            </a:r>
            <a:r>
              <a:rPr lang="en-GB" sz="2800" dirty="0" err="1">
                <a:latin typeface="Comic Sans MS" panose="030F0702030302020204" pitchFamily="66" charset="0"/>
              </a:rPr>
              <a:t>flere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elever</a:t>
            </a:r>
            <a:r>
              <a:rPr lang="en-GB" sz="2800" dirty="0">
                <a:latin typeface="Comic Sans MS" panose="030F0702030302020204" pitchFamily="66" charset="0"/>
              </a:rPr>
              <a:t>: </a:t>
            </a:r>
            <a:r>
              <a:rPr lang="en-GB" sz="2800" i="1" dirty="0">
                <a:latin typeface="Comic Sans MS" panose="030F0702030302020204" pitchFamily="66" charset="0"/>
              </a:rPr>
              <a:t>The Anxious Generation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(J. Haidt, 2024)</a:t>
            </a:r>
          </a:p>
        </p:txBody>
      </p:sp>
      <p:pic>
        <p:nvPicPr>
          <p:cNvPr id="4" name="Picture 2" descr="http://scontent.cdninstagram.com/t51.2885-15/s480x480/e15/10787892_317159825156592_3607838_n.jpg?ig_cache_key=ODQ1MDQyMjUyODczNjQyNjE4.2">
            <a:extLst>
              <a:ext uri="{FF2B5EF4-FFF2-40B4-BE49-F238E27FC236}">
                <a16:creationId xmlns:a16="http://schemas.microsoft.com/office/drawing/2014/main" id="{B88A49FB-4451-84AA-9A81-08CC6420D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r="18363"/>
          <a:stretch/>
        </p:blipFill>
        <p:spPr bwMode="auto"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66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83F8E7-17F9-EC2A-9E13-076B25AEF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Haidt </a:t>
            </a:r>
            <a:r>
              <a:rPr lang="en-GB" dirty="0" err="1">
                <a:latin typeface="Comic Sans MS" panose="030F0702030302020204" pitchFamily="66" charset="0"/>
              </a:rPr>
              <a:t>mener</a:t>
            </a:r>
            <a:r>
              <a:rPr lang="en-GB" dirty="0">
                <a:latin typeface="Comic Sans MS" panose="030F0702030302020204" pitchFamily="66" charset="0"/>
              </a:rPr>
              <a:t> at</a:t>
            </a:r>
            <a:endParaRPr lang="en-GB" dirty="0"/>
          </a:p>
        </p:txBody>
      </p:sp>
      <p:graphicFrame>
        <p:nvGraphicFramePr>
          <p:cNvPr id="3" name="Tabell 2">
            <a:extLst>
              <a:ext uri="{FF2B5EF4-FFF2-40B4-BE49-F238E27FC236}">
                <a16:creationId xmlns:a16="http://schemas.microsoft.com/office/drawing/2014/main" id="{7011475E-D498-C38C-01B9-DABFFC55370B}"/>
              </a:ext>
            </a:extLst>
          </p:cNvPr>
          <p:cNvGraphicFramePr>
            <a:graphicFrameLocks noGrp="1"/>
          </p:cNvGraphicFramePr>
          <p:nvPr/>
        </p:nvGraphicFramePr>
        <p:xfrm>
          <a:off x="515389" y="1620982"/>
          <a:ext cx="923544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8860">
                  <a:extLst>
                    <a:ext uri="{9D8B030D-6E8A-4147-A177-3AD203B41FA5}">
                      <a16:colId xmlns:a16="http://schemas.microsoft.com/office/drawing/2014/main" val="2063681901"/>
                    </a:ext>
                  </a:extLst>
                </a:gridCol>
                <a:gridCol w="2308860">
                  <a:extLst>
                    <a:ext uri="{9D8B030D-6E8A-4147-A177-3AD203B41FA5}">
                      <a16:colId xmlns:a16="http://schemas.microsoft.com/office/drawing/2014/main" val="862253512"/>
                    </a:ext>
                  </a:extLst>
                </a:gridCol>
                <a:gridCol w="2308860">
                  <a:extLst>
                    <a:ext uri="{9D8B030D-6E8A-4147-A177-3AD203B41FA5}">
                      <a16:colId xmlns:a16="http://schemas.microsoft.com/office/drawing/2014/main" val="3835146750"/>
                    </a:ext>
                  </a:extLst>
                </a:gridCol>
                <a:gridCol w="2308860">
                  <a:extLst>
                    <a:ext uri="{9D8B030D-6E8A-4147-A177-3AD203B41FA5}">
                      <a16:colId xmlns:a16="http://schemas.microsoft.com/office/drawing/2014/main" val="4270505618"/>
                    </a:ext>
                  </a:extLst>
                </a:gridCol>
              </a:tblGrid>
              <a:tr h="216130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b="1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b="1" dirty="0">
                          <a:solidFill>
                            <a:schemeClr val="tx1"/>
                          </a:solidFill>
                        </a:rPr>
                        <a:t>Sosiale media </a:t>
                      </a:r>
                      <a:r>
                        <a:rPr lang="nb-NO" dirty="0"/>
                        <a:t>kan dominere barndommen: fraværende voksne (mangel på fysiske, rollemodeller)</a:t>
                      </a:r>
                      <a:endParaRPr lang="en-US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/>
                        <a:t>en sosiale media dominerte barndom tar fra barna anledning for en naturlig utvikling</a:t>
                      </a:r>
                      <a:endParaRPr lang="en-US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/>
                        <a:t>foreldrene er redde – </a:t>
                      </a:r>
                      <a:r>
                        <a:rPr lang="en-US" dirty="0"/>
                        <a:t>helicopter parents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ulike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utslag</a:t>
                      </a:r>
                      <a:r>
                        <a:rPr lang="en-US" dirty="0"/>
                        <a:t> hos </a:t>
                      </a:r>
                      <a:r>
                        <a:rPr lang="en-US" dirty="0" err="1"/>
                        <a:t>jenter</a:t>
                      </a:r>
                      <a:r>
                        <a:rPr lang="en-US" dirty="0"/>
                        <a:t> og gutter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916958"/>
                  </a:ext>
                </a:extLst>
              </a:tr>
              <a:tr h="216130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/>
                        <a:t>søvnmangel</a:t>
                      </a:r>
                      <a:endParaRPr lang="en-US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endParaRPr lang="nb-NO" dirty="0"/>
                    </a:p>
                    <a:p>
                      <a:pPr lvl="0" algn="ctr"/>
                      <a:endParaRPr lang="nb-NO" dirty="0"/>
                    </a:p>
                    <a:p>
                      <a:pPr lvl="0" algn="ctr"/>
                      <a:r>
                        <a:rPr lang="nb-NO" dirty="0"/>
                        <a:t>forstyrrelser, avsporing:</a:t>
                      </a:r>
                    </a:p>
                    <a:p>
                      <a:pPr lvl="0" algn="ctr"/>
                      <a:r>
                        <a:rPr lang="nb-NO" dirty="0"/>
                        <a:t> kort oppmerksomhet</a:t>
                      </a:r>
                      <a:endParaRPr lang="en-US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b-NO" dirty="0"/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/>
                        <a:t>angst: </a:t>
                      </a:r>
                      <a:r>
                        <a:rPr lang="nb-NO" dirty="0">
                          <a:sym typeface="Wingdings 2" panose="05020102010507070707" pitchFamily="18" charset="2"/>
                        </a:rPr>
                        <a:t></a:t>
                      </a:r>
                      <a:r>
                        <a:rPr lang="nb-NO" dirty="0"/>
                        <a:t> 2012</a:t>
                      </a:r>
                      <a:endParaRPr lang="en-US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dirty="0"/>
                        <a:t>for å bli </a:t>
                      </a:r>
                      <a:r>
                        <a:rPr lang="nb-NO" b="1" dirty="0">
                          <a:solidFill>
                            <a:schemeClr val="tx1"/>
                          </a:solidFill>
                        </a:rPr>
                        <a:t>utholdende</a:t>
                      </a:r>
                      <a:r>
                        <a:rPr lang="nb-NO" dirty="0">
                          <a:solidFill>
                            <a:schemeClr val="tx1"/>
                          </a:solidFill>
                        </a:rPr>
                        <a:t> og tåle motgang, </a:t>
                      </a:r>
                      <a:r>
                        <a:rPr lang="nb-NO" dirty="0"/>
                        <a:t>konfliktløsende og utforskende trenger elevene </a:t>
                      </a:r>
                      <a:r>
                        <a:rPr lang="nb-NO" b="1" dirty="0">
                          <a:solidFill>
                            <a:schemeClr val="tx1"/>
                          </a:solidFill>
                        </a:rPr>
                        <a:t>frilek med jevnaldrende i den virkelige verden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275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3211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F6553194-FC69-75F6-4B44-99411086D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370889" cy="4059936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+mn-ea"/>
                <a:cs typeface="+mn-cs"/>
                <a:sym typeface="Helvetica Neue Medium"/>
              </a:rPr>
              <a:t>A couple of ideas</a:t>
            </a:r>
            <a:r>
              <a:rPr lang="en-US" sz="3600" dirty="0">
                <a:latin typeface="Comic Sans MS" panose="030F0702030302020204" pitchFamily="66" charset="0"/>
                <a:ea typeface="+mn-ea"/>
                <a:cs typeface="+mn-cs"/>
                <a:sym typeface="Helvetica Neue Medium"/>
              </a:rPr>
              <a:t> </a:t>
            </a:r>
            <a:br>
              <a:rPr lang="en-US" sz="3600" dirty="0">
                <a:latin typeface="Comic Sans MS" panose="030F0702030302020204" pitchFamily="66" charset="0"/>
                <a:ea typeface="+mn-ea"/>
                <a:cs typeface="+mn-cs"/>
                <a:sym typeface="Helvetica Neue Medium"/>
              </a:rPr>
            </a:br>
            <a:r>
              <a:rPr lang="en-US" sz="3600" dirty="0">
                <a:latin typeface="Comic Sans MS" panose="030F0702030302020204" pitchFamily="66" charset="0"/>
                <a:ea typeface="+mn-ea"/>
                <a:cs typeface="+mn-cs"/>
                <a:sym typeface="Helvetica Neue Medium"/>
              </a:rPr>
              <a:t>to expand vocabulary</a:t>
            </a:r>
            <a:br>
              <a:rPr kumimoji="0" lang="en-US" sz="3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+mn-ea"/>
                <a:cs typeface="+mn-cs"/>
                <a:sym typeface="Helvetica Neue Medium"/>
              </a:rPr>
            </a:br>
            <a:br>
              <a:rPr kumimoji="0" lang="en-US" sz="3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+mn-ea"/>
                <a:cs typeface="+mn-cs"/>
                <a:sym typeface="Helvetica Neue Medium"/>
              </a:rPr>
            </a:br>
            <a:br>
              <a:rPr kumimoji="0" lang="en-US" sz="3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Comic Sans MS" panose="030F0702030302020204" pitchFamily="66" charset="0"/>
                <a:ea typeface="+mn-ea"/>
                <a:cs typeface="+mn-cs"/>
                <a:sym typeface="Helvetica Neue Medium"/>
              </a:rPr>
            </a:br>
            <a:endParaRPr lang="en-GB" dirty="0"/>
          </a:p>
        </p:txBody>
      </p:sp>
      <p:pic>
        <p:nvPicPr>
          <p:cNvPr id="12" name="Plassholder for bilde 11" descr="Et bilde som inneholder Menneskeansikt, glass, vegg, innendørs&#10;&#10;Automatisk generert beskrivelse">
            <a:extLst>
              <a:ext uri="{FF2B5EF4-FFF2-40B4-BE49-F238E27FC236}">
                <a16:creationId xmlns:a16="http://schemas.microsoft.com/office/drawing/2014/main" id="{8997CDF7-00D2-7731-A895-CC6F1DC5BE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339" r="18339"/>
          <a:stretch/>
        </p:blipFill>
        <p:spPr>
          <a:xfrm>
            <a:off x="5183188" y="987425"/>
            <a:ext cx="6172200" cy="487362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1181579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tel 4">
            <a:extLst>
              <a:ext uri="{FF2B5EF4-FFF2-40B4-BE49-F238E27FC236}">
                <a16:creationId xmlns:a16="http://schemas.microsoft.com/office/drawing/2014/main" id="{EB1EC433-F713-D524-381E-A31027C3A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47072" y="629268"/>
            <a:ext cx="7704850" cy="1286160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nb-NO" altLang="nb-NO" sz="4100" b="1" i="1" dirty="0" err="1">
                <a:latin typeface="Comic Sans MS" panose="030F0702030302020204" pitchFamily="66" charset="0"/>
              </a:rPr>
              <a:t>Increasing</a:t>
            </a:r>
            <a:r>
              <a:rPr lang="nb-NO" altLang="nb-NO" sz="4100" b="1" i="1" dirty="0">
                <a:latin typeface="Comic Sans MS" panose="030F0702030302020204" pitchFamily="66" charset="0"/>
              </a:rPr>
              <a:t> </a:t>
            </a:r>
            <a:r>
              <a:rPr lang="nb-NO" altLang="nb-NO" sz="4100" b="1" i="1" dirty="0" err="1">
                <a:latin typeface="Comic Sans MS" panose="030F0702030302020204" pitchFamily="66" charset="0"/>
              </a:rPr>
              <a:t>Vocabulary</a:t>
            </a:r>
            <a:r>
              <a:rPr lang="nb-NO" altLang="nb-NO" sz="4100" b="1" i="1" dirty="0">
                <a:latin typeface="Comic Sans MS" panose="030F0702030302020204" pitchFamily="66" charset="0"/>
              </a:rPr>
              <a:t>. </a:t>
            </a:r>
            <a:br>
              <a:rPr lang="nb-NO" altLang="nb-NO" sz="4100" b="1" dirty="0">
                <a:latin typeface="Comic Sans MS" panose="030F0702030302020204" pitchFamily="66" charset="0"/>
              </a:rPr>
            </a:br>
            <a:endParaRPr lang="nb-NO" altLang="nb-NO" sz="4100" b="1" dirty="0">
              <a:latin typeface="Comic Sans MS" panose="030F0702030302020204" pitchFamily="66" charset="0"/>
            </a:endParaRPr>
          </a:p>
        </p:txBody>
      </p:sp>
      <p:sp>
        <p:nvSpPr>
          <p:cNvPr id="123907" name="Plassholder for innhold 5">
            <a:extLst>
              <a:ext uri="{FF2B5EF4-FFF2-40B4-BE49-F238E27FC236}">
                <a16:creationId xmlns:a16="http://schemas.microsoft.com/office/drawing/2014/main" id="{A1763912-A9FC-EDB2-51F0-A8B4DEA30C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11827" y="2438400"/>
            <a:ext cx="7540093" cy="3785419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en-GB" altLang="en-US" sz="2000" dirty="0">
                <a:latin typeface="Comic Sans MS" panose="030F0702030302020204" pitchFamily="66" charset="0"/>
                <a:ea typeface="Times New Roman" panose="02020603050405020304" pitchFamily="18" charset="0"/>
                <a:cs typeface="Courier New" panose="02070309020205020404" pitchFamily="49" charset="0"/>
              </a:rPr>
              <a:t>1st level – concepts/names/actions - words that              the child knows, e.g. big, happy, eat, run</a:t>
            </a:r>
            <a:endParaRPr lang="en-GB" alt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altLang="en-US" sz="2000" dirty="0">
                <a:latin typeface="Comic Sans MS" panose="030F0702030302020204" pitchFamily="66" charset="0"/>
                <a:ea typeface="Times New Roman" panose="02020603050405020304" pitchFamily="18" charset="0"/>
                <a:cs typeface="Courier New" panose="02070309020205020404" pitchFamily="49" charset="0"/>
              </a:rPr>
              <a:t>2nd level – synonyms that are more nuanced,                    for example huge, cheerful, gobble, sprint</a:t>
            </a:r>
            <a:endParaRPr lang="en-GB" alt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altLang="en-US" sz="2000" dirty="0">
                <a:latin typeface="Comic Sans MS" panose="030F0702030302020204" pitchFamily="66" charset="0"/>
                <a:ea typeface="Times New Roman" panose="02020603050405020304" pitchFamily="18" charset="0"/>
                <a:cs typeface="Courier New" panose="02070309020205020404" pitchFamily="49" charset="0"/>
              </a:rPr>
              <a:t>3rd level – words from stories etc. which are not           used in everyday life</a:t>
            </a:r>
            <a:endParaRPr lang="en-GB" alt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ourier New" panose="02070309020205020404" pitchFamily="49" charset="0"/>
              </a:rPr>
              <a:t>4th level – words used in various school subjects</a:t>
            </a:r>
            <a:endParaRPr lang="en-GB" altLang="en-US" sz="20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eaLnBrk="1" hangingPunct="1"/>
            <a:endParaRPr lang="nb-NO" altLang="nb-NO" sz="2000" dirty="0"/>
          </a:p>
        </p:txBody>
      </p:sp>
      <p:pic>
        <p:nvPicPr>
          <p:cNvPr id="123909" name="Picture 123908" descr="Sticky notes on a wall">
            <a:extLst>
              <a:ext uri="{FF2B5EF4-FFF2-40B4-BE49-F238E27FC236}">
                <a16:creationId xmlns:a16="http://schemas.microsoft.com/office/drawing/2014/main" id="{E0DD535B-467B-2443-3925-5E2116DC5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95" r="26559" b="2"/>
          <a:stretch/>
        </p:blipFill>
        <p:spPr>
          <a:xfrm>
            <a:off x="21" y="10"/>
            <a:ext cx="3847050" cy="6857990"/>
          </a:xfrm>
          <a:prstGeom prst="rect">
            <a:avLst/>
          </a:prstGeom>
          <a:effectLst/>
        </p:spPr>
      </p:pic>
      <p:sp>
        <p:nvSpPr>
          <p:cNvPr id="2" name="Rectangle">
            <a:extLst>
              <a:ext uri="{FF2B5EF4-FFF2-40B4-BE49-F238E27FC236}">
                <a16:creationId xmlns:a16="http://schemas.microsoft.com/office/drawing/2014/main" id="{41C2A5D7-9E3E-6C1A-52BD-117F31ABDAED}"/>
              </a:ext>
            </a:extLst>
          </p:cNvPr>
          <p:cNvSpPr/>
          <p:nvPr/>
        </p:nvSpPr>
        <p:spPr>
          <a:xfrm>
            <a:off x="10396130" y="-1"/>
            <a:ext cx="1795849" cy="6858001"/>
          </a:xfrm>
          <a:prstGeom prst="rect">
            <a:avLst/>
          </a:prstGeom>
          <a:solidFill>
            <a:srgbClr val="EF7F1D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288BCC2-9624-8146-A92B-F1CF61538E0B}"/>
              </a:ext>
            </a:extLst>
          </p:cNvPr>
          <p:cNvSpPr/>
          <p:nvPr/>
        </p:nvSpPr>
        <p:spPr>
          <a:xfrm>
            <a:off x="0" y="0"/>
            <a:ext cx="4176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A335306C-B779-404C-989C-C34340912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4693" y="923115"/>
            <a:ext cx="2823011" cy="285545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5F0C39A-8F7A-09F5-CE39-08D9622A1192}"/>
              </a:ext>
            </a:extLst>
          </p:cNvPr>
          <p:cNvSpPr txBox="1"/>
          <p:nvPr/>
        </p:nvSpPr>
        <p:spPr>
          <a:xfrm>
            <a:off x="556953" y="1172095"/>
            <a:ext cx="2236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Increasing vocabulary</a:t>
            </a:r>
          </a:p>
        </p:txBody>
      </p:sp>
      <p:pic>
        <p:nvPicPr>
          <p:cNvPr id="5" name="Bilde 8">
            <a:extLst>
              <a:ext uri="{FF2B5EF4-FFF2-40B4-BE49-F238E27FC236}">
                <a16:creationId xmlns:a16="http://schemas.microsoft.com/office/drawing/2014/main" id="{FECB6284-9542-A712-B7FA-813D0FE5A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43" y="923115"/>
            <a:ext cx="5780675" cy="4343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1916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5288BCC2-9624-8146-A92B-F1CF61538E0B}"/>
              </a:ext>
            </a:extLst>
          </p:cNvPr>
          <p:cNvSpPr/>
          <p:nvPr/>
        </p:nvSpPr>
        <p:spPr>
          <a:xfrm>
            <a:off x="0" y="0"/>
            <a:ext cx="4176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Grafikk 7">
            <a:extLst>
              <a:ext uri="{FF2B5EF4-FFF2-40B4-BE49-F238E27FC236}">
                <a16:creationId xmlns:a16="http://schemas.microsoft.com/office/drawing/2014/main" id="{A335306C-B779-404C-989C-C34340912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74693" y="923115"/>
            <a:ext cx="2823011" cy="2855459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5F0C39A-8F7A-09F5-CE39-08D9622A1192}"/>
              </a:ext>
            </a:extLst>
          </p:cNvPr>
          <p:cNvSpPr txBox="1"/>
          <p:nvPr/>
        </p:nvSpPr>
        <p:spPr>
          <a:xfrm>
            <a:off x="831273" y="1039091"/>
            <a:ext cx="20864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Samle</a:t>
            </a:r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på</a:t>
            </a:r>
            <a:r>
              <a:rPr lang="en-GB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ord</a:t>
            </a:r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GB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Nye </a:t>
            </a:r>
            <a:r>
              <a:rPr lang="en-GB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ord</a:t>
            </a: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tema</a:t>
            </a:r>
            <a:r>
              <a:rPr lang="en-GB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fagterminologi</a:t>
            </a:r>
            <a:endParaRPr lang="en-GB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lassholder for innhold 5">
            <a:extLst>
              <a:ext uri="{FF2B5EF4-FFF2-40B4-BE49-F238E27FC236}">
                <a16:creationId xmlns:a16="http://schemas.microsoft.com/office/drawing/2014/main" id="{2A023AD7-2CC3-5DA7-F1B9-99A951514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327" y="3507971"/>
            <a:ext cx="3862614" cy="288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9">
            <a:extLst>
              <a:ext uri="{FF2B5EF4-FFF2-40B4-BE49-F238E27FC236}">
                <a16:creationId xmlns:a16="http://schemas.microsoft.com/office/drawing/2014/main" id="{A5E24FE1-90BA-8022-D736-B3D97DAFC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0300" y="364162"/>
            <a:ext cx="3900487" cy="2927350"/>
          </a:xfrm>
          <a:prstGeom prst="rect">
            <a:avLst/>
          </a:prstGeom>
          <a:noFill/>
        </p:spPr>
      </p:pic>
      <p:pic>
        <p:nvPicPr>
          <p:cNvPr id="9" name="Bilde 7">
            <a:extLst>
              <a:ext uri="{FF2B5EF4-FFF2-40B4-BE49-F238E27FC236}">
                <a16:creationId xmlns:a16="http://schemas.microsoft.com/office/drawing/2014/main" id="{98E5C425-DE57-D454-3BD0-9DC47F11C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7967" y="3507971"/>
            <a:ext cx="3963911" cy="288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955506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6A40E1-1C2D-4445-95C8-9985E22028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nn-NO" sz="4400" dirty="0">
                <a:latin typeface="Comic Sans MS" panose="030F0702030302020204" pitchFamily="66" charset="0"/>
              </a:rPr>
              <a:t> </a:t>
            </a:r>
            <a:br>
              <a:rPr lang="nn-NO" sz="4400" dirty="0">
                <a:latin typeface="Comic Sans MS" panose="030F0702030302020204" pitchFamily="66" charset="0"/>
              </a:rPr>
            </a:b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6EFE90C-1604-BF47-BDDF-EC02DF5DA31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69294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altLang="nb-NO" b="1" dirty="0">
              <a:latin typeface="Comic Sans MS" panose="030F0702030302020204" pitchFamily="66" charset="0"/>
            </a:endParaRPr>
          </a:p>
          <a:p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9DC7A6C-A489-3C02-FB88-4070DDD3599B}"/>
              </a:ext>
            </a:extLst>
          </p:cNvPr>
          <p:cNvSpPr txBox="1"/>
          <p:nvPr/>
        </p:nvSpPr>
        <p:spPr>
          <a:xfrm>
            <a:off x="382385" y="864524"/>
            <a:ext cx="7323514" cy="4956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On top of spaghetti... 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all covered with cheese,  (Yum yum)</a:t>
            </a:r>
            <a:br>
              <a:rPr lang="en-GB" sz="2800" dirty="0">
                <a:latin typeface="Comic Sans MS" panose="030F0702030302020204" pitchFamily="66" charset="0"/>
              </a:rPr>
            </a:br>
            <a:r>
              <a:rPr lang="en-GB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 lost my poor meatball 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when somebody sneezed. (</a:t>
            </a:r>
            <a:r>
              <a:rPr lang="en-GB" sz="28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Achooooo</a:t>
            </a:r>
            <a:r>
              <a:rPr lang="en-GB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!) </a:t>
            </a:r>
            <a:br>
              <a:rPr lang="en-GB" sz="2800" dirty="0">
                <a:latin typeface="Comic Sans MS" panose="030F0702030302020204" pitchFamily="66" charset="0"/>
              </a:rPr>
            </a:br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It rolled off the table and onto the floor (thud)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and then my poor meatball rolled straight out the door. (sob, sob) </a:t>
            </a:r>
            <a:br>
              <a:rPr lang="en-GB" sz="2800" dirty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n-GB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Into the garden and under a bush 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and then when I found it, (oh no!) </a:t>
            </a:r>
            <a:br>
              <a:rPr lang="en-GB" sz="2800" dirty="0">
                <a:latin typeface="Comic Sans MS" panose="030F0702030302020204" pitchFamily="66" charset="0"/>
              </a:rPr>
            </a:br>
            <a:r>
              <a:rPr lang="en-GB" sz="2800" dirty="0">
                <a:latin typeface="Comic Sans MS" panose="030F0702030302020204" pitchFamily="66" charset="0"/>
              </a:rPr>
              <a:t>It was nothing but mush.....!!!!</a:t>
            </a:r>
            <a:endParaRPr lang="nb-NO" sz="2800" dirty="0">
              <a:latin typeface="Comic Sans MS" panose="030F0702030302020204" pitchFamily="66" charset="0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F5C6928-9755-87C2-B469-246571B10658}"/>
              </a:ext>
            </a:extLst>
          </p:cNvPr>
          <p:cNvSpPr txBox="1"/>
          <p:nvPr/>
        </p:nvSpPr>
        <p:spPr>
          <a:xfrm>
            <a:off x="8404167" y="2335876"/>
            <a:ext cx="2435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Readers’ Theatre</a:t>
            </a:r>
          </a:p>
        </p:txBody>
      </p:sp>
    </p:spTree>
    <p:extLst>
      <p:ext uri="{BB962C8B-B14F-4D97-AF65-F5344CB8AC3E}">
        <p14:creationId xmlns:p14="http://schemas.microsoft.com/office/powerpoint/2010/main" val="40808067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4D72D0-5BEE-1D18-2FC9-49F2BB9E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>
                <a:solidFill>
                  <a:srgbClr val="222222"/>
                </a:solidFill>
                <a:latin typeface="Comic Sans MS" panose="030F0702030302020204" pitchFamily="66" charset="0"/>
              </a:rPr>
              <a:t>Vennligst</a:t>
            </a:r>
            <a:r>
              <a:rPr lang="nb-NO" b="0" i="0" dirty="0">
                <a:solidFill>
                  <a:srgbClr val="222222"/>
                </a:solidFill>
                <a:effectLst/>
                <a:latin typeface="Comic Sans MS" panose="030F0702030302020204" pitchFamily="66" charset="0"/>
              </a:rPr>
              <a:t>e svar på den elektroniske evalueringen som vil bli sendt til deg per epost umiddelbart etter kursdagen. 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708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1A0BCE-9B36-E07D-4C4F-80CB4E63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9917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Hva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sier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GB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forskningen</a:t>
            </a:r>
            <a: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  <a:br>
              <a:rPr lang="en-GB" sz="36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GB" sz="3600" b="1" dirty="0">
                <a:latin typeface="Comic Sans MS" panose="030F0702030302020204" pitchFamily="66" charset="0"/>
              </a:rPr>
              <a:t>Skal vi </a:t>
            </a:r>
            <a:r>
              <a:rPr lang="en-GB" sz="3600" b="1" dirty="0" err="1">
                <a:latin typeface="Comic Sans MS" panose="030F0702030302020204" pitchFamily="66" charset="0"/>
              </a:rPr>
              <a:t>bruke</a:t>
            </a:r>
            <a:r>
              <a:rPr lang="en-GB" sz="3600" b="1" dirty="0"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atin typeface="Comic Sans MS" panose="030F0702030302020204" pitchFamily="66" charset="0"/>
              </a:rPr>
              <a:t>digitale</a:t>
            </a:r>
            <a:r>
              <a:rPr lang="en-GB" sz="3600" b="1" dirty="0"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atin typeface="Comic Sans MS" panose="030F0702030302020204" pitchFamily="66" charset="0"/>
              </a:rPr>
              <a:t>tekster</a:t>
            </a:r>
            <a:r>
              <a:rPr lang="en-GB" sz="3600" b="1" dirty="0">
                <a:latin typeface="Comic Sans MS" panose="030F0702030302020204" pitchFamily="66" charset="0"/>
              </a:rPr>
              <a:t> </a:t>
            </a:r>
            <a:br>
              <a:rPr lang="en-GB" sz="3600" b="1" dirty="0">
                <a:latin typeface="Comic Sans MS" panose="030F0702030302020204" pitchFamily="66" charset="0"/>
              </a:rPr>
            </a:br>
            <a:r>
              <a:rPr lang="en-GB" sz="3600" b="1" dirty="0" err="1">
                <a:latin typeface="Comic Sans MS" panose="030F0702030302020204" pitchFamily="66" charset="0"/>
              </a:rPr>
              <a:t>eller</a:t>
            </a:r>
            <a:r>
              <a:rPr lang="en-GB" sz="3600" b="1" dirty="0"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atin typeface="Comic Sans MS" panose="030F0702030302020204" pitchFamily="66" charset="0"/>
              </a:rPr>
              <a:t>papirbaserte</a:t>
            </a:r>
            <a:r>
              <a:rPr lang="en-GB" sz="3600" b="1" dirty="0">
                <a:latin typeface="Comic Sans MS" panose="030F0702030302020204" pitchFamily="66" charset="0"/>
              </a:rPr>
              <a:t> </a:t>
            </a:r>
            <a:r>
              <a:rPr lang="en-GB" sz="3600" b="1" dirty="0" err="1">
                <a:latin typeface="Comic Sans MS" panose="030F0702030302020204" pitchFamily="66" charset="0"/>
              </a:rPr>
              <a:t>tekster</a:t>
            </a:r>
            <a:r>
              <a:rPr lang="en-GB" sz="3600" b="1" dirty="0">
                <a:latin typeface="Comic Sans MS" panose="030F0702030302020204" pitchFamily="66" charset="0"/>
              </a:rPr>
              <a:t>?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9" name="Bilde 8" descr="Et bilde som inneholder tekst, Font, skjermbilde, plakat&#10;&#10;Automatisk generert beskrivelse">
            <a:extLst>
              <a:ext uri="{FF2B5EF4-FFF2-40B4-BE49-F238E27FC236}">
                <a16:creationId xmlns:a16="http://schemas.microsoft.com/office/drawing/2014/main" id="{494C2EA2-1C92-C23B-DEE3-79FBD96E9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3" y="2435576"/>
            <a:ext cx="1665605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DA4521C4-7913-11D4-FC94-1DC21508F3D7}"/>
              </a:ext>
            </a:extLst>
          </p:cNvPr>
          <p:cNvSpPr txBox="1"/>
          <p:nvPr/>
        </p:nvSpPr>
        <p:spPr>
          <a:xfrm>
            <a:off x="2701636" y="2244436"/>
            <a:ext cx="8648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Comic Sans MS" panose="030F0702030302020204" pitchFamily="66" charset="0"/>
              </a:rPr>
              <a:t>Høytlesing</a:t>
            </a:r>
            <a:r>
              <a:rPr lang="en-GB" sz="2800" b="1" dirty="0">
                <a:latin typeface="Comic Sans MS" panose="030F0702030302020204" pitchFamily="66" charset="0"/>
              </a:rPr>
              <a:t> </a:t>
            </a:r>
            <a:r>
              <a:rPr lang="en-GB" sz="2800" b="1" dirty="0" err="1">
                <a:latin typeface="Comic Sans MS" panose="030F0702030302020204" pitchFamily="66" charset="0"/>
              </a:rPr>
              <a:t>i</a:t>
            </a:r>
            <a:r>
              <a:rPr lang="en-GB" sz="2800" b="1" dirty="0">
                <a:latin typeface="Comic Sans MS" panose="030F0702030302020204" pitchFamily="66" charset="0"/>
              </a:rPr>
              <a:t> </a:t>
            </a:r>
            <a:r>
              <a:rPr lang="en-GB" sz="2800" b="1" dirty="0" err="1">
                <a:latin typeface="Comic Sans MS" panose="030F0702030302020204" pitchFamily="66" charset="0"/>
              </a:rPr>
              <a:t>førskole</a:t>
            </a:r>
            <a:r>
              <a:rPr lang="en-GB" sz="2800" b="1" dirty="0">
                <a:latin typeface="Comic Sans MS" panose="030F0702030302020204" pitchFamily="66" charset="0"/>
              </a:rPr>
              <a:t> og </a:t>
            </a:r>
            <a:r>
              <a:rPr lang="en-GB" sz="2800" b="1" dirty="0" err="1">
                <a:latin typeface="Comic Sans MS" panose="030F0702030302020204" pitchFamily="66" charset="0"/>
              </a:rPr>
              <a:t>på</a:t>
            </a:r>
            <a:r>
              <a:rPr lang="en-GB" sz="2800" b="1" dirty="0">
                <a:latin typeface="Comic Sans MS" panose="030F0702030302020204" pitchFamily="66" charset="0"/>
              </a:rPr>
              <a:t> </a:t>
            </a:r>
            <a:r>
              <a:rPr lang="en-GB" sz="2800" b="1" dirty="0" err="1">
                <a:latin typeface="Comic Sans MS" panose="030F0702030302020204" pitchFamily="66" charset="0"/>
              </a:rPr>
              <a:t>småtrinnene</a:t>
            </a:r>
            <a:endParaRPr lang="en-GB" sz="2800" b="1" dirty="0">
              <a:latin typeface="Comic Sans MS" panose="030F0702030302020204" pitchFamily="66" charset="0"/>
            </a:endParaRPr>
          </a:p>
          <a:p>
            <a:endParaRPr lang="en-GB" sz="2800" b="1" dirty="0">
              <a:latin typeface="Comic Sans MS" panose="030F0702030302020204" pitchFamily="66" charset="0"/>
            </a:endParaRPr>
          </a:p>
          <a:p>
            <a:r>
              <a:rPr lang="en-GB" sz="2800" dirty="0" err="1">
                <a:latin typeface="Comic Sans MS" panose="030F0702030302020204" pitchFamily="66" charset="0"/>
              </a:rPr>
              <a:t>Fordeler</a:t>
            </a:r>
            <a:r>
              <a:rPr lang="en-GB" sz="2800" dirty="0">
                <a:latin typeface="Comic Sans MS" panose="030F0702030302020204" pitchFamily="66" charset="0"/>
              </a:rPr>
              <a:t> med </a:t>
            </a:r>
            <a:r>
              <a:rPr lang="en-GB" sz="2800" dirty="0" err="1">
                <a:latin typeface="Comic Sans MS" panose="030F0702030302020204" pitchFamily="66" charset="0"/>
              </a:rPr>
              <a:t>papirbøker</a:t>
            </a:r>
            <a:r>
              <a:rPr lang="en-GB" sz="2800" dirty="0">
                <a:latin typeface="Comic Sans MS" panose="030F0702030302020204" pitchFamily="66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Comic Sans MS" panose="030F0702030302020204" pitchFamily="66" charset="0"/>
              </a:rPr>
              <a:t>sosial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interaksjon</a:t>
            </a:r>
            <a:r>
              <a:rPr lang="en-GB" sz="2800" dirty="0">
                <a:latin typeface="Comic Sans MS" panose="030F0702030302020204" pitchFamily="66" charset="0"/>
              </a:rPr>
              <a:t>, </a:t>
            </a:r>
            <a:r>
              <a:rPr lang="en-GB" sz="2800" dirty="0" err="1">
                <a:latin typeface="Comic Sans MS" panose="030F0702030302020204" pitchFamily="66" charset="0"/>
              </a:rPr>
              <a:t>økt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vokabular</a:t>
            </a:r>
            <a:r>
              <a:rPr lang="en-GB" sz="2800" dirty="0">
                <a:latin typeface="Comic Sans MS" panose="030F0702030302020204" pitchFamily="66" charset="0"/>
              </a:rPr>
              <a:t>, </a:t>
            </a:r>
            <a:r>
              <a:rPr lang="en-GB" sz="2800" dirty="0" err="1">
                <a:latin typeface="Comic Sans MS" panose="030F0702030302020204" pitchFamily="66" charset="0"/>
              </a:rPr>
              <a:t>leseforståelse</a:t>
            </a:r>
            <a:endParaRPr lang="en-GB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 err="1">
                <a:latin typeface="Comic Sans MS" panose="030F0702030302020204" pitchFamily="66" charset="0"/>
              </a:rPr>
              <a:t>Fordeler</a:t>
            </a:r>
            <a:r>
              <a:rPr lang="en-GB" sz="2800" dirty="0">
                <a:latin typeface="Comic Sans MS" panose="030F0702030302020204" pitchFamily="66" charset="0"/>
              </a:rPr>
              <a:t> med </a:t>
            </a:r>
            <a:r>
              <a:rPr lang="en-GB" sz="2800" dirty="0" err="1">
                <a:latin typeface="Comic Sans MS" panose="030F0702030302020204" pitchFamily="66" charset="0"/>
              </a:rPr>
              <a:t>digitale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tekster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b="1" u="sng" dirty="0" err="1">
                <a:latin typeface="Comic Sans MS" panose="030F0702030302020204" pitchFamily="66" charset="0"/>
              </a:rPr>
              <a:t>hvis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i="1" dirty="0">
                <a:latin typeface="Comic Sans MS" panose="030F0702030302020204" pitchFamily="66" charset="0"/>
              </a:rPr>
              <a:t>hotspots</a:t>
            </a:r>
            <a:r>
              <a:rPr lang="en-GB" sz="2800" dirty="0">
                <a:latin typeface="Comic Sans MS" panose="030F0702030302020204" pitchFamily="66" charset="0"/>
              </a:rPr>
              <a:t> er </a:t>
            </a:r>
            <a:r>
              <a:rPr lang="en-GB" sz="2800" dirty="0" err="1">
                <a:latin typeface="Comic Sans MS" panose="030F0702030302020204" pitchFamily="66" charset="0"/>
              </a:rPr>
              <a:t>pedagogisk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tilrettelagt</a:t>
            </a:r>
            <a:r>
              <a:rPr lang="en-GB" sz="2800" dirty="0">
                <a:latin typeface="Comic Sans MS" panose="030F0702030302020204" pitchFamily="66" charset="0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latin typeface="Comic Sans MS" panose="030F0702030302020204" pitchFamily="66" charset="0"/>
              </a:rPr>
              <a:t>engasjement</a:t>
            </a:r>
            <a:r>
              <a:rPr lang="en-GB" sz="2800" dirty="0">
                <a:latin typeface="Comic Sans MS" panose="030F0702030302020204" pitchFamily="66" charset="0"/>
              </a:rPr>
              <a:t>, </a:t>
            </a:r>
            <a:r>
              <a:rPr lang="en-GB" sz="2800" dirty="0" err="1">
                <a:latin typeface="Comic Sans MS" panose="030F0702030302020204" pitchFamily="66" charset="0"/>
              </a:rPr>
              <a:t>økt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vokabular</a:t>
            </a:r>
            <a:r>
              <a:rPr lang="en-GB" sz="2800" dirty="0">
                <a:latin typeface="Comic Sans MS" panose="030F0702030302020204" pitchFamily="66" charset="0"/>
              </a:rPr>
              <a:t>, </a:t>
            </a:r>
            <a:r>
              <a:rPr lang="en-GB" sz="2800" dirty="0" err="1">
                <a:latin typeface="Comic Sans MS" panose="030F0702030302020204" pitchFamily="66" charset="0"/>
              </a:rPr>
              <a:t>leseforståelse</a:t>
            </a:r>
            <a:endParaRPr lang="en-GB" sz="2800" dirty="0">
              <a:latin typeface="Comic Sans MS" panose="030F0702030302020204" pitchFamily="66" charset="0"/>
            </a:endParaRP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0726DD4-DEB9-10BB-E000-D7B15EDC7198}"/>
              </a:ext>
            </a:extLst>
          </p:cNvPr>
          <p:cNvSpPr txBox="1"/>
          <p:nvPr/>
        </p:nvSpPr>
        <p:spPr>
          <a:xfrm>
            <a:off x="1039091" y="5145578"/>
            <a:ext cx="889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1444190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8A79102-9455-4490-94C4-A1C5FA85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tx1"/>
                </a:solidFill>
                <a:latin typeface="Comic Sans MS" panose="030F0702030302020204" pitchFamily="66" charset="0"/>
              </a:rPr>
              <a:t>Takk for meg. Lykke til! </a:t>
            </a:r>
            <a:br>
              <a:rPr lang="nb-NO" dirty="0">
                <a:latin typeface="Comic Sans MS" panose="030F0702030302020204" pitchFamily="66" charset="0"/>
              </a:rPr>
            </a:br>
            <a:r>
              <a:rPr lang="nb-NO" dirty="0">
                <a:latin typeface="Comic Sans MS" panose="030F0702030302020204" pitchFamily="66" charset="0"/>
              </a:rPr>
              <a:t>Patricia Pritchard </a:t>
            </a:r>
            <a:r>
              <a:rPr lang="nb-NO" dirty="0" err="1">
                <a:latin typeface="Comic Sans MS" panose="030F0702030302020204" pitchFamily="66" charset="0"/>
              </a:rPr>
              <a:t>cand</a:t>
            </a:r>
            <a:r>
              <a:rPr lang="nb-NO" dirty="0">
                <a:latin typeface="Comic Sans MS" panose="030F0702030302020204" pitchFamily="66" charset="0"/>
              </a:rPr>
              <a:t> </a:t>
            </a:r>
            <a:r>
              <a:rPr lang="nb-NO" dirty="0" err="1">
                <a:latin typeface="Comic Sans MS" panose="030F0702030302020204" pitchFamily="66" charset="0"/>
              </a:rPr>
              <a:t>polit</a:t>
            </a:r>
            <a:endParaRPr lang="nb-NO" dirty="0">
              <a:latin typeface="Comic Sans MS" panose="030F0702030302020204" pitchFamily="66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073778-6F50-4622-AA61-1831E1A6A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Se </a:t>
            </a:r>
            <a:r>
              <a:rPr lang="nb-NO" dirty="0">
                <a:hlinkClick r:id="rId2"/>
              </a:rPr>
              <a:t>skole.aschehoug.no//</a:t>
            </a:r>
            <a:r>
              <a:rPr lang="nb-NO" dirty="0" err="1">
                <a:hlinkClick r:id="rId2"/>
              </a:rPr>
              <a:t>quest</a:t>
            </a:r>
            <a:r>
              <a:rPr lang="nb-NO" dirty="0">
                <a:hlinkClick r:id="rId2"/>
              </a:rPr>
              <a:t> 1-4</a:t>
            </a:r>
            <a:endParaRPr lang="nb-NO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CCC8BF-8DEE-462E-9F2E-0EF646686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30" y="2617879"/>
            <a:ext cx="3829136" cy="255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C7DF0E4D-2A69-4687-99E6-F060FDA0132C}"/>
              </a:ext>
            </a:extLst>
          </p:cNvPr>
          <p:cNvSpPr txBox="1"/>
          <p:nvPr/>
        </p:nvSpPr>
        <p:spPr>
          <a:xfrm>
            <a:off x="5570376" y="2071397"/>
            <a:ext cx="42491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latin typeface="Comic Sans MS" panose="030F0702030302020204" pitchFamily="66" charset="0"/>
              </a:rPr>
              <a:t>Quest 1-4 </a:t>
            </a:r>
            <a:r>
              <a:rPr lang="nb-NO" dirty="0">
                <a:latin typeface="Comic Sans MS" panose="030F0702030302020204" pitchFamily="66" charset="0"/>
              </a:rPr>
              <a:t>er et lekent og motiverende læremiddel, med særlig vekt på språklæring gjennom varierte aktiviteter og oppgaver, hjelp til hverdagsengelsk, lese- og skrivestrategier og den gode leseopplevelsen med lydstøtte.</a:t>
            </a:r>
          </a:p>
          <a:p>
            <a:endParaRPr lang="nb-NO" dirty="0">
              <a:latin typeface="Comic Sans MS" panose="030F0702030302020204" pitchFamily="66" charset="0"/>
            </a:endParaRPr>
          </a:p>
          <a:p>
            <a:r>
              <a:rPr lang="nb-NO" dirty="0">
                <a:latin typeface="Comic Sans MS" panose="030F0702030302020204" pitchFamily="66" charset="0"/>
              </a:rPr>
              <a:t>Vi har revidert læremiddelet i henhold til fagfornyelsen og på bakgrunn av tilbakemelding fra brukerne, samtidig som vi har tatt vare på de gode grepene som kjennetegner </a:t>
            </a:r>
            <a:r>
              <a:rPr lang="nb-NO" i="1" dirty="0">
                <a:latin typeface="Comic Sans MS" panose="030F0702030302020204" pitchFamily="66" charset="0"/>
              </a:rPr>
              <a:t>Quest</a:t>
            </a:r>
            <a:r>
              <a:rPr lang="nb-NO" dirty="0">
                <a:latin typeface="Comic Sans MS" panose="030F0702030302020204" pitchFamily="66" charset="0"/>
              </a:rPr>
              <a:t>. </a:t>
            </a:r>
          </a:p>
          <a:p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1719BBAC-C149-44E4-9016-B661108B633F}"/>
              </a:ext>
            </a:extLst>
          </p:cNvPr>
          <p:cNvSpPr txBox="1"/>
          <p:nvPr/>
        </p:nvSpPr>
        <p:spPr>
          <a:xfrm>
            <a:off x="1003430" y="5511115"/>
            <a:ext cx="38951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Comic Sans MS" panose="030F0702030302020204" pitchFamily="66" charset="0"/>
              </a:rPr>
              <a:t>Quest 1-4 vant gull i sin kategori i BELMA 2014 (Best European Learning Materials </a:t>
            </a:r>
            <a:r>
              <a:rPr lang="nb-NO" dirty="0" err="1">
                <a:latin typeface="Comic Sans MS" panose="030F0702030302020204" pitchFamily="66" charset="0"/>
              </a:rPr>
              <a:t>Award</a:t>
            </a:r>
            <a:r>
              <a:rPr lang="nb-NO" dirty="0">
                <a:latin typeface="Comic Sans MS" panose="030F0702030302020204" pitchFamily="66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95947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Font, skjermbilde, plakat&#10;&#10;Automatisk generert beskrivelse">
            <a:extLst>
              <a:ext uri="{FF2B5EF4-FFF2-40B4-BE49-F238E27FC236}">
                <a16:creationId xmlns:a16="http://schemas.microsoft.com/office/drawing/2014/main" id="{7BB829D6-E8E3-A64F-625F-08E2E6DA3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1" y="2393951"/>
            <a:ext cx="1665605" cy="25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51A836F1-F6FF-30F3-F04F-BE8B399D2879}"/>
              </a:ext>
            </a:extLst>
          </p:cNvPr>
          <p:cNvSpPr txBox="1"/>
          <p:nvPr/>
        </p:nvSpPr>
        <p:spPr>
          <a:xfrm>
            <a:off x="2536389" y="1442301"/>
            <a:ext cx="859666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latin typeface="Comic Sans MS" panose="030F0702030302020204" pitchFamily="66" charset="0"/>
              </a:rPr>
              <a:t>Fordeler med papirbøker eller enkle tekster på papir: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omic Sans MS" panose="030F0702030302020204" pitchFamily="66" charset="0"/>
              </a:rPr>
              <a:t>konsentrasjon, bedre leseforståelse under tidspress, dybde forståelse (abstraksjon, detaljer), oppfatter hvor og når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latin typeface="Comic Sans MS" panose="030F0702030302020204" pitchFamily="66" charset="0"/>
            </a:endParaRPr>
          </a:p>
          <a:p>
            <a:r>
              <a:rPr lang="nb-NO" sz="2400" b="1" dirty="0">
                <a:latin typeface="Comic Sans MS" panose="030F0702030302020204" pitchFamily="66" charset="0"/>
              </a:rPr>
              <a:t>Fordeler med digitale tekster: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omic Sans MS" panose="030F0702030302020204" pitchFamily="66" charset="0"/>
              </a:rPr>
              <a:t>pris, lettere å tilpasse, søkeverktøy, overfladisk leseforståelse (konkrete elementer og hovedideer), motiverende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400" dirty="0">
              <a:latin typeface="Comic Sans MS" panose="030F0702030302020204" pitchFamily="66" charset="0"/>
            </a:endParaRPr>
          </a:p>
          <a:p>
            <a:r>
              <a:rPr lang="nb-NO" sz="2400" b="1" dirty="0">
                <a:latin typeface="Comic Sans MS" panose="030F0702030302020204" pitchFamily="66" charset="0"/>
              </a:rPr>
              <a:t>Ulemper med digitale tekster: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Comic Sans MS" panose="030F0702030302020204" pitchFamily="66" charset="0"/>
              </a:rPr>
              <a:t>elever overvurderer sin leseforståelse, leser fort og overfladisk, </a:t>
            </a:r>
            <a:r>
              <a:rPr lang="nb-NO" sz="2400" i="1" dirty="0" err="1">
                <a:latin typeface="Comic Sans MS" panose="030F0702030302020204" pitchFamily="66" charset="0"/>
              </a:rPr>
              <a:t>paging</a:t>
            </a:r>
            <a:r>
              <a:rPr lang="nb-NO" sz="2400" i="1" dirty="0">
                <a:latin typeface="Comic Sans MS" panose="030F0702030302020204" pitchFamily="66" charset="0"/>
              </a:rPr>
              <a:t> v </a:t>
            </a:r>
            <a:r>
              <a:rPr lang="nb-NO" sz="2400" i="1" dirty="0" err="1">
                <a:latin typeface="Comic Sans MS" panose="030F0702030302020204" pitchFamily="66" charset="0"/>
              </a:rPr>
              <a:t>scrolling</a:t>
            </a:r>
            <a:r>
              <a:rPr lang="nb-NO" sz="2400" dirty="0">
                <a:latin typeface="Comic Sans MS" panose="030F0702030302020204" pitchFamily="66" charset="0"/>
              </a:rPr>
              <a:t>, narrative tekster oppfattes bedre enn fakta tekster.</a:t>
            </a:r>
          </a:p>
          <a:p>
            <a:endParaRPr lang="en-GB" dirty="0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6CDA4718-F6B5-8E2F-0D00-35179A80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latin typeface="Comic Sans MS" panose="030F0702030302020204" pitchFamily="66" charset="0"/>
              </a:rPr>
              <a:t>Nærlesing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  <a:r>
              <a:rPr lang="en-GB" b="1" dirty="0" err="1">
                <a:latin typeface="Comic Sans MS" panose="030F0702030302020204" pitchFamily="66" charset="0"/>
              </a:rPr>
              <a:t>på</a:t>
            </a:r>
            <a:r>
              <a:rPr lang="en-GB" b="1" dirty="0">
                <a:latin typeface="Comic Sans MS" panose="030F0702030302020204" pitchFamily="66" charset="0"/>
              </a:rPr>
              <a:t> </a:t>
            </a:r>
            <a:r>
              <a:rPr lang="en-GB" b="1" dirty="0" err="1">
                <a:latin typeface="Comic Sans MS" panose="030F0702030302020204" pitchFamily="66" charset="0"/>
              </a:rPr>
              <a:t>småtrinnene</a:t>
            </a:r>
            <a:endParaRPr lang="en-GB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59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A9BCDC67-7A00-D444-4CC6-AF957278E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Før vi begynner med formell leseopplæring må elevene utvikle et godt muntlig  ordforråd på engelsk …</a:t>
            </a:r>
            <a:endParaRPr lang="en-GB" sz="3200" dirty="0"/>
          </a:p>
        </p:txBody>
      </p:sp>
      <p:graphicFrame>
        <p:nvGraphicFramePr>
          <p:cNvPr id="10" name="Plassholder for innhold 4">
            <a:extLst>
              <a:ext uri="{FF2B5EF4-FFF2-40B4-BE49-F238E27FC236}">
                <a16:creationId xmlns:a16="http://schemas.microsoft.com/office/drawing/2014/main" id="{12DFD608-4789-1B61-CB5D-D911BD98FE3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28022137"/>
              </p:ext>
            </p:extLst>
          </p:nvPr>
        </p:nvGraphicFramePr>
        <p:xfrm>
          <a:off x="677334" y="2160588"/>
          <a:ext cx="4183591" cy="416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Klikk her for å skrive inn en overskrift">
            <a:extLst>
              <a:ext uri="{FF2B5EF4-FFF2-40B4-BE49-F238E27FC236}">
                <a16:creationId xmlns:a16="http://schemas.microsoft.com/office/drawing/2014/main" id="{05635C55-D308-884B-DC12-4C1AAA9231B8}"/>
              </a:ext>
            </a:extLst>
          </p:cNvPr>
          <p:cNvSpPr txBox="1"/>
          <p:nvPr/>
        </p:nvSpPr>
        <p:spPr>
          <a:xfrm>
            <a:off x="368957" y="898159"/>
            <a:ext cx="584550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endParaRPr lang="nb-NO" sz="16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nb-NO" sz="1600">
              <a:latin typeface="Comic Sans MS" panose="030F0702030302020204" pitchFamily="66" charset="0"/>
            </a:endParaRPr>
          </a:p>
          <a:p>
            <a:pPr>
              <a:defRPr/>
            </a:pPr>
            <a:endParaRPr lang="nb-NO" sz="240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endParaRPr lang="nb-NO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Bilde 7" descr="Et bilde som inneholder tegnefilm, clip art, klær, Tegnefilm&#10;&#10;Automatisk generert beskrivelse">
            <a:extLst>
              <a:ext uri="{FF2B5EF4-FFF2-40B4-BE49-F238E27FC236}">
                <a16:creationId xmlns:a16="http://schemas.microsoft.com/office/drawing/2014/main" id="{A9BC3125-5CDA-7901-79D2-3EF631C80D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146320" y="2129265"/>
            <a:ext cx="3753011" cy="3161562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FE03C3EE-8167-8FD7-C21D-7D0E6E2EDA56}"/>
              </a:ext>
            </a:extLst>
          </p:cNvPr>
          <p:cNvSpPr txBox="1"/>
          <p:nvPr/>
        </p:nvSpPr>
        <p:spPr>
          <a:xfrm>
            <a:off x="5885411" y="5290827"/>
            <a:ext cx="5320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Bruk </a:t>
            </a:r>
            <a:r>
              <a:rPr lang="en-GB" sz="2800" dirty="0" err="1">
                <a:latin typeface="Comic Sans MS" panose="030F0702030302020204" pitchFamily="66" charset="0"/>
              </a:rPr>
              <a:t>engelsk</a:t>
            </a:r>
            <a:r>
              <a:rPr lang="en-GB" sz="2800" dirty="0">
                <a:latin typeface="Comic Sans MS" panose="030F0702030302020204" pitchFamily="66" charset="0"/>
              </a:rPr>
              <a:t> fra </a:t>
            </a:r>
            <a:r>
              <a:rPr lang="en-GB" sz="2800" dirty="0" err="1">
                <a:latin typeface="Comic Sans MS" panose="030F0702030302020204" pitchFamily="66" charset="0"/>
              </a:rPr>
              <a:t>første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stund</a:t>
            </a:r>
            <a:r>
              <a:rPr lang="en-GB" sz="2800" dirty="0">
                <a:latin typeface="Comic Sans MS" panose="030F0702030302020204" pitchFamily="66" charset="0"/>
              </a:rPr>
              <a:t> </a:t>
            </a:r>
            <a:r>
              <a:rPr lang="en-GB" sz="2800" dirty="0" err="1">
                <a:latin typeface="Comic Sans MS" panose="030F0702030302020204" pitchFamily="66" charset="0"/>
              </a:rPr>
              <a:t>i</a:t>
            </a:r>
            <a:r>
              <a:rPr lang="en-GB" sz="2800" dirty="0">
                <a:latin typeface="Comic Sans MS" panose="030F0702030302020204" pitchFamily="66" charset="0"/>
              </a:rPr>
              <a:t> lek, spill, </a:t>
            </a:r>
            <a:r>
              <a:rPr lang="en-GB" sz="2800" dirty="0" err="1">
                <a:latin typeface="Comic Sans MS" panose="030F0702030302020204" pitchFamily="66" charset="0"/>
              </a:rPr>
              <a:t>rollespill</a:t>
            </a:r>
            <a:r>
              <a:rPr lang="en-GB" sz="2800" dirty="0">
                <a:latin typeface="Comic Sans MS" panose="030F0702030302020204" pitchFamily="66" charset="0"/>
              </a:rPr>
              <a:t>, rim og </a:t>
            </a:r>
            <a:r>
              <a:rPr lang="en-GB" sz="2800" dirty="0" err="1">
                <a:latin typeface="Comic Sans MS" panose="030F0702030302020204" pitchFamily="66" charset="0"/>
              </a:rPr>
              <a:t>eventyr</a:t>
            </a:r>
            <a:r>
              <a:rPr lang="en-GB" sz="2800" dirty="0">
                <a:latin typeface="Comic Sans MS" panose="030F070203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35765044"/>
      </p:ext>
    </p:extLst>
  </p:cSld>
  <p:clrMapOvr>
    <a:masterClrMapping/>
  </p:clrMapOvr>
</p:sld>
</file>

<file path=ppt/theme/theme1.xml><?xml version="1.0" encoding="utf-8"?>
<a:theme xmlns:a="http://schemas.openxmlformats.org/drawingml/2006/main" name="Fasett">
  <a:themeElements>
    <a:clrScheme name="Faset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1047</TotalTime>
  <Words>3841</Words>
  <Application>Microsoft Office PowerPoint</Application>
  <PresentationFormat>Widescreen</PresentationFormat>
  <Paragraphs>829</Paragraphs>
  <Slides>70</Slides>
  <Notes>42</Notes>
  <HiddenSlides>0</HiddenSlides>
  <MMClips>0</MMClips>
  <ScaleCrop>false</ScaleCrop>
  <HeadingPairs>
    <vt:vector size="6" baseType="variant">
      <vt:variant>
        <vt:lpstr>Brukte skrifter</vt:lpstr>
      </vt:variant>
      <vt:variant>
        <vt:i4>11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70</vt:i4>
      </vt:variant>
    </vt:vector>
  </HeadingPairs>
  <TitlesOfParts>
    <vt:vector size="82" baseType="lpstr">
      <vt:lpstr>Abadi</vt:lpstr>
      <vt:lpstr>Aptos</vt:lpstr>
      <vt:lpstr>Arial</vt:lpstr>
      <vt:lpstr>Calibri</vt:lpstr>
      <vt:lpstr>Comic Sans MS</vt:lpstr>
      <vt:lpstr>Times</vt:lpstr>
      <vt:lpstr>Trebuchet MS</vt:lpstr>
      <vt:lpstr>Wide Latin</vt:lpstr>
      <vt:lpstr>Wingdings</vt:lpstr>
      <vt:lpstr>Wingdings 2</vt:lpstr>
      <vt:lpstr>Wingdings 3</vt:lpstr>
      <vt:lpstr>Fasett</vt:lpstr>
      <vt:lpstr>PowerPoint-presentasjon</vt:lpstr>
      <vt:lpstr>Disposisjon </vt:lpstr>
      <vt:lpstr>Hva sier læreplanen?  </vt:lpstr>
      <vt:lpstr>Vi skal ha fokus på dette kompetansemålet:</vt:lpstr>
      <vt:lpstr> </vt:lpstr>
      <vt:lpstr>Hva sier forskningen? Skal vi bruke digitale tekster  eller papirbaserte tekster?</vt:lpstr>
      <vt:lpstr>Hva sier forskningen? Skal vi bruke digitale tekster  eller papirbaserte tekster?</vt:lpstr>
      <vt:lpstr>Nærlesing på småtrinnene</vt:lpstr>
      <vt:lpstr>Før vi begynner med formell leseopplæring må elevene utvikle et godt muntlig  ordforråd på engelsk …</vt:lpstr>
      <vt:lpstr> Total Physical Response (TPR)  </vt:lpstr>
      <vt:lpstr>Communication and Recast</vt:lpstr>
      <vt:lpstr>Lek og spill Bryt ned den affective filter</vt:lpstr>
      <vt:lpstr>Quest 2</vt:lpstr>
      <vt:lpstr>Leseopplæring</vt:lpstr>
      <vt:lpstr>Progresjon i leseopplæring</vt:lpstr>
      <vt:lpstr>Helordslesing (logolesing) </vt:lpstr>
      <vt:lpstr>Helordslesing med flash cards</vt:lpstr>
      <vt:lpstr>  Let’s begin at the beginning</vt:lpstr>
      <vt:lpstr>Fonemisk bevissthet Hvordan beskriver vi c j r w y z  og utforske dem? </vt:lpstr>
      <vt:lpstr>  </vt:lpstr>
      <vt:lpstr>Find two words with the same sound at the beginning. Explore the sounds with all your senses.</vt:lpstr>
      <vt:lpstr>Lytt ut en språklyd</vt:lpstr>
      <vt:lpstr>Nå begynner vi med bokstav innlæring Den daglige dosen: Lag en plakat for hver konsonant</vt:lpstr>
      <vt:lpstr>PowerPoint-presentasjon</vt:lpstr>
      <vt:lpstr>  </vt:lpstr>
      <vt:lpstr>Feelings and Sounds Game. </vt:lpstr>
      <vt:lpstr>Vokalene Les… (brukes ikke med elevene.)</vt:lpstr>
      <vt:lpstr>   På engelsk lærer vi de korte vokalene først: a, e, i, o, u  </vt:lpstr>
      <vt:lpstr>De korte vokalene</vt:lpstr>
      <vt:lpstr>  </vt:lpstr>
      <vt:lpstr>  </vt:lpstr>
      <vt:lpstr>Vi kan lydere «cvc» ord!</vt:lpstr>
      <vt:lpstr>Elevene leser mer hvis de velger boka selv</vt:lpstr>
      <vt:lpstr>Digraphs </vt:lpstr>
      <vt:lpstr>Sound box </vt:lpstr>
      <vt:lpstr>PowerPoint-presentasjon</vt:lpstr>
      <vt:lpstr>PowerPoint-presentasjon</vt:lpstr>
      <vt:lpstr>    Hva er det som gjør engelsk skriftspråk så komplisert?</vt:lpstr>
      <vt:lpstr>The Five Long Vowels  They say the name of their letter </vt:lpstr>
      <vt:lpstr>PowerPoint-presentasjon</vt:lpstr>
      <vt:lpstr>Common Spelling Patterns for  The Five Long Vowels</vt:lpstr>
      <vt:lpstr>Common Spelling Patterns for  The Five Long Vowels</vt:lpstr>
      <vt:lpstr>Magic e</vt:lpstr>
      <vt:lpstr>Classroom Display of Magic e Words</vt:lpstr>
      <vt:lpstr> Two vowels out walking,  the first one does the talking. </vt:lpstr>
      <vt:lpstr>PowerPoint-presentasjon</vt:lpstr>
      <vt:lpstr>Funny Long Vowel Phrases</vt:lpstr>
      <vt:lpstr>PowerPoint-presentasjon</vt:lpstr>
      <vt:lpstr>When two vowels go out walking,  the first one does the talking  – but not always –  tricky words … </vt:lpstr>
      <vt:lpstr>Flere lange vokaler og deres stavemønstre </vt:lpstr>
      <vt:lpstr>Bossy R ar  or air (are, ear)  er (ir, ur)</vt:lpstr>
      <vt:lpstr>Samle ord ifølge språklyden. Make funny sentences https://www.rhymezone.com</vt:lpstr>
      <vt:lpstr>Rhymes highlight different spelling patterns and “Tricky Words”.</vt:lpstr>
      <vt:lpstr>Sight words  are often Tricky Words</vt:lpstr>
      <vt:lpstr> Word Family Street  </vt:lpstr>
      <vt:lpstr>PowerPoint-presentasjon</vt:lpstr>
      <vt:lpstr>  </vt:lpstr>
      <vt:lpstr>PowerPoint-presentasjon</vt:lpstr>
      <vt:lpstr>PowerPoint-presentasjon</vt:lpstr>
      <vt:lpstr>Det er viktig for alle elever, også svake lesere,…</vt:lpstr>
      <vt:lpstr>PowerPoint-presentasjon</vt:lpstr>
      <vt:lpstr>Språklæring og lesing krever utholdenhet:  må tale å ikke forstå, oppleve motgang men ikke gi opp. </vt:lpstr>
      <vt:lpstr>Haidt mener at</vt:lpstr>
      <vt:lpstr>A couple of ideas  to expand vocabulary   </vt:lpstr>
      <vt:lpstr>Increasing Vocabulary.  </vt:lpstr>
      <vt:lpstr>PowerPoint-presentasjon</vt:lpstr>
      <vt:lpstr>PowerPoint-presentasjon</vt:lpstr>
      <vt:lpstr>  </vt:lpstr>
      <vt:lpstr>Vennligste svar på den elektroniske evalueringen som vil bli sendt til deg per epost umiddelbart etter kursdagen.  </vt:lpstr>
      <vt:lpstr>Takk for meg. Lykke til!  Patricia Pritchard cand polit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PATRICIA PRITCHARD</dc:creator>
  <cp:lastModifiedBy>PATRICIA PRITCHARD</cp:lastModifiedBy>
  <cp:revision>68</cp:revision>
  <dcterms:created xsi:type="dcterms:W3CDTF">2024-06-05T12:45:38Z</dcterms:created>
  <dcterms:modified xsi:type="dcterms:W3CDTF">2024-10-15T11:26:02Z</dcterms:modified>
</cp:coreProperties>
</file>